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0" r:id="rId4"/>
    <p:sldId id="259" r:id="rId5"/>
    <p:sldId id="261" r:id="rId6"/>
    <p:sldId id="267" r:id="rId7"/>
    <p:sldId id="262" r:id="rId8"/>
    <p:sldId id="269" r:id="rId9"/>
    <p:sldId id="270" r:id="rId10"/>
    <p:sldId id="266" r:id="rId11"/>
    <p:sldId id="263" r:id="rId12"/>
    <p:sldId id="264" r:id="rId13"/>
    <p:sldId id="265" r:id="rId14"/>
    <p:sldId id="258" r:id="rId15"/>
    <p:sldId id="268" r:id="rId16"/>
    <p:sldId id="271" r:id="rId1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8966102-F50F-13E7-0941-5FDD5FF6A956}" name="Resch, Florian" initials="FR" userId="S::Florian.Resch@oenb.at::b0e59ea0-52ab-438b-9839-9b44479b454e" providerId="AD"/>
  <p188:author id="{64CC6391-89D2-823F-BEAC-5B428A166359}" name="Wukovits, Sabine" initials="SW" userId="S::Sabine.Wukovits@oenb.at::ea97c1aa-79c7-47a1-9283-3b775c8eed6e" providerId="AD"/>
  <p188:author id="{45BDFDF0-5AB5-9942-ED0A-306F35D7F4ED}" name="Gasser, Daniela" initials="DG" userId="S::daniela.gasser@oenb.at::1a80ead3-dba2-4927-9957-b18f893f55de" providerId="AD"/>
  <p188:author id="{C9825CF3-2924-DDC9-FC60-31939C733FBD}" name="Baehr, Friedrich" initials="FB" userId="S::friedrich.baehr@oenb.at::bd5ccccd-55b2-41fa-9662-0c6059da90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7EA9"/>
    <a:srgbClr val="434A7E"/>
    <a:srgbClr val="003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>
      <p:cViewPr varScale="1">
        <p:scale>
          <a:sx n="110" d="100"/>
          <a:sy n="110" d="100"/>
        </p:scale>
        <p:origin x="43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2634" y="-32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lnSpc>
                <a:spcPts val="1300"/>
              </a:lnSpc>
            </a:pPr>
            <a:endParaRPr lang="de-AT" dirty="0">
              <a:solidFill>
                <a:srgbClr val="607EA9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lnSpc>
                <a:spcPts val="1300"/>
              </a:lnSpc>
            </a:pPr>
            <a:endParaRPr lang="de-AT" dirty="0">
              <a:solidFill>
                <a:srgbClr val="607EA9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042004" y="9428583"/>
            <a:ext cx="713667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>
              <a:lnSpc>
                <a:spcPts val="1300"/>
              </a:lnSpc>
            </a:pPr>
            <a:fld id="{5EC7B895-EE0D-4B36-80B3-891987283A88}" type="slidenum">
              <a:rPr lang="de-AT" smtClean="0">
                <a:solidFill>
                  <a:srgbClr val="607EA9"/>
                </a:solidFill>
              </a:rPr>
              <a:pPr algn="ctr">
                <a:lnSpc>
                  <a:spcPts val="1300"/>
                </a:lnSpc>
              </a:pPr>
              <a:t>‹Nr.›</a:t>
            </a:fld>
            <a:endParaRPr lang="de-AT">
              <a:solidFill>
                <a:srgbClr val="607E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059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ts val="1300"/>
              </a:lnSpc>
              <a:defRPr sz="1200">
                <a:solidFill>
                  <a:srgbClr val="607EA9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ts val="1300"/>
              </a:lnSpc>
              <a:defRPr sz="1200">
                <a:solidFill>
                  <a:srgbClr val="607EA9"/>
                </a:solidFill>
              </a:defRPr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042004" y="9428583"/>
            <a:ext cx="713667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lnSpc>
                <a:spcPts val="1300"/>
              </a:lnSpc>
              <a:defRPr sz="1200">
                <a:solidFill>
                  <a:srgbClr val="607EA9"/>
                </a:solidFill>
              </a:defRPr>
            </a:lvl1pPr>
          </a:lstStyle>
          <a:p>
            <a:fld id="{920A02F4-DDD1-41A0-A51C-58B6E8332FE7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278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Hintergrund"/>
          <p:cNvPicPr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5025"/>
            <a:ext cx="12192000" cy="4930360"/>
          </a:xfrm>
          <a:prstGeom prst="rect">
            <a:avLst/>
          </a:prstGeom>
        </p:spPr>
      </p:pic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7" name="Abdeckung-OeNB-Logo-klein"/>
          <p:cNvSpPr/>
          <p:nvPr userDrawn="1"/>
        </p:nvSpPr>
        <p:spPr bwMode="white">
          <a:xfrm>
            <a:off x="9936428" y="188640"/>
            <a:ext cx="1968219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pic>
        <p:nvPicPr>
          <p:cNvPr id="4" name="OeNB-Logo-groß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4" y="723306"/>
            <a:ext cx="2991600" cy="83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84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3" name="Vertikaler Textplatzhalter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7268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3" name="Vertikaler Textplatzhalter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558741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2" name="Vertikaler Titel"/>
          <p:cNvSpPr>
            <a:spLocks noGrp="1"/>
          </p:cNvSpPr>
          <p:nvPr>
            <p:ph type="title" orient="vert"/>
          </p:nvPr>
        </p:nvSpPr>
        <p:spPr>
          <a:xfrm>
            <a:off x="9264353" y="260651"/>
            <a:ext cx="1248139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7088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intergrundgrafik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pic>
        <p:nvPicPr>
          <p:cNvPr id="10" name="YouTube-Logo">
            <a:extLst>
              <a:ext uri="{FF2B5EF4-FFF2-40B4-BE49-F238E27FC236}">
                <a16:creationId xmlns:a16="http://schemas.microsoft.com/office/drawing/2014/main" id="{7116C63D-2590-45D9-BC5C-193FEA4339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39" y="5908937"/>
            <a:ext cx="232986" cy="163499"/>
          </a:xfrm>
          <a:prstGeom prst="rect">
            <a:avLst/>
          </a:prstGeom>
        </p:spPr>
      </p:pic>
      <p:pic>
        <p:nvPicPr>
          <p:cNvPr id="14" name="X-Logo-weiss">
            <a:extLst>
              <a:ext uri="{FF2B5EF4-FFF2-40B4-BE49-F238E27FC236}">
                <a16:creationId xmlns:a16="http://schemas.microsoft.com/office/drawing/2014/main" id="{31C76B09-A9B8-818C-89D1-530E67BBC1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339" y="5482875"/>
            <a:ext cx="168739" cy="172047"/>
          </a:xfrm>
          <a:prstGeom prst="rect">
            <a:avLst/>
          </a:prstGeom>
        </p:spPr>
      </p:pic>
      <p:pic>
        <p:nvPicPr>
          <p:cNvPr id="2" name="LinkedIn-Logo">
            <a:extLst>
              <a:ext uri="{FF2B5EF4-FFF2-40B4-BE49-F238E27FC236}">
                <a16:creationId xmlns:a16="http://schemas.microsoft.com/office/drawing/2014/main" id="{722AC054-D88A-4F9E-A50F-5A0BED8F208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82233" y="5049202"/>
            <a:ext cx="212000" cy="180000"/>
          </a:xfrm>
          <a:prstGeom prst="rect">
            <a:avLst/>
          </a:prstGeom>
        </p:spPr>
      </p:pic>
      <p:pic>
        <p:nvPicPr>
          <p:cNvPr id="6" name="Facebook-Logo">
            <a:extLst>
              <a:ext uri="{FF2B5EF4-FFF2-40B4-BE49-F238E27FC236}">
                <a16:creationId xmlns:a16="http://schemas.microsoft.com/office/drawing/2014/main" id="{4458EAB8-A804-4B9F-B225-0998AA542FB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89" y="4605064"/>
            <a:ext cx="236568" cy="236568"/>
          </a:xfrm>
          <a:prstGeom prst="rect">
            <a:avLst/>
          </a:prstGeom>
        </p:spPr>
      </p:pic>
      <p:pic>
        <p:nvPicPr>
          <p:cNvPr id="9" name="Instagram-Logo">
            <a:extLst>
              <a:ext uri="{FF2B5EF4-FFF2-40B4-BE49-F238E27FC236}">
                <a16:creationId xmlns:a16="http://schemas.microsoft.com/office/drawing/2014/main" id="{179426F1-EAA0-453B-B047-BB3883FF16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59" y="4124205"/>
            <a:ext cx="323895" cy="323895"/>
          </a:xfrm>
          <a:prstGeom prst="rect">
            <a:avLst/>
          </a:prstGeom>
        </p:spPr>
      </p:pic>
      <p:sp>
        <p:nvSpPr>
          <p:cNvPr id="5" name="Textfeld"/>
          <p:cNvSpPr txBox="1"/>
          <p:nvPr userDrawn="1"/>
        </p:nvSpPr>
        <p:spPr bwMode="white">
          <a:xfrm>
            <a:off x="1055440" y="779214"/>
            <a:ext cx="7344816" cy="538609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ts val="3200"/>
              </a:lnSpc>
            </a:pP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Danke für Ihre Aufmerksamkeit</a:t>
            </a:r>
          </a:p>
          <a:p>
            <a:pPr>
              <a:lnSpc>
                <a:spcPts val="3200"/>
              </a:lnSpc>
            </a:pPr>
            <a:endParaRPr lang="de-DE" sz="28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3200"/>
              </a:lnSpc>
            </a:pPr>
            <a:r>
              <a:rPr lang="en-GB" sz="2800" b="1" noProof="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Thank you for your attention</a:t>
            </a:r>
            <a:endParaRPr lang="en-GB" sz="2800" noProof="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2400"/>
              </a:lnSpc>
            </a:pPr>
            <a:endParaRPr lang="de-DE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2400"/>
              </a:lnSpc>
            </a:pPr>
            <a:endParaRPr lang="de-DE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2400"/>
              </a:lnSpc>
            </a:pPr>
            <a:endParaRPr lang="de-DE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www.oenb.at</a:t>
            </a:r>
          </a:p>
          <a:p>
            <a:pPr>
              <a:lnSpc>
                <a:spcPct val="100000"/>
              </a:lnSpc>
            </a:pPr>
            <a:endParaRPr lang="de-DE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627063" algn="l"/>
              </a:tabLst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oenb.info@oenb.at</a:t>
            </a: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endParaRPr lang="de-DE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627063" algn="l"/>
              </a:tabLst>
            </a:pPr>
            <a:endParaRPr lang="de-DE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	@nationalbank_oesterreich</a:t>
            </a: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endParaRPr lang="de-DE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   	@nationalbankoesterreich</a:t>
            </a: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endParaRPr lang="de-DE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r>
              <a:rPr lang="de-DE" sz="180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rPr>
              <a:t> 	</a:t>
            </a:r>
            <a:r>
              <a:rPr lang="de-DE" sz="1800" kern="1200" dirty="0" err="1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rPr>
              <a:t>Oesterreichische</a:t>
            </a:r>
            <a:r>
              <a:rPr lang="de-DE" sz="180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rPr>
              <a:t> Nationalbank</a:t>
            </a: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endParaRPr lang="de-DE" sz="1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	@oenb</a:t>
            </a:r>
            <a:endParaRPr lang="de-DE" sz="1800" kern="1200" dirty="0">
              <a:solidFill>
                <a:schemeClr val="bg1"/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endParaRPr lang="de-DE" sz="1000" kern="1200" dirty="0">
              <a:solidFill>
                <a:schemeClr val="bg1"/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269875" algn="l"/>
              </a:tabLst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	OeNB</a:t>
            </a:r>
          </a:p>
        </p:txBody>
      </p:sp>
    </p:spTree>
    <p:extLst>
      <p:ext uri="{BB962C8B-B14F-4D97-AF65-F5344CB8AC3E}">
        <p14:creationId xmlns:p14="http://schemas.microsoft.com/office/powerpoint/2010/main" val="417007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3840" userDrawn="1">
          <p15:clr>
            <a:srgbClr val="FBAE40"/>
          </p15:clr>
        </p15:guide>
        <p15:guide id="17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34A7E"/>
                </a:solidFill>
              </a:defRPr>
            </a:lvl1pPr>
          </a:lstStyle>
          <a:p>
            <a:fld id="{A4B5EC0D-0CFD-447B-A5BC-BB2EABE92AE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  <a:lvl2pPr marL="703262" indent="-342900">
              <a:buFont typeface="Symbol" panose="05050102010706020507" pitchFamily="18" charset="2"/>
              <a:buChar char="-"/>
              <a:defRPr/>
            </a:lvl2pPr>
            <a:lvl3pPr marL="1063625" indent="-342900">
              <a:buFont typeface="Courier New" panose="02070309020205020404" pitchFamily="49" charset="0"/>
              <a:buChar char="o"/>
              <a:tabLst/>
              <a:defRPr/>
            </a:lvl3pPr>
            <a:lvl4pPr marL="1422400" indent="-342900">
              <a:buFont typeface="Wingdings" panose="05000000000000000000" pitchFamily="2" charset="2"/>
              <a:buChar char="§"/>
              <a:defRPr/>
            </a:lvl4pPr>
            <a:lvl5pPr marL="1774825" indent="-342900">
              <a:buFont typeface="Arial" panose="020B0604020202020204" pitchFamily="34" charset="0"/>
              <a:buChar char="»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4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134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34A7E"/>
                </a:solidFill>
              </a:defRPr>
            </a:lvl1pPr>
          </a:lstStyle>
          <a:p>
            <a:fld id="{A4B5EC0D-0CFD-447B-A5BC-BB2EABE92AE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rgbClr val="434A7E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Textplatzhalter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6309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4" name="Inhaltsplatzhalter_rechts"/>
          <p:cNvSpPr>
            <a:spLocks noGrp="1"/>
          </p:cNvSpPr>
          <p:nvPr>
            <p:ph sz="half" idx="2"/>
          </p:nvPr>
        </p:nvSpPr>
        <p:spPr>
          <a:xfrm>
            <a:off x="6197600" y="1340769"/>
            <a:ext cx="5384800" cy="482453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3" name="Inhaltsplatzhalter_links"/>
          <p:cNvSpPr>
            <a:spLocks noGrp="1"/>
          </p:cNvSpPr>
          <p:nvPr>
            <p:ph sz="half" idx="1"/>
          </p:nvPr>
        </p:nvSpPr>
        <p:spPr>
          <a:xfrm>
            <a:off x="609600" y="1340769"/>
            <a:ext cx="5384800" cy="482453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7708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6" name="Inhaltsplatzhalter_rechts"/>
          <p:cNvSpPr>
            <a:spLocks noGrp="1"/>
          </p:cNvSpPr>
          <p:nvPr>
            <p:ph sz="quarter" idx="4"/>
          </p:nvPr>
        </p:nvSpPr>
        <p:spPr>
          <a:xfrm>
            <a:off x="6193369" y="1844824"/>
            <a:ext cx="5389033" cy="432048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_rechts"/>
          <p:cNvSpPr>
            <a:spLocks noGrp="1"/>
          </p:cNvSpPr>
          <p:nvPr>
            <p:ph type="body" sz="quarter" idx="3"/>
          </p:nvPr>
        </p:nvSpPr>
        <p:spPr>
          <a:xfrm>
            <a:off x="6192013" y="1340771"/>
            <a:ext cx="5389033" cy="432047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_links"/>
          <p:cNvSpPr>
            <a:spLocks noGrp="1"/>
          </p:cNvSpPr>
          <p:nvPr>
            <p:ph sz="half" idx="2"/>
          </p:nvPr>
        </p:nvSpPr>
        <p:spPr>
          <a:xfrm>
            <a:off x="609600" y="1844824"/>
            <a:ext cx="5386917" cy="432048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 dirty="0"/>
          </a:p>
        </p:txBody>
      </p:sp>
      <p:sp>
        <p:nvSpPr>
          <p:cNvPr id="3" name="Textplatzhalter_links"/>
          <p:cNvSpPr>
            <a:spLocks noGrp="1"/>
          </p:cNvSpPr>
          <p:nvPr>
            <p:ph type="body" idx="1"/>
          </p:nvPr>
        </p:nvSpPr>
        <p:spPr>
          <a:xfrm>
            <a:off x="623392" y="1340771"/>
            <a:ext cx="5386917" cy="432047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122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619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497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3" name="Inhaltsplatzhalter"/>
          <p:cNvSpPr>
            <a:spLocks noGrp="1"/>
          </p:cNvSpPr>
          <p:nvPr>
            <p:ph idx="1"/>
          </p:nvPr>
        </p:nvSpPr>
        <p:spPr>
          <a:xfrm>
            <a:off x="4766733" y="764705"/>
            <a:ext cx="6815667" cy="536145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4672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‹Nr.›</a:t>
            </a:fld>
            <a:endParaRPr lang="de-AT"/>
          </a:p>
        </p:txBody>
      </p:sp>
      <p:sp>
        <p:nvSpPr>
          <p:cNvPr id="4" name="Textplatzhalter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>
            <a:noAutofit/>
          </a:bodyPr>
          <a:lstStyle>
            <a:lvl1pPr algn="l">
              <a:defRPr sz="2400" b="1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954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-Mail-Adresse"/>
          <p:cNvSpPr txBox="1"/>
          <p:nvPr/>
        </p:nvSpPr>
        <p:spPr>
          <a:xfrm>
            <a:off x="9648395" y="6367308"/>
            <a:ext cx="2160000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de-DE" sz="1200" dirty="0">
                <a:solidFill>
                  <a:srgbClr val="607EA9"/>
                </a:solidFill>
              </a:rPr>
              <a:t>oenb.info@oenb.at</a:t>
            </a:r>
            <a:endParaRPr lang="de-AT" sz="1200" dirty="0">
              <a:solidFill>
                <a:srgbClr val="607EA9"/>
              </a:solidFill>
            </a:endParaRPr>
          </a:p>
        </p:txBody>
      </p:sp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5016000" y="6367305"/>
            <a:ext cx="2160000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ts val="1300"/>
              </a:lnSpc>
              <a:defRPr sz="1200">
                <a:solidFill>
                  <a:srgbClr val="607EA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4B5EC0D-0CFD-447B-A5BC-BB2EABE92AE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4" name="Website"/>
          <p:cNvSpPr txBox="1"/>
          <p:nvPr/>
        </p:nvSpPr>
        <p:spPr>
          <a:xfrm>
            <a:off x="431371" y="6367308"/>
            <a:ext cx="2160000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de-DE" sz="1200" dirty="0">
                <a:solidFill>
                  <a:srgbClr val="607EA9"/>
                </a:solidFill>
              </a:rPr>
              <a:t>www.oenb.at</a:t>
            </a:r>
            <a:endParaRPr lang="de-AT" sz="1200" dirty="0">
              <a:solidFill>
                <a:srgbClr val="607EA9"/>
              </a:solidFill>
            </a:endParaRPr>
          </a:p>
        </p:txBody>
      </p:sp>
      <p:sp>
        <p:nvSpPr>
          <p:cNvPr id="3" name="Textplatzhalter"/>
          <p:cNvSpPr>
            <a:spLocks noGrp="1"/>
          </p:cNvSpPr>
          <p:nvPr>
            <p:ph type="body" idx="1"/>
          </p:nvPr>
        </p:nvSpPr>
        <p:spPr>
          <a:xfrm>
            <a:off x="609600" y="1340768"/>
            <a:ext cx="10972800" cy="482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de-AT" dirty="0"/>
          </a:p>
        </p:txBody>
      </p:sp>
      <p:sp>
        <p:nvSpPr>
          <p:cNvPr id="2" name="Titelplatzhalter"/>
          <p:cNvSpPr>
            <a:spLocks noGrp="1"/>
          </p:cNvSpPr>
          <p:nvPr>
            <p:ph type="title"/>
          </p:nvPr>
        </p:nvSpPr>
        <p:spPr>
          <a:xfrm>
            <a:off x="609600" y="836712"/>
            <a:ext cx="10972800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pic>
        <p:nvPicPr>
          <p:cNvPr id="11" name="OeNB-Logo"/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520" y="490383"/>
            <a:ext cx="925200" cy="27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11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400" b="1" kern="1200">
          <a:solidFill>
            <a:srgbClr val="607EA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ts val="24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lnSpc>
          <a:spcPts val="24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–"/>
        <a:defRPr sz="20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–"/>
        <a:defRPr sz="20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»"/>
        <a:defRPr sz="20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"/>
          <p:cNvSpPr txBox="1"/>
          <p:nvPr/>
        </p:nvSpPr>
        <p:spPr bwMode="white">
          <a:xfrm>
            <a:off x="1055440" y="3216535"/>
            <a:ext cx="7416824" cy="29486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ts val="3200"/>
              </a:lnSpc>
            </a:pP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Quality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over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quantity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? </a:t>
            </a:r>
          </a:p>
          <a:p>
            <a:pPr>
              <a:lnSpc>
                <a:spcPts val="3200"/>
              </a:lnSpc>
            </a:pP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Using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corporation‘s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climate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change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related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disclosure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for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risk</a:t>
            </a:r>
            <a:r>
              <a:rPr lang="de-DE" sz="2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assessment</a:t>
            </a:r>
            <a:endParaRPr lang="de-DE" sz="28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3200"/>
              </a:lnSpc>
            </a:pPr>
            <a:endParaRPr lang="de-DE" sz="28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2400"/>
              </a:lnSpc>
            </a:pPr>
            <a:r>
              <a:rPr lang="de-DE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Madrid, 17. Oktober 2024</a:t>
            </a:r>
          </a:p>
          <a:p>
            <a:pPr>
              <a:lnSpc>
                <a:spcPts val="2400"/>
              </a:lnSpc>
            </a:pPr>
            <a:endParaRPr lang="de-DE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>
              <a:lnSpc>
                <a:spcPts val="1600"/>
              </a:lnSpc>
            </a:pPr>
            <a:r>
              <a:rPr lang="de-DE" sz="12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Daniela Gasser</a:t>
            </a:r>
          </a:p>
          <a:p>
            <a:pPr>
              <a:lnSpc>
                <a:spcPts val="1600"/>
              </a:lnSpc>
            </a:pPr>
            <a:r>
              <a:rPr lang="de-DE" sz="1200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Statistics</a:t>
            </a:r>
            <a:r>
              <a:rPr lang="de-DE" sz="12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Department –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Supervisory Statistics, Models and Credit Quality Assessment Division</a:t>
            </a:r>
          </a:p>
          <a:p>
            <a:pPr>
              <a:lnSpc>
                <a:spcPts val="1600"/>
              </a:lnSpc>
            </a:pPr>
            <a:r>
              <a:rPr lang="de-DE" sz="12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www.oenb.at</a:t>
            </a:r>
            <a:endParaRPr lang="de-AT" sz="12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207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A508D45-C277-4585-5258-FE1924E6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10</a:t>
            </a:fld>
            <a:endParaRPr lang="de-AT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DEEB4E6A-0F50-9AA0-CD44-41FEE9E39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Target </a:t>
            </a:r>
            <a:r>
              <a:rPr lang="de-DE" dirty="0" err="1"/>
              <a:t>setting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CO2 </a:t>
            </a:r>
            <a:r>
              <a:rPr lang="de-DE" dirty="0" err="1"/>
              <a:t>reduction</a:t>
            </a:r>
            <a:endParaRPr lang="de-AT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77BE9495-20A9-EFF6-E659-89F719A930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2"/>
          <a:stretch/>
        </p:blipFill>
        <p:spPr bwMode="auto">
          <a:xfrm>
            <a:off x="1761728" y="1381955"/>
            <a:ext cx="8294712" cy="3584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393A8915-5173-9BB9-147F-A900B79E8D21}"/>
              </a:ext>
            </a:extLst>
          </p:cNvPr>
          <p:cNvSpPr txBox="1">
            <a:spLocks/>
          </p:cNvSpPr>
          <p:nvPr/>
        </p:nvSpPr>
        <p:spPr>
          <a:xfrm>
            <a:off x="609600" y="4966435"/>
            <a:ext cx="10814992" cy="13419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Goals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b="1" dirty="0" err="1"/>
              <a:t>horizon</a:t>
            </a:r>
            <a:r>
              <a:rPr lang="de-DE" b="1" dirty="0"/>
              <a:t> </a:t>
            </a:r>
            <a:r>
              <a:rPr lang="de-DE" b="1" dirty="0" err="1"/>
              <a:t>longer</a:t>
            </a:r>
            <a:r>
              <a:rPr lang="de-DE" b="1" dirty="0"/>
              <a:t> </a:t>
            </a:r>
            <a:r>
              <a:rPr lang="de-DE" b="1" dirty="0" err="1"/>
              <a:t>than</a:t>
            </a:r>
            <a:r>
              <a:rPr lang="de-DE" b="1" dirty="0"/>
              <a:t> 3 </a:t>
            </a:r>
            <a:r>
              <a:rPr lang="de-DE" b="1" dirty="0" err="1"/>
              <a:t>years</a:t>
            </a:r>
            <a:r>
              <a:rPr lang="de-DE" b="1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common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All </a:t>
            </a:r>
            <a:r>
              <a:rPr lang="de-DE" dirty="0" err="1"/>
              <a:t>companies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disclose</a:t>
            </a:r>
            <a:r>
              <a:rPr lang="de-DE" dirty="0"/>
              <a:t> </a:t>
            </a:r>
            <a:r>
              <a:rPr lang="de-DE" dirty="0" err="1"/>
              <a:t>goals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Paris </a:t>
            </a:r>
            <a:r>
              <a:rPr lang="de-DE" dirty="0" err="1"/>
              <a:t>agreement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Science 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targets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disclosed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 </a:t>
            </a:r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and </a:t>
            </a:r>
            <a:r>
              <a:rPr lang="de-DE" dirty="0" err="1"/>
              <a:t>industry</a:t>
            </a:r>
            <a:r>
              <a:rPr lang="de-DE" dirty="0"/>
              <a:t> </a:t>
            </a:r>
            <a:r>
              <a:rPr lang="de-DE" dirty="0" err="1"/>
              <a:t>companies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1743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F5D028F-7D2A-157B-4544-05B0FE560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BB68D4B-7C59-BAEA-DCAA-AB9C80B4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Summary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disclosure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AT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B7983E5-9A75-3939-FEC9-0707E8A2D3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32" r="-204"/>
          <a:stretch/>
        </p:blipFill>
        <p:spPr bwMode="auto">
          <a:xfrm>
            <a:off x="1329680" y="1424206"/>
            <a:ext cx="9302824" cy="39484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Inhaltsplatzhalter 8">
            <a:extLst>
              <a:ext uri="{FF2B5EF4-FFF2-40B4-BE49-F238E27FC236}">
                <a16:creationId xmlns:a16="http://schemas.microsoft.com/office/drawing/2014/main" id="{EB686231-9CDD-F0B2-F424-082B67AE5491}"/>
              </a:ext>
            </a:extLst>
          </p:cNvPr>
          <p:cNvSpPr txBox="1">
            <a:spLocks/>
          </p:cNvSpPr>
          <p:nvPr/>
        </p:nvSpPr>
        <p:spPr>
          <a:xfrm>
            <a:off x="609600" y="5229200"/>
            <a:ext cx="1052696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Risk </a:t>
            </a:r>
            <a:r>
              <a:rPr lang="de-DE" sz="1800" dirty="0" err="1"/>
              <a:t>awareness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balanced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both</a:t>
            </a:r>
            <a:r>
              <a:rPr lang="de-DE" sz="1800" dirty="0"/>
              <a:t> </a:t>
            </a:r>
            <a:r>
              <a:rPr lang="de-DE" sz="1800" dirty="0" err="1"/>
              <a:t>risk</a:t>
            </a:r>
            <a:r>
              <a:rPr lang="de-DE" sz="1800" dirty="0"/>
              <a:t> </a:t>
            </a:r>
            <a:r>
              <a:rPr lang="de-DE" sz="1800" dirty="0" err="1"/>
              <a:t>types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Disclosure </a:t>
            </a:r>
            <a:r>
              <a:rPr lang="de-DE" sz="1800" dirty="0" err="1"/>
              <a:t>quality</a:t>
            </a:r>
            <a:r>
              <a:rPr lang="de-DE" sz="1800" dirty="0"/>
              <a:t> on </a:t>
            </a:r>
            <a:r>
              <a:rPr lang="de-DE" sz="1800" dirty="0" err="1"/>
              <a:t>actions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higher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transition</a:t>
            </a:r>
            <a:r>
              <a:rPr lang="de-DE" sz="1800" dirty="0"/>
              <a:t> </a:t>
            </a:r>
            <a:r>
              <a:rPr lang="de-DE" sz="1800" dirty="0" err="1"/>
              <a:t>risk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Energy </a:t>
            </a:r>
            <a:r>
              <a:rPr lang="de-DE" sz="1800" dirty="0" err="1"/>
              <a:t>sector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forerunner</a:t>
            </a:r>
            <a:r>
              <a:rPr lang="de-DE" sz="1800" dirty="0"/>
              <a:t> in all </a:t>
            </a:r>
            <a:r>
              <a:rPr lang="de-DE" sz="1800" dirty="0" err="1"/>
              <a:t>categories</a:t>
            </a:r>
            <a:endParaRPr lang="de-DE" sz="1800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14454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ACE7ECB-BE0C-5CA0-1268-98B7E98B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AE3A28E-77F3-16A8-79B2-0CA4B838D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Assessment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emissions</a:t>
            </a:r>
            <a:r>
              <a:rPr lang="de-DE" dirty="0"/>
              <a:t> and </a:t>
            </a:r>
            <a:r>
              <a:rPr lang="de-DE" dirty="0" err="1"/>
              <a:t>relation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disclosure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AT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5BBD36B8-8E2B-3D1C-4FE0-146CDE6D01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1"/>
          <a:stretch/>
        </p:blipFill>
        <p:spPr bwMode="auto">
          <a:xfrm>
            <a:off x="911424" y="1412775"/>
            <a:ext cx="9505056" cy="41077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Inhaltsplatzhalter 8">
            <a:extLst>
              <a:ext uri="{FF2B5EF4-FFF2-40B4-BE49-F238E27FC236}">
                <a16:creationId xmlns:a16="http://schemas.microsoft.com/office/drawing/2014/main" id="{B25EDB85-72A3-810D-2914-909A988117E9}"/>
              </a:ext>
            </a:extLst>
          </p:cNvPr>
          <p:cNvSpPr txBox="1">
            <a:spLocks/>
          </p:cNvSpPr>
          <p:nvPr/>
        </p:nvSpPr>
        <p:spPr>
          <a:xfrm>
            <a:off x="609600" y="5522543"/>
            <a:ext cx="10887000" cy="79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 </a:t>
            </a:r>
            <a:r>
              <a:rPr lang="de-DE" b="1" dirty="0"/>
              <a:t>high-quality </a:t>
            </a:r>
            <a:r>
              <a:rPr lang="de-DE" b="1" dirty="0" err="1"/>
              <a:t>level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disclosure</a:t>
            </a:r>
            <a:r>
              <a:rPr lang="de-DE" b="1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</a:t>
            </a:r>
            <a:r>
              <a:rPr lang="de-DE" b="1" dirty="0" err="1"/>
              <a:t>reduction</a:t>
            </a:r>
            <a:r>
              <a:rPr lang="de-DE" b="1" dirty="0"/>
              <a:t> in </a:t>
            </a:r>
            <a:r>
              <a:rPr lang="de-DE" b="1" dirty="0" err="1"/>
              <a:t>emissions</a:t>
            </a:r>
            <a:r>
              <a:rPr lang="de-DE" dirty="0"/>
              <a:t>, </a:t>
            </a:r>
            <a:r>
              <a:rPr lang="de-DE" dirty="0" err="1"/>
              <a:t>whereas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Companies with a </a:t>
            </a:r>
            <a:r>
              <a:rPr lang="en-US" b="1" dirty="0"/>
              <a:t>poor disclosure quality </a:t>
            </a:r>
            <a:r>
              <a:rPr lang="en-US" dirty="0"/>
              <a:t>tend to record an </a:t>
            </a:r>
            <a:r>
              <a:rPr lang="en-US" b="1" dirty="0"/>
              <a:t>increase</a:t>
            </a:r>
            <a:r>
              <a:rPr lang="en-US" dirty="0"/>
              <a:t>.</a:t>
            </a:r>
            <a:endParaRPr lang="de-AT" b="1" strike="sngStrike" dirty="0"/>
          </a:p>
        </p:txBody>
      </p:sp>
    </p:spTree>
    <p:extLst>
      <p:ext uri="{BB962C8B-B14F-4D97-AF65-F5344CB8AC3E}">
        <p14:creationId xmlns:p14="http://schemas.microsoft.com/office/powerpoint/2010/main" val="1992144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1EF7BFD-6004-240A-A76B-3927D03E4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A1EC6D-21C4-6D2B-8BFA-9EFD6C46B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4783"/>
            <a:ext cx="11103024" cy="47525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Companies </a:t>
            </a:r>
            <a:r>
              <a:rPr lang="de-DE" dirty="0" err="1"/>
              <a:t>broadly</a:t>
            </a:r>
            <a:r>
              <a:rPr lang="de-DE" dirty="0"/>
              <a:t> </a:t>
            </a:r>
            <a:r>
              <a:rPr lang="de-DE" dirty="0" err="1"/>
              <a:t>disclose</a:t>
            </a:r>
            <a:r>
              <a:rPr lang="de-DE" dirty="0"/>
              <a:t> on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awareness</a:t>
            </a:r>
            <a:r>
              <a:rPr lang="de-DE" dirty="0"/>
              <a:t>, </a:t>
            </a:r>
            <a:r>
              <a:rPr lang="de-DE" dirty="0" err="1"/>
              <a:t>actions</a:t>
            </a:r>
            <a:r>
              <a:rPr lang="de-DE" dirty="0"/>
              <a:t> and </a:t>
            </a:r>
            <a:r>
              <a:rPr lang="de-DE" dirty="0" err="1"/>
              <a:t>targets</a:t>
            </a:r>
            <a:r>
              <a:rPr lang="de-DE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Differences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and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observed</a:t>
            </a:r>
            <a:r>
              <a:rPr 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Higher </a:t>
            </a:r>
            <a:r>
              <a:rPr lang="de-DE" dirty="0" err="1"/>
              <a:t>disclosure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/>
              <a:t>associated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downward</a:t>
            </a:r>
            <a:r>
              <a:rPr lang="de-DE" dirty="0"/>
              <a:t> </a:t>
            </a:r>
            <a:r>
              <a:rPr lang="de-DE" dirty="0" err="1"/>
              <a:t>trend</a:t>
            </a:r>
            <a:r>
              <a:rPr lang="de-DE" dirty="0"/>
              <a:t> in CO2 </a:t>
            </a:r>
            <a:r>
              <a:rPr lang="de-DE" dirty="0" err="1"/>
              <a:t>emissions</a:t>
            </a:r>
            <a:r>
              <a:rPr 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Limitations</a:t>
            </a:r>
            <a:r>
              <a:rPr lang="de-DE" dirty="0"/>
              <a:t>: </a:t>
            </a:r>
          </a:p>
          <a:p>
            <a:pPr marL="1046162" lvl="1">
              <a:buFont typeface="Arial" panose="020B0604020202020204" pitchFamily="34" charset="0"/>
              <a:buChar char="•"/>
            </a:pPr>
            <a:r>
              <a:rPr lang="de-DE" dirty="0"/>
              <a:t>Small sample </a:t>
            </a:r>
            <a:r>
              <a:rPr lang="de-DE" dirty="0" err="1"/>
              <a:t>size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in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endParaRPr lang="de-DE" dirty="0"/>
          </a:p>
          <a:p>
            <a:pPr marL="1046162" lvl="1">
              <a:buFont typeface="Arial" panose="020B0604020202020204" pitchFamily="34" charset="0"/>
              <a:buChar char="•"/>
            </a:pPr>
            <a:r>
              <a:rPr lang="de-DE" dirty="0" err="1"/>
              <a:t>Discretion</a:t>
            </a:r>
            <a:r>
              <a:rPr lang="de-DE" dirty="0"/>
              <a:t> </a:t>
            </a:r>
            <a:r>
              <a:rPr lang="de-DE" dirty="0" err="1"/>
              <a:t>applied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authors</a:t>
            </a:r>
            <a:r>
              <a:rPr lang="de-DE" dirty="0"/>
              <a:t> in </a:t>
            </a:r>
            <a:r>
              <a:rPr lang="de-DE" dirty="0" err="1"/>
              <a:t>categorizing</a:t>
            </a:r>
            <a:r>
              <a:rPr lang="de-DE" dirty="0"/>
              <a:t> </a:t>
            </a:r>
            <a:r>
              <a:rPr lang="de-DE" dirty="0" err="1"/>
              <a:t>heterogenous</a:t>
            </a:r>
            <a:r>
              <a:rPr lang="de-DE" dirty="0"/>
              <a:t> </a:t>
            </a:r>
            <a:r>
              <a:rPr lang="de-DE" dirty="0" err="1"/>
              <a:t>disclosure</a:t>
            </a:r>
            <a:r>
              <a:rPr lang="de-DE" dirty="0"/>
              <a:t> </a:t>
            </a:r>
            <a:r>
              <a:rPr lang="de-DE" dirty="0" err="1"/>
              <a:t>standards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Outlook: </a:t>
            </a:r>
          </a:p>
          <a:p>
            <a:pPr marL="1046162" lvl="1">
              <a:buFont typeface="Arial" panose="020B0604020202020204" pitchFamily="34" charset="0"/>
              <a:buChar char="•"/>
            </a:pPr>
            <a:r>
              <a:rPr lang="de-DE" dirty="0"/>
              <a:t>Standardisation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CSRD</a:t>
            </a:r>
          </a:p>
          <a:p>
            <a:pPr marL="1046162" lvl="1">
              <a:buFont typeface="Arial" panose="020B0604020202020204" pitchFamily="34" charset="0"/>
              <a:buChar char="•"/>
            </a:pPr>
            <a:r>
              <a:rPr lang="de-DE" dirty="0"/>
              <a:t>Assurance </a:t>
            </a:r>
            <a:r>
              <a:rPr lang="de-DE" dirty="0" err="1"/>
              <a:t>by</a:t>
            </a:r>
            <a:r>
              <a:rPr lang="de-DE" dirty="0"/>
              <a:t> external </a:t>
            </a:r>
            <a:r>
              <a:rPr lang="de-DE" dirty="0" err="1"/>
              <a:t>auditors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/>
              <a:t>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required</a:t>
            </a:r>
            <a:endParaRPr lang="de-DE" dirty="0"/>
          </a:p>
          <a:p>
            <a:endParaRPr lang="de-DE" dirty="0"/>
          </a:p>
          <a:p>
            <a:endParaRPr lang="de-AT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84CD6D5-D92D-B294-F26F-3802AF593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Conclusion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2183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487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3E931F-3B5E-DEAA-9866-FD816EB84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944" y="3210545"/>
            <a:ext cx="1656184" cy="436910"/>
          </a:xfrm>
        </p:spPr>
        <p:txBody>
          <a:bodyPr>
            <a:normAutofit fontScale="90000"/>
          </a:bodyPr>
          <a:lstStyle/>
          <a:p>
            <a:r>
              <a:rPr lang="de-DE" dirty="0"/>
              <a:t>Backup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18001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9DB0F29-6B60-37E0-D8C5-58527003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16</a:t>
            </a:fld>
            <a:endParaRPr lang="de-AT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611BF5-4202-3F59-02B9-EC66DD748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Assessment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risk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D6C3E56-0B56-A5EA-609C-71193A83AE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94" y="1393910"/>
            <a:ext cx="10788211" cy="462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4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2" name="Inhaltsplatzhalter"/>
          <p:cNvSpPr>
            <a:spLocks noGrp="1"/>
          </p:cNvSpPr>
          <p:nvPr>
            <p:ph idx="1"/>
          </p:nvPr>
        </p:nvSpPr>
        <p:spPr>
          <a:xfrm>
            <a:off x="609600" y="1700807"/>
            <a:ext cx="10972800" cy="1728193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Action Plan </a:t>
            </a:r>
            <a:r>
              <a:rPr lang="de-DE" dirty="0" err="1"/>
              <a:t>of</a:t>
            </a:r>
            <a:r>
              <a:rPr lang="de-DE" dirty="0"/>
              <a:t> European </a:t>
            </a:r>
            <a:r>
              <a:rPr lang="de-DE" dirty="0" err="1"/>
              <a:t>Commission</a:t>
            </a:r>
            <a:r>
              <a:rPr lang="de-DE" dirty="0"/>
              <a:t> on „Financing </a:t>
            </a:r>
            <a:r>
              <a:rPr lang="de-DE" dirty="0" err="1"/>
              <a:t>Sustainable</a:t>
            </a:r>
            <a:r>
              <a:rPr lang="de-DE" dirty="0"/>
              <a:t> Growth“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ym typeface="Wingdings 3" panose="05040102010807070707" pitchFamily="18" charset="2"/>
              </a:rPr>
              <a:t>ECB: </a:t>
            </a:r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climate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(CCR) in </a:t>
            </a:r>
            <a:r>
              <a:rPr lang="de-DE" dirty="0" err="1"/>
              <a:t>the</a:t>
            </a:r>
            <a:r>
              <a:rPr lang="de-DE" dirty="0"/>
              <a:t> in-house </a:t>
            </a:r>
            <a:r>
              <a:rPr lang="de-DE" dirty="0" err="1"/>
              <a:t>credit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assessment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 (ICAS)</a:t>
            </a:r>
          </a:p>
          <a:p>
            <a:pPr marL="892175"/>
            <a:r>
              <a:rPr lang="de-DE" dirty="0">
                <a:sym typeface="Wingdings 3" panose="05040102010807070707" pitchFamily="18" charset="2"/>
              </a:rPr>
              <a:t> Basis: Relevant firm-level </a:t>
            </a:r>
            <a:r>
              <a:rPr lang="de-DE" dirty="0" err="1">
                <a:sym typeface="Wingdings 3" panose="05040102010807070707" pitchFamily="18" charset="2"/>
              </a:rPr>
              <a:t>information</a:t>
            </a:r>
            <a:r>
              <a:rPr lang="de-DE" dirty="0">
                <a:sym typeface="Wingdings 3" panose="05040102010807070707" pitchFamily="18" charset="2"/>
              </a:rPr>
              <a:t> (NFRD </a:t>
            </a:r>
            <a:r>
              <a:rPr lang="de-DE" sz="2100" dirty="0">
                <a:sym typeface="Wingdings 3" panose="05040102010807070707" pitchFamily="18" charset="2"/>
              </a:rPr>
              <a:t>/ CSRD</a:t>
            </a:r>
            <a:r>
              <a:rPr lang="de-DE" dirty="0">
                <a:sym typeface="Wingdings 3" panose="05040102010807070707" pitchFamily="18" charset="2"/>
              </a:rPr>
              <a:t>, </a:t>
            </a:r>
            <a:r>
              <a:rPr lang="de-DE" dirty="0" err="1">
                <a:sym typeface="Wingdings 3" panose="05040102010807070707" pitchFamily="18" charset="2"/>
              </a:rPr>
              <a:t>voluntarily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provided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information</a:t>
            </a:r>
            <a:r>
              <a:rPr lang="de-DE" dirty="0">
                <a:sym typeface="Wingdings 3" panose="05040102010807070707" pitchFamily="18" charset="2"/>
              </a:rPr>
              <a:t>)</a:t>
            </a:r>
            <a:endParaRPr lang="de-DE" dirty="0"/>
          </a:p>
          <a:p>
            <a:endParaRPr lang="de-DE" dirty="0"/>
          </a:p>
        </p:txBody>
      </p:sp>
      <p:sp>
        <p:nvSpPr>
          <p:cNvPr id="4" name="Titel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The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climate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risks</a:t>
            </a:r>
            <a:r>
              <a:rPr lang="de-DE" dirty="0"/>
              <a:t> </a:t>
            </a:r>
            <a:r>
              <a:rPr lang="de-DE" dirty="0" err="1"/>
              <a:t>integration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credit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assessment</a:t>
            </a:r>
            <a:endParaRPr lang="de-AT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54B3707-9EAA-E0AB-FEAA-B9C0C0817F74}"/>
              </a:ext>
            </a:extLst>
          </p:cNvPr>
          <p:cNvSpPr/>
          <p:nvPr/>
        </p:nvSpPr>
        <p:spPr>
          <a:xfrm>
            <a:off x="1343472" y="3645024"/>
            <a:ext cx="9217024" cy="1728193"/>
          </a:xfrm>
          <a:prstGeom prst="rect">
            <a:avLst/>
          </a:prstGeom>
          <a:noFill/>
          <a:ln>
            <a:solidFill>
              <a:srgbClr val="607EA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8" name="Inhaltsplatzhalter">
            <a:extLst>
              <a:ext uri="{FF2B5EF4-FFF2-40B4-BE49-F238E27FC236}">
                <a16:creationId xmlns:a16="http://schemas.microsoft.com/office/drawing/2014/main" id="{25A00CF7-52CD-5ECD-E0B9-81A5FC0BA8DF}"/>
              </a:ext>
            </a:extLst>
          </p:cNvPr>
          <p:cNvSpPr txBox="1">
            <a:spLocks/>
          </p:cNvSpPr>
          <p:nvPr/>
        </p:nvSpPr>
        <p:spPr>
          <a:xfrm>
            <a:off x="1487488" y="3856185"/>
            <a:ext cx="8928992" cy="1228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err="1"/>
              <a:t>Our</a:t>
            </a:r>
            <a:r>
              <a:rPr lang="de-DE" b="1" dirty="0"/>
              <a:t> </a:t>
            </a:r>
            <a:r>
              <a:rPr lang="de-DE" b="1" dirty="0" err="1"/>
              <a:t>paper</a:t>
            </a:r>
            <a:r>
              <a:rPr lang="de-DE" b="1" dirty="0"/>
              <a:t>: Analysis </a:t>
            </a:r>
            <a:r>
              <a:rPr lang="de-DE" b="1" dirty="0" err="1"/>
              <a:t>how</a:t>
            </a:r>
            <a:r>
              <a:rPr lang="de-DE" b="1" dirty="0"/>
              <a:t> and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extent</a:t>
            </a:r>
            <a:r>
              <a:rPr lang="de-DE" b="1" dirty="0"/>
              <a:t> </a:t>
            </a:r>
            <a:r>
              <a:rPr lang="de-DE" b="1" dirty="0" err="1"/>
              <a:t>companies</a:t>
            </a:r>
            <a:r>
              <a:rPr lang="de-DE" b="1" dirty="0"/>
              <a:t> </a:t>
            </a:r>
            <a:r>
              <a:rPr lang="de-DE" b="1" dirty="0" err="1"/>
              <a:t>disclose</a:t>
            </a:r>
            <a:r>
              <a:rPr lang="de-DE" b="1" dirty="0"/>
              <a:t> CCR</a:t>
            </a:r>
          </a:p>
          <a:p>
            <a:r>
              <a:rPr lang="de-DE" b="1" dirty="0" err="1"/>
              <a:t>information</a:t>
            </a:r>
            <a:r>
              <a:rPr lang="de-DE" b="1" dirty="0"/>
              <a:t> </a:t>
            </a:r>
            <a:r>
              <a:rPr lang="de-DE" b="1" dirty="0" err="1"/>
              <a:t>based</a:t>
            </a:r>
            <a:r>
              <a:rPr lang="de-DE" b="1" dirty="0"/>
              <a:t> on </a:t>
            </a:r>
            <a:r>
              <a:rPr lang="de-DE" b="1" dirty="0" err="1"/>
              <a:t>current</a:t>
            </a:r>
            <a:r>
              <a:rPr lang="de-DE" b="1" dirty="0"/>
              <a:t> and </a:t>
            </a:r>
            <a:r>
              <a:rPr lang="de-DE" b="1" dirty="0" err="1"/>
              <a:t>prospective</a:t>
            </a:r>
            <a:r>
              <a:rPr lang="de-DE" b="1" dirty="0"/>
              <a:t> </a:t>
            </a:r>
            <a:r>
              <a:rPr lang="de-DE" b="1" dirty="0" err="1"/>
              <a:t>disclosure</a:t>
            </a:r>
            <a:r>
              <a:rPr lang="de-DE" b="1" dirty="0"/>
              <a:t> </a:t>
            </a:r>
            <a:r>
              <a:rPr lang="de-DE" b="1" dirty="0" err="1"/>
              <a:t>standards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endParaRPr lang="de-DE" b="1" dirty="0"/>
          </a:p>
          <a:p>
            <a:r>
              <a:rPr lang="de-DE" b="1" dirty="0" err="1"/>
              <a:t>be</a:t>
            </a:r>
            <a:r>
              <a:rPr lang="de-DE" b="1" dirty="0"/>
              <a:t> </a:t>
            </a:r>
            <a:r>
              <a:rPr lang="de-DE" b="1" dirty="0" err="1"/>
              <a:t>used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assessment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CCR in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context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ICASs</a:t>
            </a:r>
          </a:p>
        </p:txBody>
      </p:sp>
    </p:spTree>
    <p:extLst>
      <p:ext uri="{BB962C8B-B14F-4D97-AF65-F5344CB8AC3E}">
        <p14:creationId xmlns:p14="http://schemas.microsoft.com/office/powerpoint/2010/main" val="1171141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3A08DD0-8D54-FDD4-B87A-BFE49E815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0E7A05-24C4-22DC-824D-97D1E3A9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1664" y="2204864"/>
            <a:ext cx="2174032" cy="720080"/>
          </a:xfrm>
        </p:spPr>
        <p:txBody>
          <a:bodyPr/>
          <a:lstStyle/>
          <a:p>
            <a:r>
              <a:rPr lang="de-DE" dirty="0"/>
              <a:t>Transition Risk</a:t>
            </a:r>
            <a:endParaRPr lang="de-AT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4B91EDB-DF46-B669-3F23-637CB046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Methodology</a:t>
            </a:r>
            <a:r>
              <a:rPr lang="de-DE" dirty="0"/>
              <a:t>  - Template and </a:t>
            </a:r>
            <a:r>
              <a:rPr lang="de-DE" dirty="0" err="1"/>
              <a:t>analysed</a:t>
            </a:r>
            <a:r>
              <a:rPr lang="de-DE" dirty="0"/>
              <a:t> </a:t>
            </a:r>
            <a:r>
              <a:rPr lang="de-DE" dirty="0" err="1"/>
              <a:t>criteria</a:t>
            </a:r>
            <a:endParaRPr lang="de-AT" dirty="0"/>
          </a:p>
        </p:txBody>
      </p:sp>
      <p:sp>
        <p:nvSpPr>
          <p:cNvPr id="6" name="Inhaltsplatzhalter">
            <a:extLst>
              <a:ext uri="{FF2B5EF4-FFF2-40B4-BE49-F238E27FC236}">
                <a16:creationId xmlns:a16="http://schemas.microsoft.com/office/drawing/2014/main" id="{15366167-B7CD-5550-4A61-94BC78374470}"/>
              </a:ext>
            </a:extLst>
          </p:cNvPr>
          <p:cNvSpPr txBox="1">
            <a:spLocks/>
          </p:cNvSpPr>
          <p:nvPr/>
        </p:nvSpPr>
        <p:spPr>
          <a:xfrm>
            <a:off x="617643" y="3542582"/>
            <a:ext cx="10972800" cy="25202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Sustainability</a:t>
            </a:r>
            <a:r>
              <a:rPr lang="de-DE" dirty="0"/>
              <a:t> </a:t>
            </a:r>
            <a:r>
              <a:rPr lang="de-DE" dirty="0" err="1"/>
              <a:t>reports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91 Austrian non-</a:t>
            </a:r>
            <a:r>
              <a:rPr lang="de-DE" b="1" dirty="0" err="1"/>
              <a:t>financial</a:t>
            </a:r>
            <a:r>
              <a:rPr lang="de-DE" b="1" dirty="0"/>
              <a:t> </a:t>
            </a:r>
            <a:r>
              <a:rPr lang="de-DE" b="1" dirty="0" err="1"/>
              <a:t>corporations</a:t>
            </a:r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>
                <a:sym typeface="Wingdings 3" panose="05040102010807070707" pitchFamily="18" charset="2"/>
              </a:rPr>
              <a:t>Criteria</a:t>
            </a:r>
            <a:r>
              <a:rPr lang="de-DE" b="1" dirty="0">
                <a:sym typeface="Wingdings 3" panose="05040102010807070707" pitchFamily="18" charset="2"/>
              </a:rPr>
              <a:t>: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risk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awareness</a:t>
            </a:r>
            <a:r>
              <a:rPr lang="de-DE" dirty="0">
                <a:sym typeface="Wingdings 3" panose="05040102010807070707" pitchFamily="18" charset="2"/>
              </a:rPr>
              <a:t>, </a:t>
            </a:r>
            <a:r>
              <a:rPr lang="de-DE" dirty="0" err="1">
                <a:sym typeface="Wingdings 3" panose="05040102010807070707" pitchFamily="18" charset="2"/>
              </a:rPr>
              <a:t>actions</a:t>
            </a:r>
            <a:r>
              <a:rPr lang="de-DE" dirty="0">
                <a:sym typeface="Wingdings 3" panose="05040102010807070707" pitchFamily="18" charset="2"/>
              </a:rPr>
              <a:t>, </a:t>
            </a:r>
            <a:r>
              <a:rPr lang="de-DE" dirty="0" err="1">
                <a:sym typeface="Wingdings 3" panose="05040102010807070707" pitchFamily="18" charset="2"/>
              </a:rPr>
              <a:t>target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setting</a:t>
            </a:r>
            <a:r>
              <a:rPr lang="de-DE" dirty="0">
                <a:sym typeface="Wingdings 3" panose="05040102010807070707" pitchFamily="18" charset="2"/>
              </a:rPr>
              <a:t>, and </a:t>
            </a:r>
            <a:r>
              <a:rPr lang="de-DE" dirty="0" err="1">
                <a:sym typeface="Wingdings 3" panose="05040102010807070707" pitchFamily="18" charset="2"/>
              </a:rPr>
              <a:t>emissions</a:t>
            </a:r>
            <a:r>
              <a:rPr lang="de-DE" dirty="0">
                <a:sym typeface="Wingdings 3" panose="05040102010807070707" pitchFamily="18" charset="2"/>
              </a:rPr>
              <a:t>, </a:t>
            </a:r>
            <a:endParaRPr lang="de-DE" strike="sngStrike" dirty="0">
              <a:sym typeface="Wingdings 3" panose="050401020108070707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ym typeface="Wingdings 3" panose="05040102010807070707" pitchFamily="18" charset="2"/>
              </a:rPr>
              <a:t>Outside-in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perspective</a:t>
            </a:r>
            <a:endParaRPr lang="de-DE" dirty="0">
              <a:sym typeface="Wingdings 3" panose="050401020108070707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ym typeface="Wingdings 3" panose="05040102010807070707" pitchFamily="18" charset="2"/>
              </a:rPr>
              <a:t>Tools:</a:t>
            </a:r>
            <a:r>
              <a:rPr lang="de-DE" dirty="0">
                <a:sym typeface="Wingdings 3" panose="05040102010807070707" pitchFamily="18" charset="2"/>
              </a:rPr>
              <a:t> Open </a:t>
            </a:r>
            <a:r>
              <a:rPr lang="de-DE" dirty="0" err="1">
                <a:sym typeface="Wingdings 3" panose="05040102010807070707" pitchFamily="18" charset="2"/>
              </a:rPr>
              <a:t>text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questions</a:t>
            </a:r>
            <a:r>
              <a:rPr lang="de-DE" dirty="0">
                <a:sym typeface="Wingdings 3" panose="05040102010807070707" pitchFamily="18" charset="2"/>
              </a:rPr>
              <a:t>, </a:t>
            </a:r>
            <a:r>
              <a:rPr lang="de-DE" dirty="0" err="1">
                <a:sym typeface="Wingdings 3" panose="05040102010807070707" pitchFamily="18" charset="2"/>
              </a:rPr>
              <a:t>categorisation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into</a:t>
            </a:r>
            <a:r>
              <a:rPr lang="de-DE" dirty="0">
                <a:sym typeface="Wingdings 3" panose="05040102010807070707" pitchFamily="18" charset="2"/>
              </a:rPr>
              <a:t> nominal variables, </a:t>
            </a:r>
            <a:r>
              <a:rPr lang="de-DE" dirty="0" err="1">
                <a:sym typeface="Wingdings 3" panose="05040102010807070707" pitchFamily="18" charset="2"/>
              </a:rPr>
              <a:t>evaluation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questions</a:t>
            </a:r>
            <a:endParaRPr lang="de-DE" dirty="0">
              <a:sym typeface="Wingdings 3" panose="050401020108070707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>
                <a:sym typeface="Wingdings 3" panose="05040102010807070707" pitchFamily="18" charset="2"/>
              </a:rPr>
              <a:t>Emissions</a:t>
            </a:r>
            <a:r>
              <a:rPr lang="de-DE" b="1" dirty="0">
                <a:sym typeface="Wingdings 3" panose="05040102010807070707" pitchFamily="18" charset="2"/>
              </a:rPr>
              <a:t>: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Historic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data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reported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by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companies</a:t>
            </a:r>
            <a:r>
              <a:rPr lang="de-DE" dirty="0">
                <a:sym typeface="Wingdings 3" panose="05040102010807070707" pitchFamily="18" charset="2"/>
              </a:rPr>
              <a:t> and </a:t>
            </a:r>
            <a:r>
              <a:rPr lang="de-DE" dirty="0" err="1">
                <a:sym typeface="Wingdings 3" panose="05040102010807070707" pitchFamily="18" charset="2"/>
              </a:rPr>
              <a:t>calculated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emission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intensity</a:t>
            </a:r>
            <a:r>
              <a:rPr lang="de-DE" dirty="0">
                <a:sym typeface="Wingdings 3" panose="05040102010807070707" pitchFamily="18" charset="2"/>
              </a:rPr>
              <a:t> </a:t>
            </a:r>
            <a:r>
              <a:rPr lang="de-DE" dirty="0" err="1">
                <a:sym typeface="Wingdings 3" panose="05040102010807070707" pitchFamily="18" charset="2"/>
              </a:rPr>
              <a:t>ratio</a:t>
            </a:r>
            <a:endParaRPr lang="de-DE" dirty="0">
              <a:sym typeface="Wingdings 3" panose="050401020108070707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316AB83-50C4-BC5A-09F8-DBC704415CFA}"/>
              </a:ext>
            </a:extLst>
          </p:cNvPr>
          <p:cNvSpPr/>
          <p:nvPr/>
        </p:nvSpPr>
        <p:spPr>
          <a:xfrm>
            <a:off x="2849193" y="2130419"/>
            <a:ext cx="2455168" cy="576065"/>
          </a:xfrm>
          <a:prstGeom prst="rect">
            <a:avLst/>
          </a:prstGeom>
          <a:noFill/>
          <a:ln>
            <a:solidFill>
              <a:srgbClr val="607EA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941F3E3D-CD54-3441-7822-680B96CBAC7D}"/>
              </a:ext>
            </a:extLst>
          </p:cNvPr>
          <p:cNvSpPr/>
          <p:nvPr/>
        </p:nvSpPr>
        <p:spPr>
          <a:xfrm>
            <a:off x="5212988" y="3026049"/>
            <a:ext cx="1512168" cy="48186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D48862B-0052-34A9-6A13-E966DA034681}"/>
              </a:ext>
            </a:extLst>
          </p:cNvPr>
          <p:cNvSpPr/>
          <p:nvPr/>
        </p:nvSpPr>
        <p:spPr>
          <a:xfrm>
            <a:off x="1814973" y="1659725"/>
            <a:ext cx="7999784" cy="1259598"/>
          </a:xfrm>
          <a:prstGeom prst="rect">
            <a:avLst/>
          </a:prstGeom>
          <a:noFill/>
          <a:ln>
            <a:solidFill>
              <a:srgbClr val="607EA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23FCBBB-92CF-39B5-94EA-F262A4EAF466}"/>
              </a:ext>
            </a:extLst>
          </p:cNvPr>
          <p:cNvSpPr txBox="1">
            <a:spLocks/>
          </p:cNvSpPr>
          <p:nvPr/>
        </p:nvSpPr>
        <p:spPr>
          <a:xfrm>
            <a:off x="5251565" y="1727458"/>
            <a:ext cx="146537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b="1" dirty="0">
                <a:solidFill>
                  <a:srgbClr val="607EA9"/>
                </a:solidFill>
                <a:latin typeface="+mj-lt"/>
                <a:ea typeface="+mj-ea"/>
              </a:rPr>
              <a:t>Template</a:t>
            </a:r>
            <a:endParaRPr lang="de-AT" sz="2200" b="1" dirty="0">
              <a:solidFill>
                <a:srgbClr val="607EA9"/>
              </a:solidFill>
              <a:latin typeface="+mj-lt"/>
              <a:ea typeface="+mj-ea"/>
            </a:endParaRP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951DD00D-0727-FB45-956E-C54408637A1B}"/>
              </a:ext>
            </a:extLst>
          </p:cNvPr>
          <p:cNvSpPr txBox="1">
            <a:spLocks/>
          </p:cNvSpPr>
          <p:nvPr/>
        </p:nvSpPr>
        <p:spPr>
          <a:xfrm>
            <a:off x="6671615" y="2207301"/>
            <a:ext cx="217403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Physical</a:t>
            </a:r>
            <a:r>
              <a:rPr lang="de-DE" dirty="0"/>
              <a:t> Risk</a:t>
            </a:r>
            <a:endParaRPr lang="de-AT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E051D2C-353D-5B2E-7A3E-64A01FC6C50D}"/>
              </a:ext>
            </a:extLst>
          </p:cNvPr>
          <p:cNvSpPr/>
          <p:nvPr/>
        </p:nvSpPr>
        <p:spPr>
          <a:xfrm>
            <a:off x="6449144" y="2132856"/>
            <a:ext cx="2455168" cy="576065"/>
          </a:xfrm>
          <a:prstGeom prst="rect">
            <a:avLst/>
          </a:prstGeom>
          <a:noFill/>
          <a:ln>
            <a:solidFill>
              <a:srgbClr val="607EA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78545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B0FD538-B9F4-E673-0990-EAC049780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D54AB44E-29BE-30AD-F2CB-1388BEF04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sample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91 Austrian non-</a:t>
            </a:r>
            <a:r>
              <a:rPr lang="de-DE" dirty="0" err="1"/>
              <a:t>financial</a:t>
            </a:r>
            <a:r>
              <a:rPr lang="de-DE" dirty="0"/>
              <a:t> </a:t>
            </a:r>
            <a:r>
              <a:rPr lang="de-DE" dirty="0" err="1"/>
              <a:t>companies</a:t>
            </a:r>
            <a:endParaRPr lang="de-AT" dirty="0"/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242C8C44-2FEA-CD0F-DA2C-255F63A2B71F}"/>
              </a:ext>
            </a:extLst>
          </p:cNvPr>
          <p:cNvSpPr txBox="1">
            <a:spLocks/>
          </p:cNvSpPr>
          <p:nvPr/>
        </p:nvSpPr>
        <p:spPr>
          <a:xfrm>
            <a:off x="609600" y="5516849"/>
            <a:ext cx="7998296" cy="79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39</a:t>
            </a:r>
            <a:r>
              <a:rPr lang="de-DE" dirty="0"/>
              <a:t> </a:t>
            </a:r>
            <a:r>
              <a:rPr lang="de-DE" dirty="0" err="1"/>
              <a:t>firms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b="1" dirty="0" err="1"/>
              <a:t>listed</a:t>
            </a:r>
            <a:r>
              <a:rPr lang="de-DE" b="1" dirty="0"/>
              <a:t> </a:t>
            </a:r>
            <a:r>
              <a:rPr lang="de-DE" dirty="0" err="1"/>
              <a:t>companies</a:t>
            </a:r>
            <a:r>
              <a:rPr lang="de-DE" dirty="0"/>
              <a:t> (NFRD),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52</a:t>
            </a:r>
            <a:r>
              <a:rPr lang="de-DE" dirty="0"/>
              <a:t> </a:t>
            </a:r>
            <a:r>
              <a:rPr lang="de-DE" dirty="0" err="1"/>
              <a:t>corporations</a:t>
            </a:r>
            <a:r>
              <a:rPr lang="de-DE" dirty="0"/>
              <a:t> </a:t>
            </a:r>
            <a:r>
              <a:rPr lang="de-DE" b="1" dirty="0" err="1"/>
              <a:t>voluntarily</a:t>
            </a:r>
            <a:r>
              <a:rPr lang="de-DE" b="1" dirty="0"/>
              <a:t> </a:t>
            </a:r>
            <a:r>
              <a:rPr lang="de-DE" dirty="0" err="1"/>
              <a:t>disclose</a:t>
            </a:r>
            <a:r>
              <a:rPr lang="de-DE" dirty="0"/>
              <a:t> </a:t>
            </a:r>
            <a:r>
              <a:rPr lang="de-DE" dirty="0" err="1"/>
              <a:t>sustainability</a:t>
            </a:r>
            <a:r>
              <a:rPr lang="de-DE" dirty="0"/>
              <a:t> </a:t>
            </a:r>
            <a:r>
              <a:rPr lang="de-DE" dirty="0" err="1"/>
              <a:t>information</a:t>
            </a:r>
            <a:endParaRPr lang="de-AT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D407CA6-B5FA-429F-780B-832CB32FC8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1988839"/>
            <a:ext cx="6552728" cy="32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7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755C5DC-E92E-BA1C-5F10-B1724B4E5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92293A4-0104-649F-096D-B850B4F0E542}"/>
              </a:ext>
            </a:extLst>
          </p:cNvPr>
          <p:cNvSpPr txBox="1">
            <a:spLocks/>
          </p:cNvSpPr>
          <p:nvPr/>
        </p:nvSpPr>
        <p:spPr>
          <a:xfrm>
            <a:off x="1127514" y="5189245"/>
            <a:ext cx="10153061" cy="144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75% </a:t>
            </a:r>
            <a:r>
              <a:rPr lang="en-GB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assessed companies disclose information on physical and/or transition 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Full</a:t>
            </a:r>
            <a:r>
              <a:rPr lang="de-AT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risk</a:t>
            </a:r>
            <a:r>
              <a:rPr lang="de-AT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awareness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is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only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given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for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43%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Energy </a:t>
            </a:r>
            <a:r>
              <a:rPr lang="de-AT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sector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takes</a:t>
            </a:r>
            <a:r>
              <a:rPr lang="de-AT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a </a:t>
            </a:r>
            <a:r>
              <a:rPr lang="de-AT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leading</a:t>
            </a:r>
            <a:r>
              <a:rPr lang="de-AT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AT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role</a:t>
            </a:r>
            <a:endParaRPr lang="de-AT" sz="1800" b="1" dirty="0">
              <a:latin typeface="Segoe UI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6C8F8242-DB98-F097-A77D-9ECDDFEA2C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3" r="281"/>
          <a:stretch/>
        </p:blipFill>
        <p:spPr bwMode="auto">
          <a:xfrm>
            <a:off x="1055440" y="1315773"/>
            <a:ext cx="9073008" cy="38313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itel 7">
            <a:extLst>
              <a:ext uri="{FF2B5EF4-FFF2-40B4-BE49-F238E27FC236}">
                <a16:creationId xmlns:a16="http://schemas.microsoft.com/office/drawing/2014/main" id="{A82C8AFD-9107-2EE0-EE6F-8554175D5DC7}"/>
              </a:ext>
            </a:extLst>
          </p:cNvPr>
          <p:cNvSpPr txBox="1">
            <a:spLocks/>
          </p:cNvSpPr>
          <p:nvPr/>
        </p:nvSpPr>
        <p:spPr>
          <a:xfrm>
            <a:off x="609600" y="836712"/>
            <a:ext cx="10972800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b="1" kern="1200">
                <a:solidFill>
                  <a:srgbClr val="607EA9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Risk </a:t>
            </a:r>
            <a:r>
              <a:rPr lang="de-DE" dirty="0" err="1"/>
              <a:t>awareness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38606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3839F05-D5AA-D27A-579F-045E01E0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EE867BA-DB3D-9A6E-B70A-610FF3EEF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Most frequent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categories</a:t>
            </a:r>
            <a:endParaRPr lang="de-AT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54941487-698A-3940-9BEA-29EBEEE55D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8"/>
          <a:stretch/>
        </p:blipFill>
        <p:spPr bwMode="auto">
          <a:xfrm>
            <a:off x="432110" y="1372606"/>
            <a:ext cx="6167946" cy="26759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BA8396E-1506-41CB-DBCF-19033EB44C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3"/>
          <a:stretch/>
        </p:blipFill>
        <p:spPr bwMode="auto">
          <a:xfrm>
            <a:off x="476310" y="4042409"/>
            <a:ext cx="6167946" cy="26989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6C99393-0221-78AD-8586-A3F98FC7107E}"/>
              </a:ext>
            </a:extLst>
          </p:cNvPr>
          <p:cNvSpPr txBox="1">
            <a:spLocks/>
          </p:cNvSpPr>
          <p:nvPr/>
        </p:nvSpPr>
        <p:spPr>
          <a:xfrm>
            <a:off x="6888088" y="1764917"/>
            <a:ext cx="4694312" cy="144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de-DE" sz="1800" b="1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stress 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(e.g.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flooding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droughts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de-DE" sz="1800" b="1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frequent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endParaRPr lang="de-DE" sz="1800" dirty="0"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crucial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category</a:t>
            </a:r>
            <a:r>
              <a:rPr lang="de-DE" sz="1800" dirty="0"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sz="18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57C019F-656E-E023-914D-BFD3B855E838}"/>
              </a:ext>
            </a:extLst>
          </p:cNvPr>
          <p:cNvSpPr txBox="1">
            <a:spLocks/>
          </p:cNvSpPr>
          <p:nvPr/>
        </p:nvSpPr>
        <p:spPr>
          <a:xfrm>
            <a:off x="6888088" y="4365104"/>
            <a:ext cx="4392488" cy="144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Tranmission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channel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„legal/</a:t>
            </a:r>
            <a:r>
              <a:rPr lang="de-DE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politics</a:t>
            </a:r>
            <a:r>
              <a:rPr lang="de-DE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is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most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frequent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Reputational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b="1" dirty="0" err="1">
                <a:latin typeface="Segoe UI" panose="020B0502040204020203" pitchFamily="34" charset="0"/>
                <a:cs typeface="Times New Roman" panose="02020603050405020304" pitchFamily="18" charset="0"/>
              </a:rPr>
              <a:t>risks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are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listed</a:t>
            </a:r>
            <a:r>
              <a:rPr lang="de-DE" sz="1800" dirty="0">
                <a:latin typeface="Segoe UI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de-DE" sz="1800" b="1" dirty="0">
                <a:latin typeface="Segoe UI" panose="020B0502040204020203" pitchFamily="34" charset="0"/>
                <a:cs typeface="Times New Roman" panose="02020603050405020304" pitchFamily="18" charset="0"/>
              </a:rPr>
              <a:t>least </a:t>
            </a:r>
            <a:r>
              <a:rPr lang="de-DE" sz="1800" dirty="0" err="1">
                <a:latin typeface="Segoe UI" panose="020B0502040204020203" pitchFamily="34" charset="0"/>
                <a:cs typeface="Times New Roman" panose="02020603050405020304" pitchFamily="18" charset="0"/>
              </a:rPr>
              <a:t>often</a:t>
            </a:r>
            <a:endParaRPr lang="de-AT" sz="18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84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C99961A-6BF7-DCEB-76E0-FB01556C8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629D3F1-2076-B8CC-07F9-44C56A509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Disclosure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actions</a:t>
            </a:r>
            <a:endParaRPr lang="de-AT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C5B8985-F57E-228E-CECA-72893E91A7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8"/>
          <a:stretch/>
        </p:blipFill>
        <p:spPr bwMode="auto">
          <a:xfrm>
            <a:off x="695400" y="1340769"/>
            <a:ext cx="10532804" cy="3960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Inhaltsplatzhalter 8">
            <a:extLst>
              <a:ext uri="{FF2B5EF4-FFF2-40B4-BE49-F238E27FC236}">
                <a16:creationId xmlns:a16="http://schemas.microsoft.com/office/drawing/2014/main" id="{9266E3F4-9AAB-82A0-29B0-7D2A389BEF9F}"/>
              </a:ext>
            </a:extLst>
          </p:cNvPr>
          <p:cNvSpPr txBox="1">
            <a:spLocks/>
          </p:cNvSpPr>
          <p:nvPr/>
        </p:nvSpPr>
        <p:spPr>
          <a:xfrm>
            <a:off x="609600" y="5373736"/>
            <a:ext cx="7998296" cy="79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mitigate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risks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practice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mitigate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risks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far</a:t>
            </a:r>
            <a:r>
              <a:rPr lang="de-DE" dirty="0"/>
              <a:t> </a:t>
            </a:r>
            <a:r>
              <a:rPr lang="de-DE" dirty="0" err="1"/>
              <a:t>progressed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58552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9DB0F29-6B60-37E0-D8C5-58527003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8</a:t>
            </a:fld>
            <a:endParaRPr lang="de-AT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611BF5-4202-3F59-02B9-EC66DD748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Classification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mitigate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risk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0C1120-A516-931B-6C15-2E90489151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1771924"/>
            <a:ext cx="7920880" cy="3419006"/>
          </a:xfrm>
          <a:prstGeom prst="rect">
            <a:avLst/>
          </a:prstGeom>
          <a:noFill/>
        </p:spPr>
      </p:pic>
      <p:sp>
        <p:nvSpPr>
          <p:cNvPr id="5" name="Inhaltsplatzhalter 8">
            <a:extLst>
              <a:ext uri="{FF2B5EF4-FFF2-40B4-BE49-F238E27FC236}">
                <a16:creationId xmlns:a16="http://schemas.microsoft.com/office/drawing/2014/main" id="{A8B63AFE-CD4D-ABD8-408C-74D0DE8219B4}"/>
              </a:ext>
            </a:extLst>
          </p:cNvPr>
          <p:cNvSpPr txBox="1">
            <a:spLocks/>
          </p:cNvSpPr>
          <p:nvPr/>
        </p:nvSpPr>
        <p:spPr>
          <a:xfrm>
            <a:off x="587985" y="5276439"/>
            <a:ext cx="10814992" cy="1176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The descriptions of construction measures vary in its level of detail.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Companies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sector</a:t>
            </a:r>
            <a:r>
              <a:rPr lang="de-DE" b="1" dirty="0"/>
              <a:t> </a:t>
            </a:r>
            <a:r>
              <a:rPr lang="de-DE" b="1" dirty="0" err="1"/>
              <a:t>often</a:t>
            </a:r>
            <a:r>
              <a:rPr lang="de-DE" b="1" dirty="0"/>
              <a:t> </a:t>
            </a:r>
            <a:r>
              <a:rPr lang="de-DE" b="1" dirty="0" err="1"/>
              <a:t>focus</a:t>
            </a:r>
            <a:r>
              <a:rPr lang="de-DE" b="1" dirty="0"/>
              <a:t> on </a:t>
            </a:r>
            <a:r>
              <a:rPr lang="de-DE" b="1" dirty="0" err="1"/>
              <a:t>contingency</a:t>
            </a:r>
            <a:r>
              <a:rPr lang="de-DE" b="1" dirty="0"/>
              <a:t> </a:t>
            </a:r>
            <a:r>
              <a:rPr lang="de-DE" b="1" dirty="0" err="1"/>
              <a:t>plans</a:t>
            </a:r>
            <a:r>
              <a:rPr lang="de-DE" b="1" dirty="0"/>
              <a:t>.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733826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9DB0F29-6B60-37E0-D8C5-58527003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EC0D-0CFD-447B-A5BC-BB2EABE92AEA}" type="slidenum">
              <a:rPr lang="de-AT" smtClean="0"/>
              <a:t>9</a:t>
            </a:fld>
            <a:endParaRPr lang="de-AT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B611BF5-4202-3F59-02B9-EC66DD748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Empirical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: Classification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mitigate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risk</a:t>
            </a:r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31BD217-CE00-A2D6-2324-0FEDE14CB4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2445" r="250"/>
          <a:stretch/>
        </p:blipFill>
        <p:spPr bwMode="auto">
          <a:xfrm>
            <a:off x="695400" y="1501430"/>
            <a:ext cx="8208912" cy="3630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Inhaltsplatzhalter 8">
            <a:extLst>
              <a:ext uri="{FF2B5EF4-FFF2-40B4-BE49-F238E27FC236}">
                <a16:creationId xmlns:a16="http://schemas.microsoft.com/office/drawing/2014/main" id="{058D6837-634A-1273-1781-1163EFCBAF9E}"/>
              </a:ext>
            </a:extLst>
          </p:cNvPr>
          <p:cNvSpPr txBox="1">
            <a:spLocks/>
          </p:cNvSpPr>
          <p:nvPr/>
        </p:nvSpPr>
        <p:spPr>
          <a:xfrm>
            <a:off x="609600" y="5131519"/>
            <a:ext cx="10814992" cy="11768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3262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636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tabLst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22400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74825" indent="-342900" algn="l" defTabSz="914400" rtl="0" eaLnBrk="1" latinLnBrk="0" hangingPunct="1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20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Externally</a:t>
            </a:r>
            <a:r>
              <a:rPr lang="de-DE" b="1" dirty="0"/>
              <a:t> </a:t>
            </a:r>
            <a:r>
              <a:rPr lang="de-DE" b="1" dirty="0" err="1"/>
              <a:t>driven</a:t>
            </a:r>
            <a:r>
              <a:rPr lang="de-DE" b="1" dirty="0"/>
              <a:t> </a:t>
            </a:r>
            <a:r>
              <a:rPr lang="de-DE" b="1" dirty="0" err="1"/>
              <a:t>actions</a:t>
            </a:r>
            <a:r>
              <a:rPr lang="de-DE" dirty="0"/>
              <a:t>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electrification</a:t>
            </a:r>
            <a:r>
              <a:rPr lang="de-DE" dirty="0"/>
              <a:t> and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b="1" dirty="0" err="1"/>
              <a:t>preferred</a:t>
            </a:r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Internal </a:t>
            </a:r>
            <a:r>
              <a:rPr lang="de-DE" b="1" dirty="0" err="1"/>
              <a:t>adaptations</a:t>
            </a:r>
            <a:r>
              <a:rPr lang="de-DE" b="1" dirty="0"/>
              <a:t> </a:t>
            </a:r>
            <a:r>
              <a:rPr lang="de-DE" dirty="0"/>
              <a:t>such </a:t>
            </a:r>
            <a:r>
              <a:rPr lang="de-DE" dirty="0" err="1"/>
              <a:t>as</a:t>
            </a:r>
            <a:r>
              <a:rPr lang="de-DE" dirty="0"/>
              <a:t> material </a:t>
            </a:r>
            <a:r>
              <a:rPr lang="de-DE" dirty="0" err="1"/>
              <a:t>efficiency</a:t>
            </a:r>
            <a:r>
              <a:rPr lang="de-DE" dirty="0"/>
              <a:t>,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b="1" dirty="0" err="1"/>
              <a:t>less</a:t>
            </a:r>
            <a:r>
              <a:rPr lang="de-DE" b="1" dirty="0"/>
              <a:t> </a:t>
            </a:r>
            <a:r>
              <a:rPr lang="de-DE" b="1" dirty="0" err="1"/>
              <a:t>common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764472607"/>
      </p:ext>
    </p:extLst>
  </p:cSld>
  <p:clrMapOvr>
    <a:masterClrMapping/>
  </p:clrMapOvr>
</p:sld>
</file>

<file path=ppt/theme/theme1.xml><?xml version="1.0" encoding="utf-8"?>
<a:theme xmlns:a="http://schemas.openxmlformats.org/drawingml/2006/main" name="OeNB_2021_02_08">
  <a:themeElements>
    <a:clrScheme name="OeNB">
      <a:dk1>
        <a:sysClr val="windowText" lastClr="000000"/>
      </a:dk1>
      <a:lt1>
        <a:sysClr val="window" lastClr="FFFFFF"/>
      </a:lt1>
      <a:dk2>
        <a:srgbClr val="123C9A"/>
      </a:dk2>
      <a:lt2>
        <a:srgbClr val="BFD2FA"/>
      </a:lt2>
      <a:accent1>
        <a:srgbClr val="70ADDB"/>
      </a:accent1>
      <a:accent2>
        <a:srgbClr val="A2478D"/>
      </a:accent2>
      <a:accent3>
        <a:srgbClr val="876CD9"/>
      </a:accent3>
      <a:accent4>
        <a:srgbClr val="FF9455"/>
      </a:accent4>
      <a:accent5>
        <a:srgbClr val="BFB366"/>
      </a:accent5>
      <a:accent6>
        <a:srgbClr val="41A368"/>
      </a:accent6>
      <a:hlink>
        <a:srgbClr val="1FA0E3"/>
      </a:hlink>
      <a:folHlink>
        <a:srgbClr val="CD3482"/>
      </a:folHlink>
    </a:clrScheme>
    <a:fontScheme name="OeN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DC48CA5B-1E9C-44B4-8826-CC882282FB05}" vid="{EF13DEDC-D3D2-4A2B-B70F-B43B14529201}"/>
    </a:ext>
  </a:extLst>
</a:theme>
</file>

<file path=ppt/theme/theme2.xml><?xml version="1.0" encoding="utf-8"?>
<a:theme xmlns:a="http://schemas.openxmlformats.org/drawingml/2006/main" name="Larissa">
  <a:themeElements>
    <a:clrScheme name="OeNB">
      <a:dk1>
        <a:sysClr val="windowText" lastClr="000000"/>
      </a:dk1>
      <a:lt1>
        <a:sysClr val="window" lastClr="FFFFFF"/>
      </a:lt1>
      <a:dk2>
        <a:srgbClr val="123C9A"/>
      </a:dk2>
      <a:lt2>
        <a:srgbClr val="BFD2FA"/>
      </a:lt2>
      <a:accent1>
        <a:srgbClr val="70ADDB"/>
      </a:accent1>
      <a:accent2>
        <a:srgbClr val="A2478D"/>
      </a:accent2>
      <a:accent3>
        <a:srgbClr val="876CD9"/>
      </a:accent3>
      <a:accent4>
        <a:srgbClr val="FF9455"/>
      </a:accent4>
      <a:accent5>
        <a:srgbClr val="BFB366"/>
      </a:accent5>
      <a:accent6>
        <a:srgbClr val="41A368"/>
      </a:accent6>
      <a:hlink>
        <a:srgbClr val="00FFFF"/>
      </a:hlink>
      <a:folHlink>
        <a:srgbClr val="FF00FF"/>
      </a:folHlink>
    </a:clrScheme>
    <a:fontScheme name="OeN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OeNB">
      <a:dk1>
        <a:sysClr val="windowText" lastClr="000000"/>
      </a:dk1>
      <a:lt1>
        <a:sysClr val="window" lastClr="FFFFFF"/>
      </a:lt1>
      <a:dk2>
        <a:srgbClr val="123C9A"/>
      </a:dk2>
      <a:lt2>
        <a:srgbClr val="BFD2FA"/>
      </a:lt2>
      <a:accent1>
        <a:srgbClr val="70ADDB"/>
      </a:accent1>
      <a:accent2>
        <a:srgbClr val="A2478D"/>
      </a:accent2>
      <a:accent3>
        <a:srgbClr val="876CD9"/>
      </a:accent3>
      <a:accent4>
        <a:srgbClr val="FF9455"/>
      </a:accent4>
      <a:accent5>
        <a:srgbClr val="BFB366"/>
      </a:accent5>
      <a:accent6>
        <a:srgbClr val="41A368"/>
      </a:accent6>
      <a:hlink>
        <a:srgbClr val="00FFFF"/>
      </a:hlink>
      <a:folHlink>
        <a:srgbClr val="FF00FF"/>
      </a:folHlink>
    </a:clrScheme>
    <a:fontScheme name="OeN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596</Words>
  <Application>Microsoft Office PowerPoint</Application>
  <PresentationFormat>Breitbild</PresentationFormat>
  <Paragraphs>83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Courier New</vt:lpstr>
      <vt:lpstr>Segoe UI</vt:lpstr>
      <vt:lpstr>Symbol</vt:lpstr>
      <vt:lpstr>Wingdings</vt:lpstr>
      <vt:lpstr>Wingdings 3</vt:lpstr>
      <vt:lpstr>OeNB_2021_02_08</vt:lpstr>
      <vt:lpstr>PowerPoint-Präsentation</vt:lpstr>
      <vt:lpstr>The need of climate change risks integration into credit risk assessment</vt:lpstr>
      <vt:lpstr>Methodology  - Template and analysed criteria</vt:lpstr>
      <vt:lpstr>The data sample consists of 91 Austrian non-financial companies</vt:lpstr>
      <vt:lpstr>PowerPoint-Präsentation</vt:lpstr>
      <vt:lpstr>Empirical results: Most frequent risk categories</vt:lpstr>
      <vt:lpstr>Empirical results: Disclosure of actions</vt:lpstr>
      <vt:lpstr>Empirical results: Classification of actions to mitigate physical risk</vt:lpstr>
      <vt:lpstr>Empirical results: Classification of actions to mitigate transition risk</vt:lpstr>
      <vt:lpstr>Empirical results: Target setting towards CO2 reduction</vt:lpstr>
      <vt:lpstr>Empirical results: Summary of the disclosure quality</vt:lpstr>
      <vt:lpstr>Empirical results: Assessment of emissions and relation to disclosure quality</vt:lpstr>
      <vt:lpstr>Conclusion</vt:lpstr>
      <vt:lpstr>PowerPoint-Präsentation</vt:lpstr>
      <vt:lpstr>Backup</vt:lpstr>
      <vt:lpstr>Empirical results: Assessment of actions for transition risk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Gasser, Daniela</dc:creator>
  <cp:lastModifiedBy>Resch, Florian</cp:lastModifiedBy>
  <cp:revision>30</cp:revision>
  <dcterms:created xsi:type="dcterms:W3CDTF">2024-09-18T08:11:45Z</dcterms:created>
  <dcterms:modified xsi:type="dcterms:W3CDTF">2024-09-25T10:42:38Z</dcterms:modified>
</cp:coreProperties>
</file>