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4" r:id="rId9"/>
    <p:sldId id="269" r:id="rId10"/>
    <p:sldId id="271" r:id="rId11"/>
    <p:sldId id="273" r:id="rId12"/>
    <p:sldId id="276" r:id="rId13"/>
    <p:sldId id="278" r:id="rId14"/>
    <p:sldId id="297" r:id="rId15"/>
    <p:sldId id="283" r:id="rId16"/>
    <p:sldId id="296" r:id="rId17"/>
    <p:sldId id="298" r:id="rId18"/>
    <p:sldId id="299" r:id="rId19"/>
  </p:sldIdLst>
  <p:sldSz cx="9906000" cy="6858000" type="A4"/>
  <p:notesSz cx="9906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4D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00" autoAdjust="0"/>
  </p:normalViewPr>
  <p:slideViewPr>
    <p:cSldViewPr>
      <p:cViewPr varScale="1">
        <p:scale>
          <a:sx n="88" d="100"/>
          <a:sy n="88" d="100"/>
        </p:scale>
        <p:origin x="2064" y="96"/>
      </p:cViewPr>
      <p:guideLst>
        <p:guide orient="horz" pos="2880"/>
        <p:guide pos="2160"/>
      </p:guideLst>
    </p:cSldViewPr>
  </p:slideViewPr>
  <p:notesTextViewPr>
    <p:cViewPr>
      <p:scale>
        <a:sx n="100" d="100"/>
        <a:sy n="100" d="100"/>
      </p:scale>
      <p:origin x="0" y="0"/>
    </p:cViewPr>
  </p:notesTextViewPr>
  <p:notesViewPr>
    <p:cSldViewPr>
      <p:cViewPr>
        <p:scale>
          <a:sx n="300" d="100"/>
          <a:sy n="300" d="100"/>
        </p:scale>
        <p:origin x="-2358" y="-228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F51FF2E6-CEC5-4497-AF6A-F5CBE04580FD}" type="datetimeFigureOut">
              <a:rPr lang="ko-KR" altLang="en-US" smtClean="0"/>
              <a:t>2024-10-04</a:t>
            </a:fld>
            <a:endParaRPr lang="ko-KR" altLang="en-US"/>
          </a:p>
        </p:txBody>
      </p:sp>
      <p:sp>
        <p:nvSpPr>
          <p:cNvPr id="4" name="슬라이드 이미지 개체 틀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91F0239D-1331-448F-8E30-04A6FD002CCD}" type="slidenum">
              <a:rPr lang="ko-KR" altLang="en-US" smtClean="0"/>
              <a:t>‹#›</a:t>
            </a:fld>
            <a:endParaRPr lang="ko-KR" altLang="en-US"/>
          </a:p>
        </p:txBody>
      </p:sp>
    </p:spTree>
    <p:extLst>
      <p:ext uri="{BB962C8B-B14F-4D97-AF65-F5344CB8AC3E}">
        <p14:creationId xmlns:p14="http://schemas.microsoft.com/office/powerpoint/2010/main" val="3069679078"/>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a:t>
            </a:fld>
            <a:endParaRPr lang="ko-KR" altLang="en-US"/>
          </a:p>
        </p:txBody>
      </p:sp>
    </p:spTree>
    <p:extLst>
      <p:ext uri="{BB962C8B-B14F-4D97-AF65-F5344CB8AC3E}">
        <p14:creationId xmlns:p14="http://schemas.microsoft.com/office/powerpoint/2010/main" val="4040351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10</a:t>
            </a:fld>
            <a:endParaRPr lang="ko-KR" altLang="en-US"/>
          </a:p>
        </p:txBody>
      </p:sp>
    </p:spTree>
    <p:extLst>
      <p:ext uri="{BB962C8B-B14F-4D97-AF65-F5344CB8AC3E}">
        <p14:creationId xmlns:p14="http://schemas.microsoft.com/office/powerpoint/2010/main" val="1608823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11</a:t>
            </a:fld>
            <a:endParaRPr lang="ko-KR" altLang="en-US"/>
          </a:p>
        </p:txBody>
      </p:sp>
    </p:spTree>
    <p:extLst>
      <p:ext uri="{BB962C8B-B14F-4D97-AF65-F5344CB8AC3E}">
        <p14:creationId xmlns:p14="http://schemas.microsoft.com/office/powerpoint/2010/main" val="3373644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12</a:t>
            </a:fld>
            <a:endParaRPr lang="ko-KR" altLang="en-US"/>
          </a:p>
        </p:txBody>
      </p:sp>
    </p:spTree>
    <p:extLst>
      <p:ext uri="{BB962C8B-B14F-4D97-AF65-F5344CB8AC3E}">
        <p14:creationId xmlns:p14="http://schemas.microsoft.com/office/powerpoint/2010/main" val="4196777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13</a:t>
            </a:fld>
            <a:endParaRPr lang="ko-KR" altLang="en-US"/>
          </a:p>
        </p:txBody>
      </p:sp>
    </p:spTree>
    <p:extLst>
      <p:ext uri="{BB962C8B-B14F-4D97-AF65-F5344CB8AC3E}">
        <p14:creationId xmlns:p14="http://schemas.microsoft.com/office/powerpoint/2010/main" val="566009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14</a:t>
            </a:fld>
            <a:endParaRPr lang="ko-KR" altLang="en-US"/>
          </a:p>
        </p:txBody>
      </p:sp>
    </p:spTree>
    <p:extLst>
      <p:ext uri="{BB962C8B-B14F-4D97-AF65-F5344CB8AC3E}">
        <p14:creationId xmlns:p14="http://schemas.microsoft.com/office/powerpoint/2010/main" val="1554901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15</a:t>
            </a:fld>
            <a:endParaRPr lang="ko-KR" altLang="en-US"/>
          </a:p>
        </p:txBody>
      </p:sp>
    </p:spTree>
    <p:extLst>
      <p:ext uri="{BB962C8B-B14F-4D97-AF65-F5344CB8AC3E}">
        <p14:creationId xmlns:p14="http://schemas.microsoft.com/office/powerpoint/2010/main" val="576388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16</a:t>
            </a:fld>
            <a:endParaRPr lang="ko-KR" altLang="en-US"/>
          </a:p>
        </p:txBody>
      </p:sp>
    </p:spTree>
    <p:extLst>
      <p:ext uri="{BB962C8B-B14F-4D97-AF65-F5344CB8AC3E}">
        <p14:creationId xmlns:p14="http://schemas.microsoft.com/office/powerpoint/2010/main" val="3480221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indent="0">
              <a:buFontTx/>
              <a:buNone/>
            </a:pPr>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17</a:t>
            </a:fld>
            <a:endParaRPr lang="ko-KR" altLang="en-US"/>
          </a:p>
        </p:txBody>
      </p:sp>
    </p:spTree>
    <p:extLst>
      <p:ext uri="{BB962C8B-B14F-4D97-AF65-F5344CB8AC3E}">
        <p14:creationId xmlns:p14="http://schemas.microsoft.com/office/powerpoint/2010/main" val="3097135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18</a:t>
            </a:fld>
            <a:endParaRPr lang="ko-KR" altLang="en-US"/>
          </a:p>
        </p:txBody>
      </p:sp>
    </p:spTree>
    <p:extLst>
      <p:ext uri="{BB962C8B-B14F-4D97-AF65-F5344CB8AC3E}">
        <p14:creationId xmlns:p14="http://schemas.microsoft.com/office/powerpoint/2010/main" val="3261783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2</a:t>
            </a:fld>
            <a:endParaRPr lang="ko-KR" altLang="en-US"/>
          </a:p>
        </p:txBody>
      </p:sp>
    </p:spTree>
    <p:extLst>
      <p:ext uri="{BB962C8B-B14F-4D97-AF65-F5344CB8AC3E}">
        <p14:creationId xmlns:p14="http://schemas.microsoft.com/office/powerpoint/2010/main" val="3746907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3</a:t>
            </a:fld>
            <a:endParaRPr lang="ko-KR" altLang="en-US"/>
          </a:p>
        </p:txBody>
      </p:sp>
    </p:spTree>
    <p:extLst>
      <p:ext uri="{BB962C8B-B14F-4D97-AF65-F5344CB8AC3E}">
        <p14:creationId xmlns:p14="http://schemas.microsoft.com/office/powerpoint/2010/main" val="197016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a:p>
          <a:p>
            <a:endParaRPr lang="en-US" altLang="ko-KR" dirty="0"/>
          </a:p>
          <a:p>
            <a:endParaRPr lang="en-US" altLang="ko-KR"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4</a:t>
            </a:fld>
            <a:endParaRPr lang="ko-KR" altLang="en-US"/>
          </a:p>
        </p:txBody>
      </p:sp>
    </p:spTree>
    <p:extLst>
      <p:ext uri="{BB962C8B-B14F-4D97-AF65-F5344CB8AC3E}">
        <p14:creationId xmlns:p14="http://schemas.microsoft.com/office/powerpoint/2010/main" val="1351683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3281363" y="857250"/>
            <a:ext cx="3343275" cy="2314575"/>
          </a:xfrm>
        </p:spPr>
      </p:sp>
      <p:sp>
        <p:nvSpPr>
          <p:cNvPr id="3" name="슬라이드 노트 개체 틀 2"/>
          <p:cNvSpPr>
            <a:spLocks noGrp="1"/>
          </p:cNvSpPr>
          <p:nvPr>
            <p:ph type="body" idx="1"/>
          </p:nvPr>
        </p:nvSpPr>
        <p:spPr/>
        <p:txBody>
          <a:bodyPr/>
          <a:lstStyle/>
          <a:p>
            <a:endParaRPr lang="en-US" altLang="ko-KR" dirty="0"/>
          </a:p>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5</a:t>
            </a:fld>
            <a:endParaRPr lang="ko-KR" altLang="en-US"/>
          </a:p>
        </p:txBody>
      </p:sp>
    </p:spTree>
    <p:extLst>
      <p:ext uri="{BB962C8B-B14F-4D97-AF65-F5344CB8AC3E}">
        <p14:creationId xmlns:p14="http://schemas.microsoft.com/office/powerpoint/2010/main" val="543090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6</a:t>
            </a:fld>
            <a:endParaRPr lang="ko-KR" altLang="en-US"/>
          </a:p>
        </p:txBody>
      </p:sp>
    </p:spTree>
    <p:extLst>
      <p:ext uri="{BB962C8B-B14F-4D97-AF65-F5344CB8AC3E}">
        <p14:creationId xmlns:p14="http://schemas.microsoft.com/office/powerpoint/2010/main" val="1995682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7</a:t>
            </a:fld>
            <a:endParaRPr lang="ko-KR" altLang="en-US"/>
          </a:p>
        </p:txBody>
      </p:sp>
    </p:spTree>
    <p:extLst>
      <p:ext uri="{BB962C8B-B14F-4D97-AF65-F5344CB8AC3E}">
        <p14:creationId xmlns:p14="http://schemas.microsoft.com/office/powerpoint/2010/main" val="316923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8</a:t>
            </a:fld>
            <a:endParaRPr lang="ko-KR" altLang="en-US"/>
          </a:p>
        </p:txBody>
      </p:sp>
    </p:spTree>
    <p:extLst>
      <p:ext uri="{BB962C8B-B14F-4D97-AF65-F5344CB8AC3E}">
        <p14:creationId xmlns:p14="http://schemas.microsoft.com/office/powerpoint/2010/main" val="3839140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91F0239D-1331-448F-8E30-04A6FD002CCD}" type="slidenum">
              <a:rPr lang="ko-KR" altLang="en-US" smtClean="0"/>
              <a:t>9</a:t>
            </a:fld>
            <a:endParaRPr lang="ko-KR" altLang="en-US"/>
          </a:p>
        </p:txBody>
      </p:sp>
    </p:spTree>
    <p:extLst>
      <p:ext uri="{BB962C8B-B14F-4D97-AF65-F5344CB8AC3E}">
        <p14:creationId xmlns:p14="http://schemas.microsoft.com/office/powerpoint/2010/main" val="2504887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16076" y="647827"/>
            <a:ext cx="4166870" cy="391159"/>
          </a:xfrm>
          <a:prstGeom prst="rect">
            <a:avLst/>
          </a:prstGeom>
        </p:spPr>
        <p:txBody>
          <a:bodyPr wrap="square" lIns="0" tIns="0" rIns="0" bIns="0">
            <a:spAutoFit/>
          </a:bodyPr>
          <a:lstStyle>
            <a:lvl1pPr>
              <a:defRPr sz="2400" b="0" i="0">
                <a:solidFill>
                  <a:schemeClr val="tx1"/>
                </a:solidFill>
                <a:latin typeface="맑은 고딕"/>
                <a:cs typeface="맑은 고딕"/>
              </a:defRPr>
            </a:lvl1pPr>
          </a:lstStyle>
          <a:p>
            <a:endParaRPr/>
          </a:p>
        </p:txBody>
      </p:sp>
      <p:sp>
        <p:nvSpPr>
          <p:cNvPr id="3" name="Holder 3"/>
          <p:cNvSpPr>
            <a:spLocks noGrp="1"/>
          </p:cNvSpPr>
          <p:nvPr>
            <p:ph type="subTitle" idx="4"/>
          </p:nvPr>
        </p:nvSpPr>
        <p:spPr>
          <a:xfrm>
            <a:off x="1485900" y="3840480"/>
            <a:ext cx="6934200" cy="1714500"/>
          </a:xfrm>
          <a:prstGeom prst="rect">
            <a:avLst/>
          </a:prstGeom>
        </p:spPr>
        <p:txBody>
          <a:bodyPr wrap="square" lIns="0" tIns="0" rIns="0" bIns="0">
            <a:spAutoFit/>
          </a:bodyPr>
          <a:lstStyle>
            <a:lvl1pPr>
              <a:defRPr sz="1800" b="0" i="0">
                <a:solidFill>
                  <a:schemeClr val="tx1"/>
                </a:solidFill>
                <a:latin typeface="맑은 고딕"/>
                <a:cs typeface="맑은 고딕"/>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tx1"/>
                </a:solidFill>
                <a:latin typeface="맑은 고딕"/>
                <a:cs typeface="맑은 고딕"/>
              </a:defRPr>
            </a:lvl1pPr>
          </a:lstStyle>
          <a:p>
            <a:endParaRPr/>
          </a:p>
        </p:txBody>
      </p:sp>
      <p:sp>
        <p:nvSpPr>
          <p:cNvPr id="3" name="Holder 3"/>
          <p:cNvSpPr>
            <a:spLocks noGrp="1"/>
          </p:cNvSpPr>
          <p:nvPr>
            <p:ph type="body" idx="1"/>
          </p:nvPr>
        </p:nvSpPr>
        <p:spPr/>
        <p:txBody>
          <a:bodyPr lIns="0" tIns="0" rIns="0" bIns="0"/>
          <a:lstStyle>
            <a:lvl1pPr>
              <a:defRPr sz="1800" b="0" i="0">
                <a:solidFill>
                  <a:schemeClr val="tx1"/>
                </a:solidFill>
                <a:latin typeface="맑은 고딕"/>
                <a:cs typeface="맑은 고딕"/>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tx1"/>
                </a:solidFill>
                <a:latin typeface="맑은 고딕"/>
                <a:cs typeface="맑은 고딕"/>
              </a:defRPr>
            </a:lvl1pPr>
          </a:lstStyle>
          <a:p>
            <a:endParaRPr/>
          </a:p>
        </p:txBody>
      </p:sp>
      <p:sp>
        <p:nvSpPr>
          <p:cNvPr id="3" name="Holder 3"/>
          <p:cNvSpPr>
            <a:spLocks noGrp="1"/>
          </p:cNvSpPr>
          <p:nvPr>
            <p:ph sz="half" idx="2"/>
          </p:nvPr>
        </p:nvSpPr>
        <p:spPr>
          <a:xfrm>
            <a:off x="495300" y="1577340"/>
            <a:ext cx="430911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chemeClr val="tx1"/>
                </a:solidFill>
                <a:latin typeface="맑은 고딕"/>
                <a:cs typeface="맑은 고딕"/>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372110" cy="3797935"/>
          </a:xfrm>
          <a:custGeom>
            <a:avLst/>
            <a:gdLst/>
            <a:ahLst/>
            <a:cxnLst/>
            <a:rect l="l" t="t" r="r" b="b"/>
            <a:pathLst>
              <a:path w="372110" h="3797935">
                <a:moveTo>
                  <a:pt x="364109" y="0"/>
                </a:moveTo>
                <a:lnTo>
                  <a:pt x="0" y="0"/>
                </a:lnTo>
                <a:lnTo>
                  <a:pt x="0" y="3797807"/>
                </a:lnTo>
                <a:lnTo>
                  <a:pt x="371856" y="3720338"/>
                </a:lnTo>
                <a:lnTo>
                  <a:pt x="364109" y="0"/>
                </a:lnTo>
                <a:close/>
              </a:path>
            </a:pathLst>
          </a:custGeom>
          <a:solidFill>
            <a:srgbClr val="094D9B"/>
          </a:solidFill>
        </p:spPr>
        <p:txBody>
          <a:bodyPr wrap="square" lIns="0" tIns="0" rIns="0" bIns="0" rtlCol="0"/>
          <a:lstStyle/>
          <a:p>
            <a:endParaRPr/>
          </a:p>
        </p:txBody>
      </p:sp>
      <p:sp>
        <p:nvSpPr>
          <p:cNvPr id="2" name="Holder 2"/>
          <p:cNvSpPr>
            <a:spLocks noGrp="1"/>
          </p:cNvSpPr>
          <p:nvPr>
            <p:ph type="title"/>
          </p:nvPr>
        </p:nvSpPr>
        <p:spPr>
          <a:xfrm>
            <a:off x="716076" y="647827"/>
            <a:ext cx="2534285" cy="391159"/>
          </a:xfrm>
          <a:prstGeom prst="rect">
            <a:avLst/>
          </a:prstGeom>
        </p:spPr>
        <p:txBody>
          <a:bodyPr wrap="square" lIns="0" tIns="0" rIns="0" bIns="0">
            <a:spAutoFit/>
          </a:bodyPr>
          <a:lstStyle>
            <a:lvl1pPr>
              <a:defRPr sz="2400" b="0" i="0">
                <a:solidFill>
                  <a:schemeClr val="tx1"/>
                </a:solidFill>
                <a:latin typeface="맑은 고딕"/>
                <a:cs typeface="맑은 고딕"/>
              </a:defRPr>
            </a:lvl1pPr>
          </a:lstStyle>
          <a:p>
            <a:endParaRPr/>
          </a:p>
        </p:txBody>
      </p:sp>
      <p:sp>
        <p:nvSpPr>
          <p:cNvPr id="3" name="Holder 3"/>
          <p:cNvSpPr>
            <a:spLocks noGrp="1"/>
          </p:cNvSpPr>
          <p:nvPr>
            <p:ph type="body" idx="1"/>
          </p:nvPr>
        </p:nvSpPr>
        <p:spPr>
          <a:xfrm>
            <a:off x="716076" y="1380566"/>
            <a:ext cx="8832850" cy="4141470"/>
          </a:xfrm>
          <a:prstGeom prst="rect">
            <a:avLst/>
          </a:prstGeom>
        </p:spPr>
        <p:txBody>
          <a:bodyPr wrap="square" lIns="0" tIns="0" rIns="0" bIns="0">
            <a:spAutoFit/>
          </a:bodyPr>
          <a:lstStyle>
            <a:lvl1pPr>
              <a:defRPr sz="1800" b="0" i="0">
                <a:solidFill>
                  <a:schemeClr val="tx1"/>
                </a:solidFill>
                <a:latin typeface="맑은 고딕"/>
                <a:cs typeface="맑은 고딕"/>
              </a:defRPr>
            </a:lvl1pPr>
          </a:lstStyle>
          <a:p>
            <a:endParaRPr/>
          </a:p>
        </p:txBody>
      </p:sp>
      <p:sp>
        <p:nvSpPr>
          <p:cNvPr id="4" name="Holder 4"/>
          <p:cNvSpPr>
            <a:spLocks noGrp="1"/>
          </p:cNvSpPr>
          <p:nvPr>
            <p:ph type="ftr" sz="quarter" idx="5"/>
          </p:nvPr>
        </p:nvSpPr>
        <p:spPr>
          <a:xfrm>
            <a:off x="3368040" y="6377940"/>
            <a:ext cx="316992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95300" y="6377940"/>
            <a:ext cx="227838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a:xfrm>
            <a:off x="9113773" y="6419741"/>
            <a:ext cx="256540" cy="228600"/>
          </a:xfrm>
          <a:prstGeom prst="rect">
            <a:avLst/>
          </a:prstGeom>
        </p:spPr>
        <p:txBody>
          <a:bodyPr wrap="square" lIns="0" tIns="0" rIns="0" bIns="0">
            <a:spAutoFit/>
          </a:bodyPr>
          <a:lstStyle>
            <a:lvl1pPr>
              <a:defRPr sz="1200" b="0" i="0">
                <a:solidFill>
                  <a:srgbClr val="888888"/>
                </a:solidFill>
                <a:latin typeface="맑은 고딕"/>
                <a:cs typeface="맑은 고딕"/>
              </a:defRPr>
            </a:lvl1pPr>
          </a:lstStyle>
          <a:p>
            <a:pPr marL="38100">
              <a:lnSpc>
                <a:spcPct val="100000"/>
              </a:lnSpc>
              <a:spcBef>
                <a:spcPts val="204"/>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906000" cy="6858000"/>
          </a:xfrm>
          <a:custGeom>
            <a:avLst/>
            <a:gdLst/>
            <a:ahLst/>
            <a:cxnLst/>
            <a:rect l="l" t="t" r="r" b="b"/>
            <a:pathLst>
              <a:path w="9906000" h="6858000">
                <a:moveTo>
                  <a:pt x="8020812" y="0"/>
                </a:moveTo>
                <a:lnTo>
                  <a:pt x="0" y="0"/>
                </a:lnTo>
                <a:lnTo>
                  <a:pt x="0" y="6515113"/>
                </a:lnTo>
                <a:lnTo>
                  <a:pt x="8020812" y="4858385"/>
                </a:lnTo>
                <a:lnTo>
                  <a:pt x="8020812" y="0"/>
                </a:lnTo>
                <a:close/>
              </a:path>
              <a:path w="9906000" h="6858000">
                <a:moveTo>
                  <a:pt x="9905987" y="5627586"/>
                </a:moveTo>
                <a:lnTo>
                  <a:pt x="7943088" y="6044819"/>
                </a:lnTo>
                <a:lnTo>
                  <a:pt x="7943088" y="6858000"/>
                </a:lnTo>
                <a:lnTo>
                  <a:pt x="9905987" y="6858000"/>
                </a:lnTo>
                <a:lnTo>
                  <a:pt x="9905987" y="5627586"/>
                </a:lnTo>
                <a:close/>
              </a:path>
            </a:pathLst>
          </a:custGeom>
          <a:solidFill>
            <a:srgbClr val="094D9B"/>
          </a:solidFill>
        </p:spPr>
        <p:txBody>
          <a:bodyPr wrap="square" lIns="0" tIns="0" rIns="0" bIns="0" rtlCol="0"/>
          <a:lstStyle/>
          <a:p>
            <a:endParaRPr/>
          </a:p>
        </p:txBody>
      </p:sp>
      <p:sp>
        <p:nvSpPr>
          <p:cNvPr id="5" name="object 5"/>
          <p:cNvSpPr txBox="1">
            <a:spLocks noGrp="1"/>
          </p:cNvSpPr>
          <p:nvPr>
            <p:ph type="title"/>
          </p:nvPr>
        </p:nvSpPr>
        <p:spPr>
          <a:xfrm>
            <a:off x="228600" y="609600"/>
            <a:ext cx="7620000" cy="1629292"/>
          </a:xfrm>
          <a:prstGeom prst="rect">
            <a:avLst/>
          </a:prstGeom>
        </p:spPr>
        <p:txBody>
          <a:bodyPr vert="horz" wrap="square" lIns="0" tIns="13335" rIns="0" bIns="0" rtlCol="0">
            <a:spAutoFit/>
          </a:bodyPr>
          <a:lstStyle/>
          <a:p>
            <a:pPr marL="12700">
              <a:lnSpc>
                <a:spcPct val="100000"/>
              </a:lnSpc>
              <a:spcBef>
                <a:spcPts val="105"/>
              </a:spcBef>
            </a:pPr>
            <a:r>
              <a:rPr lang="en-US" sz="3500" dirty="0">
                <a:solidFill>
                  <a:srgbClr val="FFFFFF"/>
                </a:solidFill>
                <a:latin typeface="Segoe UI" panose="020B0502040204020203" pitchFamily="34" charset="0"/>
                <a:cs typeface="Segoe UI" panose="020B0502040204020203" pitchFamily="34" charset="0"/>
              </a:rPr>
              <a:t>A</a:t>
            </a:r>
            <a:r>
              <a:rPr lang="ko-KR" altLang="en-US" sz="3500" dirty="0">
                <a:solidFill>
                  <a:srgbClr val="FFFFFF"/>
                </a:solidFill>
                <a:latin typeface="Segoe UI" panose="020B0502040204020203" pitchFamily="34" charset="0"/>
                <a:cs typeface="Segoe UI" panose="020B0502040204020203" pitchFamily="34" charset="0"/>
              </a:rPr>
              <a:t> </a:t>
            </a:r>
            <a:r>
              <a:rPr lang="en-US" altLang="ko-KR" sz="3500" dirty="0">
                <a:solidFill>
                  <a:srgbClr val="FFFFFF"/>
                </a:solidFill>
                <a:latin typeface="Segoe UI" panose="020B0502040204020203" pitchFamily="34" charset="0"/>
                <a:cs typeface="Segoe UI" panose="020B0502040204020203" pitchFamily="34" charset="0"/>
              </a:rPr>
              <a:t>study on </a:t>
            </a:r>
            <a:r>
              <a:rPr lang="en-US" sz="3500" dirty="0">
                <a:solidFill>
                  <a:srgbClr val="FFFFFF"/>
                </a:solidFill>
                <a:latin typeface="Segoe UI" panose="020B0502040204020203" pitchFamily="34" charset="0"/>
                <a:cs typeface="Segoe UI" panose="020B0502040204020203" pitchFamily="34" charset="0"/>
              </a:rPr>
              <a:t>Complementary Indicators to the ICR for Identifying Distressed Firms </a:t>
            </a:r>
            <a:endParaRPr lang="en-US" sz="3500" dirty="0">
              <a:latin typeface="Segoe UI" panose="020B0502040204020203" pitchFamily="34" charset="0"/>
              <a:cs typeface="Segoe UI" panose="020B0502040204020203" pitchFamily="34" charset="0"/>
            </a:endParaRPr>
          </a:p>
        </p:txBody>
      </p:sp>
      <p:sp>
        <p:nvSpPr>
          <p:cNvPr id="6" name="object 6"/>
          <p:cNvSpPr txBox="1"/>
          <p:nvPr/>
        </p:nvSpPr>
        <p:spPr>
          <a:xfrm>
            <a:off x="433527" y="2998673"/>
            <a:ext cx="5419725" cy="321242"/>
          </a:xfrm>
          <a:prstGeom prst="rect">
            <a:avLst/>
          </a:prstGeom>
        </p:spPr>
        <p:txBody>
          <a:bodyPr vert="horz" wrap="square" lIns="0" tIns="13335" rIns="0" bIns="0" rtlCol="0">
            <a:spAutoFit/>
          </a:bodyPr>
          <a:lstStyle/>
          <a:p>
            <a:pPr marL="12700">
              <a:lnSpc>
                <a:spcPct val="100000"/>
              </a:lnSpc>
              <a:spcBef>
                <a:spcPts val="105"/>
              </a:spcBef>
            </a:pPr>
            <a:r>
              <a:rPr lang="en-US" altLang="ko-KR" sz="2000" dirty="0" err="1">
                <a:solidFill>
                  <a:srgbClr val="FFFFFF"/>
                </a:solidFill>
                <a:latin typeface="Segoe UI" panose="020B0502040204020203" pitchFamily="34" charset="0"/>
                <a:cs typeface="Segoe UI" panose="020B0502040204020203" pitchFamily="34" charset="0"/>
              </a:rPr>
              <a:t>Hyewon</a:t>
            </a:r>
            <a:r>
              <a:rPr lang="ko-KR" altLang="en-US" sz="2000" dirty="0">
                <a:solidFill>
                  <a:srgbClr val="FFFFFF"/>
                </a:solidFill>
                <a:latin typeface="Segoe UI" panose="020B0502040204020203" pitchFamily="34" charset="0"/>
                <a:cs typeface="Segoe UI" panose="020B0502040204020203" pitchFamily="34" charset="0"/>
              </a:rPr>
              <a:t> </a:t>
            </a:r>
            <a:r>
              <a:rPr lang="en-US" altLang="ko-KR" sz="2000" dirty="0">
                <a:solidFill>
                  <a:srgbClr val="FFFFFF"/>
                </a:solidFill>
                <a:latin typeface="Segoe UI" panose="020B0502040204020203" pitchFamily="34" charset="0"/>
                <a:cs typeface="Segoe UI" panose="020B0502040204020203" pitchFamily="34" charset="0"/>
              </a:rPr>
              <a:t>Shin</a:t>
            </a:r>
            <a:r>
              <a:rPr lang="en-US" altLang="ko-KR" sz="1400" dirty="0">
                <a:solidFill>
                  <a:srgbClr val="FFFFFF"/>
                </a:solidFill>
                <a:latin typeface="Segoe UI" panose="020B0502040204020203" pitchFamily="34" charset="0"/>
                <a:cs typeface="Segoe UI" panose="020B0502040204020203" pitchFamily="34" charset="0"/>
              </a:rPr>
              <a:t>(hw.shin@bok.or.kr)</a:t>
            </a:r>
            <a:r>
              <a:rPr lang="ko-KR" altLang="en-US" sz="1400" dirty="0">
                <a:solidFill>
                  <a:srgbClr val="FFFFFF"/>
                </a:solidFill>
                <a:latin typeface="Segoe UI" panose="020B0502040204020203" pitchFamily="34" charset="0"/>
                <a:cs typeface="Segoe UI" panose="020B0502040204020203" pitchFamily="34" charset="0"/>
              </a:rPr>
              <a:t> </a:t>
            </a:r>
            <a:endParaRPr sz="2000" dirty="0">
              <a:latin typeface="Segoe UI" panose="020B0502040204020203" pitchFamily="34" charset="0"/>
              <a:cs typeface="Segoe UI" panose="020B0502040204020203" pitchFamily="34" charset="0"/>
            </a:endParaRPr>
          </a:p>
        </p:txBody>
      </p:sp>
      <p:sp>
        <p:nvSpPr>
          <p:cNvPr id="7" name="object 7"/>
          <p:cNvSpPr txBox="1"/>
          <p:nvPr/>
        </p:nvSpPr>
        <p:spPr>
          <a:xfrm>
            <a:off x="433527" y="3915282"/>
            <a:ext cx="6520815" cy="474489"/>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Segoe UI" panose="020B0502040204020203" pitchFamily="34" charset="0"/>
                <a:cs typeface="Segoe UI" panose="020B0502040204020203" pitchFamily="34" charset="0"/>
              </a:rPr>
              <a:t>* The contents of this presentation are the views of the author </a:t>
            </a:r>
            <a:r>
              <a:rPr sz="1500" spc="-10" dirty="0">
                <a:solidFill>
                  <a:srgbClr val="FFFFFF"/>
                </a:solidFill>
                <a:latin typeface="Segoe UI" panose="020B0502040204020203" pitchFamily="34" charset="0"/>
                <a:cs typeface="Segoe UI" panose="020B0502040204020203" pitchFamily="34" charset="0"/>
              </a:rPr>
              <a:t>and do not </a:t>
            </a:r>
            <a:r>
              <a:rPr sz="1500" dirty="0">
                <a:solidFill>
                  <a:srgbClr val="FFFFFF"/>
                </a:solidFill>
                <a:latin typeface="Segoe UI" panose="020B0502040204020203" pitchFamily="34" charset="0"/>
                <a:cs typeface="Segoe UI" panose="020B0502040204020203" pitchFamily="34" charset="0"/>
              </a:rPr>
              <a:t>necessarily reflect the official views of </a:t>
            </a:r>
            <a:r>
              <a:rPr sz="1500" spc="-10" dirty="0">
                <a:solidFill>
                  <a:srgbClr val="FFFFFF"/>
                </a:solidFill>
                <a:latin typeface="Segoe UI" panose="020B0502040204020203" pitchFamily="34" charset="0"/>
                <a:cs typeface="Segoe UI" panose="020B0502040204020203" pitchFamily="34" charset="0"/>
              </a:rPr>
              <a:t>the </a:t>
            </a:r>
            <a:r>
              <a:rPr sz="1500" dirty="0">
                <a:solidFill>
                  <a:srgbClr val="FFFFFF"/>
                </a:solidFill>
                <a:latin typeface="Segoe UI" panose="020B0502040204020203" pitchFamily="34" charset="0"/>
                <a:cs typeface="Segoe UI" panose="020B0502040204020203" pitchFamily="34" charset="0"/>
              </a:rPr>
              <a:t>Bank of Korea</a:t>
            </a:r>
            <a:r>
              <a:rPr sz="1500" spc="-10" dirty="0">
                <a:solidFill>
                  <a:srgbClr val="FFFFFF"/>
                </a:solidFill>
                <a:latin typeface="Segoe UI" panose="020B0502040204020203" pitchFamily="34" charset="0"/>
                <a:cs typeface="Segoe UI" panose="020B0502040204020203" pitchFamily="34" charset="0"/>
              </a:rPr>
              <a:t>.</a:t>
            </a:r>
            <a:endParaRPr sz="1500" dirty="0">
              <a:latin typeface="Segoe UI" panose="020B0502040204020203" pitchFamily="34" charset="0"/>
              <a:cs typeface="Segoe UI" panose="020B0502040204020203" pitchFamily="34" charset="0"/>
            </a:endParaRPr>
          </a:p>
        </p:txBody>
      </p:sp>
      <p:pic>
        <p:nvPicPr>
          <p:cNvPr id="10" name="그림 9">
            <a:extLst>
              <a:ext uri="{FF2B5EF4-FFF2-40B4-BE49-F238E27FC236}">
                <a16:creationId xmlns:a16="http://schemas.microsoft.com/office/drawing/2014/main" id="{6483E4E8-EF4F-4CCE-93FF-76D3BDFDBC58}"/>
              </a:ext>
            </a:extLst>
          </p:cNvPr>
          <p:cNvPicPr>
            <a:picLocks noChangeAspect="1"/>
          </p:cNvPicPr>
          <p:nvPr/>
        </p:nvPicPr>
        <p:blipFill>
          <a:blip r:embed="rId3"/>
          <a:stretch>
            <a:fillRect/>
          </a:stretch>
        </p:blipFill>
        <p:spPr>
          <a:xfrm>
            <a:off x="8162279" y="155095"/>
            <a:ext cx="1576838" cy="3348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01471" y="381000"/>
            <a:ext cx="9194496" cy="391160"/>
          </a:xfrm>
          <a:prstGeom prst="rect">
            <a:avLst/>
          </a:prstGeom>
        </p:spPr>
        <p:txBody>
          <a:bodyPr vert="horz" wrap="square" lIns="0" tIns="12700" rIns="0" bIns="0" rtlCol="0">
            <a:spAutoFit/>
          </a:bodyPr>
          <a:lstStyle/>
          <a:p>
            <a:pPr marL="12700">
              <a:lnSpc>
                <a:spcPct val="100000"/>
              </a:lnSpc>
              <a:spcBef>
                <a:spcPts val="100"/>
              </a:spcBef>
            </a:pPr>
            <a:r>
              <a:rPr lang="en-US" altLang="ko-KR" dirty="0">
                <a:solidFill>
                  <a:srgbClr val="094D9B"/>
                </a:solidFill>
                <a:latin typeface="Segoe UI" panose="020B0502040204020203" pitchFamily="34" charset="0"/>
                <a:cs typeface="Segoe UI" panose="020B0502040204020203" pitchFamily="34" charset="0"/>
              </a:rPr>
              <a:t>Ⅱ. </a:t>
            </a:r>
            <a:r>
              <a:rPr lang="en-US" altLang="ko-KR" spc="-25" dirty="0">
                <a:solidFill>
                  <a:srgbClr val="094D9B"/>
                </a:solidFill>
                <a:latin typeface="Segoe UI" panose="020B0502040204020203" pitchFamily="34" charset="0"/>
                <a:cs typeface="Segoe UI" panose="020B0502040204020203" pitchFamily="34" charset="0"/>
              </a:rPr>
              <a:t>Overview of Distressed Firm Indicators</a:t>
            </a:r>
            <a:endParaRPr dirty="0">
              <a:solidFill>
                <a:srgbClr val="094D9B"/>
              </a:solidFill>
              <a:latin typeface="Segoe UI" panose="020B0502040204020203" pitchFamily="34" charset="0"/>
              <a:cs typeface="Segoe UI" panose="020B0502040204020203" pitchFamily="34" charset="0"/>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10</a:t>
            </a:fld>
            <a:endParaRPr spc="-25" dirty="0"/>
          </a:p>
        </p:txBody>
      </p:sp>
      <p:sp>
        <p:nvSpPr>
          <p:cNvPr id="3" name="object 3"/>
          <p:cNvSpPr txBox="1"/>
          <p:nvPr/>
        </p:nvSpPr>
        <p:spPr>
          <a:xfrm>
            <a:off x="711504" y="1021461"/>
            <a:ext cx="8774430" cy="2797561"/>
          </a:xfrm>
          <a:prstGeom prst="rect">
            <a:avLst/>
          </a:prstGeom>
        </p:spPr>
        <p:txBody>
          <a:bodyPr vert="horz" wrap="square" lIns="0" tIns="12065" rIns="0" bIns="0" rtlCol="0">
            <a:spAutoFit/>
          </a:bodyPr>
          <a:lstStyle/>
          <a:p>
            <a:pPr marL="504825">
              <a:lnSpc>
                <a:spcPct val="100000"/>
              </a:lnSpc>
              <a:spcBef>
                <a:spcPts val="95"/>
              </a:spcBef>
            </a:pPr>
            <a:r>
              <a:rPr sz="2200" dirty="0">
                <a:latin typeface="Segoe UI" panose="020B0502040204020203" pitchFamily="34" charset="0"/>
                <a:cs typeface="Segoe UI" panose="020B0502040204020203" pitchFamily="34" charset="0"/>
              </a:rPr>
              <a:t>3. </a:t>
            </a:r>
            <a:r>
              <a:rPr sz="2200" spc="-25" dirty="0">
                <a:latin typeface="Segoe UI" panose="020B0502040204020203" pitchFamily="34" charset="0"/>
                <a:cs typeface="Segoe UI" panose="020B0502040204020203" pitchFamily="34" charset="0"/>
              </a:rPr>
              <a:t>What</a:t>
            </a:r>
            <a:r>
              <a:rPr sz="2200" dirty="0">
                <a:latin typeface="Segoe UI" panose="020B0502040204020203" pitchFamily="34" charset="0"/>
                <a:cs typeface="Segoe UI" panose="020B0502040204020203" pitchFamily="34" charset="0"/>
              </a:rPr>
              <a:t> the indicators for determining a </a:t>
            </a:r>
            <a:r>
              <a:rPr lang="en-US" altLang="ko-KR" sz="2200" dirty="0">
                <a:latin typeface="Segoe UI" panose="020B0502040204020203" pitchFamily="34" charset="0"/>
                <a:cs typeface="Segoe UI" panose="020B0502040204020203" pitchFamily="34" charset="0"/>
              </a:rPr>
              <a:t>distressed firm </a:t>
            </a:r>
            <a:r>
              <a:rPr sz="2200" dirty="0">
                <a:latin typeface="Segoe UI" panose="020B0502040204020203" pitchFamily="34" charset="0"/>
                <a:cs typeface="Segoe UI" panose="020B0502040204020203" pitchFamily="34" charset="0"/>
              </a:rPr>
              <a:t>should look like</a:t>
            </a:r>
            <a:r>
              <a:rPr lang="en-US" altLang="ko-KR" sz="2200" dirty="0">
                <a:latin typeface="Segoe UI" panose="020B0502040204020203" pitchFamily="34" charset="0"/>
                <a:cs typeface="Segoe UI" panose="020B0502040204020203" pitchFamily="34" charset="0"/>
              </a:rPr>
              <a:t>?</a:t>
            </a:r>
            <a:endParaRPr sz="2200" dirty="0">
              <a:latin typeface="Segoe UI" panose="020B0502040204020203" pitchFamily="34" charset="0"/>
              <a:cs typeface="Segoe UI" panose="020B0502040204020203" pitchFamily="34" charset="0"/>
            </a:endParaRPr>
          </a:p>
          <a:p>
            <a:pPr marL="355600" marR="86995" indent="-342900">
              <a:spcBef>
                <a:spcPts val="2165"/>
              </a:spcBef>
              <a:buFont typeface="Wingdings"/>
              <a:buChar char=""/>
              <a:tabLst>
                <a:tab pos="355600" algn="l"/>
              </a:tabLst>
            </a:pPr>
            <a:r>
              <a:rPr lang="en-US" sz="1600" spc="-25" dirty="0">
                <a:latin typeface="Segoe UI" panose="020B0502040204020203" pitchFamily="34" charset="0"/>
                <a:cs typeface="Segoe UI" panose="020B0502040204020203" pitchFamily="34" charset="0"/>
              </a:rPr>
              <a:t>We </a:t>
            </a:r>
            <a:r>
              <a:rPr sz="1600" spc="-25" dirty="0">
                <a:latin typeface="Segoe UI" panose="020B0502040204020203" pitchFamily="34" charset="0"/>
                <a:cs typeface="Segoe UI" panose="020B0502040204020203" pitchFamily="34" charset="0"/>
              </a:rPr>
              <a:t>summarize </a:t>
            </a:r>
            <a:r>
              <a:rPr sz="1600" dirty="0">
                <a:latin typeface="Segoe UI" panose="020B0502040204020203" pitchFamily="34" charset="0"/>
                <a:cs typeface="Segoe UI" panose="020B0502040204020203" pitchFamily="34" charset="0"/>
              </a:rPr>
              <a:t>the characteristics of a </a:t>
            </a:r>
            <a:r>
              <a:rPr lang="en-US" sz="1600" dirty="0">
                <a:latin typeface="Segoe UI" panose="020B0502040204020203" pitchFamily="34" charset="0"/>
                <a:cs typeface="Segoe UI" panose="020B0502040204020203" pitchFamily="34" charset="0"/>
              </a:rPr>
              <a:t>distressed firm</a:t>
            </a:r>
            <a:r>
              <a:rPr sz="1600" dirty="0">
                <a:latin typeface="Segoe UI" panose="020B0502040204020203" pitchFamily="34" charset="0"/>
                <a:cs typeface="Segoe UI" panose="020B0502040204020203" pitchFamily="34" charset="0"/>
              </a:rPr>
              <a:t> determinant that could </a:t>
            </a:r>
            <a:r>
              <a:rPr sz="1600" spc="-50" dirty="0">
                <a:latin typeface="Segoe UI" panose="020B0502040204020203" pitchFamily="34" charset="0"/>
                <a:cs typeface="Segoe UI" panose="020B0502040204020203" pitchFamily="34" charset="0"/>
              </a:rPr>
              <a:t>serve as </a:t>
            </a:r>
            <a:r>
              <a:rPr sz="1600" dirty="0">
                <a:latin typeface="Segoe UI" panose="020B0502040204020203" pitchFamily="34" charset="0"/>
                <a:cs typeface="Segoe UI" panose="020B0502040204020203" pitchFamily="34" charset="0"/>
              </a:rPr>
              <a:t>an alternative to </a:t>
            </a:r>
            <a:r>
              <a:rPr lang="en-US" sz="1600" dirty="0">
                <a:latin typeface="Segoe UI" panose="020B0502040204020203" pitchFamily="34" charset="0"/>
                <a:cs typeface="Segoe UI" panose="020B0502040204020203" pitchFamily="34" charset="0"/>
              </a:rPr>
              <a:t>ICR</a:t>
            </a:r>
            <a:r>
              <a:rPr lang="ko-KR" altLang="en-US" sz="1600" dirty="0">
                <a:latin typeface="Segoe UI" panose="020B0502040204020203" pitchFamily="34" charset="0"/>
                <a:cs typeface="Segoe UI" panose="020B0502040204020203" pitchFamily="34" charset="0"/>
              </a:rPr>
              <a:t> </a:t>
            </a:r>
            <a:r>
              <a:rPr lang="en-US" altLang="ko-KR" sz="1600" dirty="0">
                <a:latin typeface="Segoe UI" panose="020B0502040204020203" pitchFamily="34" charset="0"/>
                <a:cs typeface="Segoe UI" panose="020B0502040204020203" pitchFamily="34" charset="0"/>
              </a:rPr>
              <a:t>. We reviewed the characteristics of each judgment indicator considering the above conditions. </a:t>
            </a:r>
          </a:p>
          <a:p>
            <a:pPr marL="355600" marR="86995" indent="-342900">
              <a:spcBef>
                <a:spcPts val="2165"/>
              </a:spcBef>
              <a:buFont typeface="Wingdings"/>
              <a:buChar char=""/>
              <a:tabLst>
                <a:tab pos="355600" algn="l"/>
              </a:tabLst>
            </a:pPr>
            <a:endParaRPr lang="en-US" altLang="ko-KR" sz="1600" dirty="0">
              <a:latin typeface="Segoe UI" panose="020B0502040204020203" pitchFamily="34" charset="0"/>
              <a:cs typeface="Segoe UI" panose="020B0502040204020203" pitchFamily="34" charset="0"/>
            </a:endParaRPr>
          </a:p>
          <a:p>
            <a:pPr marL="355600" marR="86995" indent="-342900">
              <a:lnSpc>
                <a:spcPct val="100000"/>
              </a:lnSpc>
              <a:spcBef>
                <a:spcPts val="2165"/>
              </a:spcBef>
              <a:buFont typeface="Wingdings"/>
              <a:buChar char=""/>
              <a:tabLst>
                <a:tab pos="355600" algn="l"/>
              </a:tabLst>
            </a:pPr>
            <a:endParaRPr lang="en-US" altLang="ko-KR" sz="1800" dirty="0">
              <a:latin typeface="Segoe UI" panose="020B0502040204020203" pitchFamily="34" charset="0"/>
              <a:cs typeface="Segoe UI" panose="020B0502040204020203" pitchFamily="34" charset="0"/>
            </a:endParaRPr>
          </a:p>
        </p:txBody>
      </p:sp>
      <p:graphicFrame>
        <p:nvGraphicFramePr>
          <p:cNvPr id="5" name="표 4">
            <a:extLst>
              <a:ext uri="{FF2B5EF4-FFF2-40B4-BE49-F238E27FC236}">
                <a16:creationId xmlns:a16="http://schemas.microsoft.com/office/drawing/2014/main" id="{289AF03E-DFED-4F90-85B7-4165EDA1344B}"/>
              </a:ext>
            </a:extLst>
          </p:cNvPr>
          <p:cNvGraphicFramePr>
            <a:graphicFrameLocks noGrp="1"/>
          </p:cNvGraphicFramePr>
          <p:nvPr>
            <p:extLst>
              <p:ext uri="{D42A27DB-BD31-4B8C-83A1-F6EECF244321}">
                <p14:modId xmlns:p14="http://schemas.microsoft.com/office/powerpoint/2010/main" val="601576972"/>
              </p:ext>
            </p:extLst>
          </p:nvPr>
        </p:nvGraphicFramePr>
        <p:xfrm>
          <a:off x="990600" y="3124200"/>
          <a:ext cx="7696200" cy="342900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173765984"/>
                    </a:ext>
                  </a:extLst>
                </a:gridCol>
                <a:gridCol w="5410200">
                  <a:extLst>
                    <a:ext uri="{9D8B030D-6E8A-4147-A177-3AD203B41FA5}">
                      <a16:colId xmlns:a16="http://schemas.microsoft.com/office/drawing/2014/main" val="2220539778"/>
                    </a:ext>
                  </a:extLst>
                </a:gridCol>
              </a:tblGrid>
              <a:tr h="370840">
                <a:tc>
                  <a:txBody>
                    <a:bodyPr/>
                    <a:lstStyle/>
                    <a:p>
                      <a:pPr algn="ctr" latinLnBrk="1"/>
                      <a:r>
                        <a:rPr lang="en-US" altLang="ko-KR" sz="1600" dirty="0">
                          <a:latin typeface="Segoe UI" panose="020B0502040204020203" pitchFamily="34" charset="0"/>
                          <a:cs typeface="Segoe UI" panose="020B0502040204020203" pitchFamily="34" charset="0"/>
                        </a:rPr>
                        <a:t>Characteristic</a:t>
                      </a:r>
                      <a:endParaRPr lang="ko-KR" altLang="en-US" sz="1600" dirty="0">
                        <a:latin typeface="Segoe UI" panose="020B0502040204020203" pitchFamily="34" charset="0"/>
                        <a:cs typeface="Segoe UI" panose="020B0502040204020203" pitchFamily="34" charset="0"/>
                      </a:endParaRPr>
                    </a:p>
                  </a:txBody>
                  <a:tcPr/>
                </a:tc>
                <a:tc>
                  <a:txBody>
                    <a:bodyPr/>
                    <a:lstStyle/>
                    <a:p>
                      <a:pPr algn="ctr" latinLnBrk="1"/>
                      <a:r>
                        <a:rPr lang="en-US" altLang="ko-KR" sz="1600" dirty="0">
                          <a:latin typeface="Segoe UI" panose="020B0502040204020203" pitchFamily="34" charset="0"/>
                          <a:cs typeface="Segoe UI" panose="020B0502040204020203" pitchFamily="34" charset="0"/>
                        </a:rPr>
                        <a:t>Description</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2078462826"/>
                  </a:ext>
                </a:extLst>
              </a:tr>
              <a:tr h="370840">
                <a:tc>
                  <a:txBody>
                    <a:bodyPr/>
                    <a:lstStyle/>
                    <a:p>
                      <a:pPr latinLnBrk="1"/>
                      <a:r>
                        <a:rPr lang="en-US" altLang="ko-KR" sz="1600" dirty="0">
                          <a:latin typeface="Segoe UI" panose="020B0502040204020203" pitchFamily="34" charset="0"/>
                          <a:cs typeface="Segoe UI" panose="020B0502040204020203" pitchFamily="34" charset="0"/>
                        </a:rPr>
                        <a:t>1. Universality</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Includes all firms, even those with no interest expenses, unlike the interest coverage ratio.</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939377804"/>
                  </a:ext>
                </a:extLst>
              </a:tr>
              <a:tr h="370840">
                <a:tc>
                  <a:txBody>
                    <a:bodyPr/>
                    <a:lstStyle/>
                    <a:p>
                      <a:pPr latinLnBrk="1"/>
                      <a:r>
                        <a:rPr lang="en-US" altLang="ko-KR" sz="1600" dirty="0">
                          <a:latin typeface="Segoe UI" panose="020B0502040204020203" pitchFamily="34" charset="0"/>
                          <a:cs typeface="Segoe UI" panose="020B0502040204020203" pitchFamily="34" charset="0"/>
                        </a:rPr>
                        <a:t>2. Understandability</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Simple and easy to understand for both experts and non-experts.</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1760741403"/>
                  </a:ext>
                </a:extLst>
              </a:tr>
              <a:tr h="370840">
                <a:tc>
                  <a:txBody>
                    <a:bodyPr/>
                    <a:lstStyle/>
                    <a:p>
                      <a:pPr latinLnBrk="1"/>
                      <a:r>
                        <a:rPr lang="en-US" altLang="ko-KR" sz="1600" dirty="0">
                          <a:latin typeface="Segoe UI" panose="020B0502040204020203" pitchFamily="34" charset="0"/>
                          <a:cs typeface="Segoe UI" panose="020B0502040204020203" pitchFamily="34" charset="0"/>
                        </a:rPr>
                        <a:t>3. Affordability</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Quick to compile and release without excessive complexity.</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135067358"/>
                  </a:ext>
                </a:extLst>
              </a:tr>
              <a:tr h="370840">
                <a:tc>
                  <a:txBody>
                    <a:bodyPr/>
                    <a:lstStyle/>
                    <a:p>
                      <a:pPr latinLnBrk="1"/>
                      <a:r>
                        <a:rPr lang="en-US" altLang="ko-KR" sz="1600" dirty="0">
                          <a:latin typeface="Segoe UI" panose="020B0502040204020203" pitchFamily="34" charset="0"/>
                          <a:cs typeface="Segoe UI" panose="020B0502040204020203" pitchFamily="34" charset="0"/>
                        </a:rPr>
                        <a:t>4. Continuity</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Shows a clear relationship between indicator changes and firm vulnerability</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2826392497"/>
                  </a:ext>
                </a:extLst>
              </a:tr>
              <a:tr h="370840">
                <a:tc>
                  <a:txBody>
                    <a:bodyPr/>
                    <a:lstStyle/>
                    <a:p>
                      <a:pPr latinLnBrk="1"/>
                      <a:r>
                        <a:rPr lang="en-US" altLang="ko-KR" sz="1600" dirty="0">
                          <a:latin typeface="Segoe UI" panose="020B0502040204020203" pitchFamily="34" charset="0"/>
                          <a:cs typeface="Segoe UI" panose="020B0502040204020203" pitchFamily="34" charset="0"/>
                        </a:rPr>
                        <a:t>5. Consistency with ICR</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not differ significantly from the traditional</a:t>
                      </a:r>
                      <a:r>
                        <a:rPr lang="ko-KR" altLang="en-US" sz="1600" dirty="0">
                          <a:latin typeface="Segoe UI" panose="020B0502040204020203" pitchFamily="34" charset="0"/>
                          <a:cs typeface="Segoe UI" panose="020B0502040204020203" pitchFamily="34" charset="0"/>
                        </a:rPr>
                        <a:t> </a:t>
                      </a:r>
                      <a:r>
                        <a:rPr lang="en-US" altLang="ko-KR" sz="1600" dirty="0">
                          <a:latin typeface="Segoe UI" panose="020B0502040204020203" pitchFamily="34" charset="0"/>
                          <a:cs typeface="Segoe UI" panose="020B0502040204020203" pitchFamily="34" charset="0"/>
                        </a:rPr>
                        <a:t>ICR</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1348083497"/>
                  </a:ext>
                </a:extLst>
              </a:tr>
              <a:tr h="370840">
                <a:tc>
                  <a:txBody>
                    <a:bodyPr/>
                    <a:lstStyle/>
                    <a:p>
                      <a:pPr latinLnBrk="1"/>
                      <a:r>
                        <a:rPr lang="en-US" altLang="ko-KR" sz="1600" dirty="0">
                          <a:latin typeface="Segoe UI" panose="020B0502040204020203" pitchFamily="34" charset="0"/>
                          <a:cs typeface="Segoe UI" panose="020B0502040204020203" pitchFamily="34" charset="0"/>
                        </a:rPr>
                        <a:t>6. Relevant to Business</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reflect the company’s actual business activities.</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275300000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6076" y="381000"/>
            <a:ext cx="9266124" cy="391160"/>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rPr>
              <a:t>Ⅲ. </a:t>
            </a:r>
            <a:r>
              <a:rPr spc="-25" dirty="0">
                <a:solidFill>
                  <a:srgbClr val="094D9B"/>
                </a:solidFill>
              </a:rPr>
              <a:t>Characteristics of </a:t>
            </a:r>
            <a:r>
              <a:rPr lang="en-US" spc="-25" dirty="0">
                <a:solidFill>
                  <a:srgbClr val="094D9B"/>
                </a:solidFill>
              </a:rPr>
              <a:t>Alternative </a:t>
            </a:r>
            <a:r>
              <a:rPr lang="en-US" dirty="0">
                <a:solidFill>
                  <a:srgbClr val="094D9B"/>
                </a:solidFill>
              </a:rPr>
              <a:t>I</a:t>
            </a:r>
            <a:r>
              <a:rPr dirty="0">
                <a:solidFill>
                  <a:srgbClr val="094D9B"/>
                </a:solidFill>
              </a:rPr>
              <a:t>ndicators</a:t>
            </a: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11</a:t>
            </a:fld>
            <a:endParaRPr spc="-25" dirty="0"/>
          </a:p>
        </p:txBody>
      </p:sp>
      <p:sp>
        <p:nvSpPr>
          <p:cNvPr id="3" name="object 3"/>
          <p:cNvSpPr txBox="1"/>
          <p:nvPr/>
        </p:nvSpPr>
        <p:spPr>
          <a:xfrm>
            <a:off x="716076" y="1015111"/>
            <a:ext cx="8265795" cy="3128421"/>
          </a:xfrm>
          <a:prstGeom prst="rect">
            <a:avLst/>
          </a:prstGeom>
        </p:spPr>
        <p:txBody>
          <a:bodyPr vert="horz" wrap="square" lIns="0" tIns="12065" rIns="0" bIns="0" rtlCol="0">
            <a:spAutoFit/>
          </a:bodyPr>
          <a:lstStyle/>
          <a:p>
            <a:pPr marL="504825">
              <a:lnSpc>
                <a:spcPct val="100000"/>
              </a:lnSpc>
              <a:spcBef>
                <a:spcPts val="95"/>
              </a:spcBef>
            </a:pPr>
            <a:r>
              <a:rPr sz="2200" dirty="0">
                <a:latin typeface="맑은 고딕"/>
                <a:cs typeface="맑은 고딕"/>
              </a:rPr>
              <a:t>1. </a:t>
            </a:r>
            <a:r>
              <a:rPr lang="en-US" sz="2200" spc="-25" dirty="0">
                <a:latin typeface="맑은 고딕"/>
                <a:cs typeface="맑은 고딕"/>
              </a:rPr>
              <a:t>U</a:t>
            </a:r>
            <a:r>
              <a:rPr sz="2200" spc="-25" dirty="0">
                <a:latin typeface="맑은 고딕"/>
                <a:cs typeface="맑은 고딕"/>
              </a:rPr>
              <a:t>niversality</a:t>
            </a:r>
            <a:endParaRPr lang="en-US" altLang="ko-KR" sz="2200" spc="-25" dirty="0">
              <a:latin typeface="맑은 고딕"/>
              <a:cs typeface="맑은 고딕"/>
            </a:endParaRPr>
          </a:p>
          <a:p>
            <a:pPr marL="504825">
              <a:lnSpc>
                <a:spcPct val="100000"/>
              </a:lnSpc>
              <a:spcBef>
                <a:spcPts val="95"/>
              </a:spcBef>
            </a:pPr>
            <a:endParaRPr lang="en-US" altLang="ko-KR" sz="2200" spc="-25" dirty="0">
              <a:latin typeface="맑은 고딕"/>
              <a:cs typeface="맑은 고딕"/>
            </a:endParaRPr>
          </a:p>
          <a:p>
            <a:pPr marL="285750" indent="-285750">
              <a:buFont typeface="Arial" panose="020B0604020202020204" pitchFamily="34" charset="0"/>
              <a:buChar char="•"/>
            </a:pPr>
            <a:r>
              <a:rPr lang="en-US" altLang="ko-KR" sz="1600" b="1" dirty="0">
                <a:latin typeface="Segoe UI" panose="020B0502040204020203" pitchFamily="34" charset="0"/>
                <a:cs typeface="Segoe UI" panose="020B0502040204020203" pitchFamily="34" charset="0"/>
              </a:rPr>
              <a:t>Data Source:</a:t>
            </a:r>
            <a:r>
              <a:rPr lang="en-US" altLang="ko-KR" sz="1600" dirty="0">
                <a:latin typeface="Segoe UI" panose="020B0502040204020203" pitchFamily="34" charset="0"/>
                <a:cs typeface="Segoe UI" panose="020B0502040204020203" pitchFamily="34" charset="0"/>
              </a:rPr>
              <a:t> </a:t>
            </a:r>
            <a:r>
              <a:rPr lang="en-US" altLang="ko-KR" sz="1600" dirty="0" err="1">
                <a:latin typeface="Segoe UI" panose="020B0502040204020203" pitchFamily="34" charset="0"/>
                <a:cs typeface="Segoe UI" panose="020B0502040204020203" pitchFamily="34" charset="0"/>
              </a:rPr>
              <a:t>FnGuide</a:t>
            </a:r>
            <a:endParaRPr lang="en-US" altLang="ko-KR" sz="1600" dirty="0">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US" altLang="ko-KR" sz="1600" b="1" dirty="0">
                <a:latin typeface="Segoe UI" panose="020B0502040204020203" pitchFamily="34" charset="0"/>
                <a:cs typeface="Segoe UI" panose="020B0502040204020203" pitchFamily="34" charset="0"/>
              </a:rPr>
              <a:t>Scope:</a:t>
            </a:r>
            <a:r>
              <a:rPr lang="en-US" altLang="ko-KR" sz="1600" dirty="0">
                <a:latin typeface="Segoe UI" panose="020B0502040204020203" pitchFamily="34" charset="0"/>
                <a:cs typeface="Segoe UI" panose="020B0502040204020203" pitchFamily="34" charset="0"/>
              </a:rPr>
              <a:t> KOSPI-KOSDAQ companies (excluding financials) from 2011 to 2022</a:t>
            </a:r>
          </a:p>
          <a:p>
            <a:pPr marL="285750" indent="-285750">
              <a:buFont typeface="Arial" panose="020B0604020202020204" pitchFamily="34" charset="0"/>
              <a:buChar char="•"/>
            </a:pPr>
            <a:r>
              <a:rPr lang="en-US" altLang="ko-KR" sz="1600" b="1" dirty="0">
                <a:latin typeface="Segoe UI" panose="020B0502040204020203" pitchFamily="34" charset="0"/>
                <a:cs typeface="Segoe UI" panose="020B0502040204020203" pitchFamily="34" charset="0"/>
              </a:rPr>
              <a:t>Conditions:</a:t>
            </a:r>
            <a:endParaRPr lang="en-US" altLang="ko-KR" sz="1600" dirty="0">
              <a:latin typeface="Segoe UI" panose="020B0502040204020203" pitchFamily="34" charset="0"/>
              <a:cs typeface="Segoe UI" panose="020B0502040204020203" pitchFamily="34" charset="0"/>
            </a:endParaRPr>
          </a:p>
          <a:p>
            <a:r>
              <a:rPr lang="en-US" altLang="ko-KR" sz="1600" dirty="0">
                <a:latin typeface="Segoe UI" panose="020B0502040204020203" pitchFamily="34" charset="0"/>
                <a:cs typeface="Segoe UI" panose="020B0502040204020203" pitchFamily="34" charset="0"/>
              </a:rPr>
              <a:t>     December year-end entities</a:t>
            </a:r>
          </a:p>
          <a:p>
            <a:r>
              <a:rPr lang="en-US" altLang="ko-KR" sz="1600" dirty="0">
                <a:latin typeface="Segoe UI" panose="020B0502040204020203" pitchFamily="34" charset="0"/>
                <a:cs typeface="Segoe UI" panose="020B0502040204020203" pitchFamily="34" charset="0"/>
              </a:rPr>
              <a:t>     Complete accounting equation (Assets = Liabilities + Equity)</a:t>
            </a:r>
          </a:p>
          <a:p>
            <a:r>
              <a:rPr lang="en-US" altLang="ko-KR" sz="1600" dirty="0">
                <a:latin typeface="Segoe UI" panose="020B0502040204020203" pitchFamily="34" charset="0"/>
                <a:cs typeface="Segoe UI" panose="020B0502040204020203" pitchFamily="34" charset="0"/>
              </a:rPr>
              <a:t>     No missing data for assets, liabilities, or equity</a:t>
            </a:r>
          </a:p>
          <a:p>
            <a:r>
              <a:rPr lang="en-US" altLang="ko-KR" sz="1600" dirty="0">
                <a:latin typeface="Segoe UI" panose="020B0502040204020203" pitchFamily="34" charset="0"/>
                <a:cs typeface="Segoe UI" panose="020B0502040204020203" pitchFamily="34" charset="0"/>
              </a:rPr>
              <a:t>     Companies with data for two consecutive years</a:t>
            </a:r>
          </a:p>
          <a:p>
            <a:pPr marL="504825">
              <a:lnSpc>
                <a:spcPct val="100000"/>
              </a:lnSpc>
              <a:spcBef>
                <a:spcPts val="95"/>
              </a:spcBef>
            </a:pPr>
            <a:endParaRPr lang="en-US" altLang="ko-KR" sz="2200" dirty="0">
              <a:latin typeface="맑은 고딕"/>
              <a:cs typeface="맑은 고딕"/>
            </a:endParaRPr>
          </a:p>
          <a:p>
            <a:pPr marL="504825">
              <a:lnSpc>
                <a:spcPct val="100000"/>
              </a:lnSpc>
              <a:spcBef>
                <a:spcPts val="95"/>
              </a:spcBef>
            </a:pPr>
            <a:endParaRPr sz="2200" dirty="0">
              <a:latin typeface="맑은 고딕"/>
              <a:cs typeface="맑은 고딕"/>
            </a:endParaRPr>
          </a:p>
        </p:txBody>
      </p:sp>
      <p:graphicFrame>
        <p:nvGraphicFramePr>
          <p:cNvPr id="6" name="표 5">
            <a:extLst>
              <a:ext uri="{FF2B5EF4-FFF2-40B4-BE49-F238E27FC236}">
                <a16:creationId xmlns:a16="http://schemas.microsoft.com/office/drawing/2014/main" id="{5EA8CAAA-2075-4DE3-980E-FD26A321159A}"/>
              </a:ext>
            </a:extLst>
          </p:cNvPr>
          <p:cNvGraphicFramePr>
            <a:graphicFrameLocks noGrp="1"/>
          </p:cNvGraphicFramePr>
          <p:nvPr>
            <p:extLst>
              <p:ext uri="{D42A27DB-BD31-4B8C-83A1-F6EECF244321}">
                <p14:modId xmlns:p14="http://schemas.microsoft.com/office/powerpoint/2010/main" val="3776420309"/>
              </p:ext>
            </p:extLst>
          </p:nvPr>
        </p:nvGraphicFramePr>
        <p:xfrm>
          <a:off x="1371600" y="3567321"/>
          <a:ext cx="6603999" cy="289560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684301700"/>
                    </a:ext>
                  </a:extLst>
                </a:gridCol>
                <a:gridCol w="1430866">
                  <a:extLst>
                    <a:ext uri="{9D8B030D-6E8A-4147-A177-3AD203B41FA5}">
                      <a16:colId xmlns:a16="http://schemas.microsoft.com/office/drawing/2014/main" val="2171412429"/>
                    </a:ext>
                  </a:extLst>
                </a:gridCol>
                <a:gridCol w="2201333">
                  <a:extLst>
                    <a:ext uri="{9D8B030D-6E8A-4147-A177-3AD203B41FA5}">
                      <a16:colId xmlns:a16="http://schemas.microsoft.com/office/drawing/2014/main" val="3811092134"/>
                    </a:ext>
                  </a:extLst>
                </a:gridCol>
              </a:tblGrid>
              <a:tr h="370840">
                <a:tc>
                  <a:txBody>
                    <a:bodyPr/>
                    <a:lstStyle/>
                    <a:p>
                      <a:pPr latinLnBrk="1"/>
                      <a:r>
                        <a:rPr lang="en-US" altLang="ko-KR" sz="1600" dirty="0">
                          <a:latin typeface="Segoe UI" panose="020B0502040204020203" pitchFamily="34" charset="0"/>
                          <a:cs typeface="Segoe UI" panose="020B0502040204020203" pitchFamily="34" charset="0"/>
                        </a:rPr>
                        <a:t>Indicator</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err="1">
                          <a:latin typeface="Segoe UI" panose="020B0502040204020203" pitchFamily="34" charset="0"/>
                          <a:cs typeface="Segoe UI" panose="020B0502040204020203" pitchFamily="34" charset="0"/>
                        </a:rPr>
                        <a:t>Obs</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Percentage</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597742117"/>
                  </a:ext>
                </a:extLst>
              </a:tr>
              <a:tr h="370840">
                <a:tc>
                  <a:txBody>
                    <a:bodyPr/>
                    <a:lstStyle/>
                    <a:p>
                      <a:r>
                        <a:rPr lang="en-US" sz="1600" b="0" dirty="0">
                          <a:latin typeface="Segoe UI" panose="020B0502040204020203" pitchFamily="34" charset="0"/>
                          <a:cs typeface="Segoe UI" panose="020B0502040204020203" pitchFamily="34" charset="0"/>
                        </a:rPr>
                        <a:t>ICR</a:t>
                      </a:r>
                    </a:p>
                  </a:txBody>
                  <a:tcPr anchor="ctr"/>
                </a:tc>
                <a:tc>
                  <a:txBody>
                    <a:bodyPr/>
                    <a:lstStyle/>
                    <a:p>
                      <a:r>
                        <a:rPr lang="en-US" altLang="ko-KR" sz="1600">
                          <a:latin typeface="Segoe UI" panose="020B0502040204020203" pitchFamily="34" charset="0"/>
                          <a:cs typeface="Segoe UI" panose="020B0502040204020203" pitchFamily="34" charset="0"/>
                        </a:rPr>
                        <a:t>19,908</a:t>
                      </a:r>
                    </a:p>
                  </a:txBody>
                  <a:tcPr anchor="ctr"/>
                </a:tc>
                <a:tc>
                  <a:txBody>
                    <a:bodyPr/>
                    <a:lstStyle/>
                    <a:p>
                      <a:r>
                        <a:rPr lang="en-US" altLang="ko-KR" sz="1600" dirty="0">
                          <a:latin typeface="Segoe UI" panose="020B0502040204020203" pitchFamily="34" charset="0"/>
                          <a:cs typeface="Segoe UI" panose="020B0502040204020203" pitchFamily="34" charset="0"/>
                        </a:rPr>
                        <a:t>95.7%</a:t>
                      </a:r>
                    </a:p>
                  </a:txBody>
                  <a:tcPr anchor="ctr"/>
                </a:tc>
                <a:extLst>
                  <a:ext uri="{0D108BD9-81ED-4DB2-BD59-A6C34878D82A}">
                    <a16:rowId xmlns:a16="http://schemas.microsoft.com/office/drawing/2014/main" val="1011591643"/>
                  </a:ext>
                </a:extLst>
              </a:tr>
              <a:tr h="370840">
                <a:tc>
                  <a:txBody>
                    <a:bodyPr/>
                    <a:lstStyle/>
                    <a:p>
                      <a:r>
                        <a:rPr lang="en-US" sz="1600" b="0" dirty="0">
                          <a:latin typeface="Segoe UI" panose="020B0502040204020203" pitchFamily="34" charset="0"/>
                          <a:cs typeface="Segoe UI" panose="020B0502040204020203" pitchFamily="34" charset="0"/>
                        </a:rPr>
                        <a:t>ROOA</a:t>
                      </a:r>
                    </a:p>
                  </a:txBody>
                  <a:tcPr anchor="ctr"/>
                </a:tc>
                <a:tc>
                  <a:txBody>
                    <a:bodyPr/>
                    <a:lstStyle/>
                    <a:p>
                      <a:r>
                        <a:rPr lang="en-US" altLang="ko-KR" sz="1600">
                          <a:latin typeface="Segoe UI" panose="020B0502040204020203" pitchFamily="34" charset="0"/>
                          <a:cs typeface="Segoe UI" panose="020B0502040204020203" pitchFamily="34" charset="0"/>
                        </a:rPr>
                        <a:t>20,813</a:t>
                      </a:r>
                    </a:p>
                  </a:txBody>
                  <a:tcPr anchor="ctr"/>
                </a:tc>
                <a:tc>
                  <a:txBody>
                    <a:bodyPr/>
                    <a:lstStyle/>
                    <a:p>
                      <a:r>
                        <a:rPr lang="en-US" altLang="ko-KR" sz="1600">
                          <a:latin typeface="Segoe UI" panose="020B0502040204020203" pitchFamily="34" charset="0"/>
                          <a:cs typeface="Segoe UI" panose="020B0502040204020203" pitchFamily="34" charset="0"/>
                        </a:rPr>
                        <a:t>100%</a:t>
                      </a:r>
                    </a:p>
                  </a:txBody>
                  <a:tcPr anchor="ctr"/>
                </a:tc>
                <a:extLst>
                  <a:ext uri="{0D108BD9-81ED-4DB2-BD59-A6C34878D82A}">
                    <a16:rowId xmlns:a16="http://schemas.microsoft.com/office/drawing/2014/main" val="2624112170"/>
                  </a:ext>
                </a:extLst>
              </a:tr>
              <a:tr h="370840">
                <a:tc>
                  <a:txBody>
                    <a:bodyPr/>
                    <a:lstStyle/>
                    <a:p>
                      <a:r>
                        <a:rPr lang="en-US" sz="1600" b="0" dirty="0">
                          <a:latin typeface="Segoe UI" panose="020B0502040204020203" pitchFamily="34" charset="0"/>
                          <a:cs typeface="Segoe UI" panose="020B0502040204020203" pitchFamily="34" charset="0"/>
                        </a:rPr>
                        <a:t>RNOA</a:t>
                      </a:r>
                    </a:p>
                  </a:txBody>
                  <a:tcPr anchor="ctr"/>
                </a:tc>
                <a:tc>
                  <a:txBody>
                    <a:bodyPr/>
                    <a:lstStyle/>
                    <a:p>
                      <a:r>
                        <a:rPr lang="en-US" altLang="ko-KR" sz="1600">
                          <a:latin typeface="Segoe UI" panose="020B0502040204020203" pitchFamily="34" charset="0"/>
                          <a:cs typeface="Segoe UI" panose="020B0502040204020203" pitchFamily="34" charset="0"/>
                        </a:rPr>
                        <a:t>20,510</a:t>
                      </a:r>
                    </a:p>
                  </a:txBody>
                  <a:tcPr anchor="ctr"/>
                </a:tc>
                <a:tc>
                  <a:txBody>
                    <a:bodyPr/>
                    <a:lstStyle/>
                    <a:p>
                      <a:r>
                        <a:rPr lang="en-US" altLang="ko-KR" sz="1600">
                          <a:latin typeface="Segoe UI" panose="020B0502040204020203" pitchFamily="34" charset="0"/>
                          <a:cs typeface="Segoe UI" panose="020B0502040204020203" pitchFamily="34" charset="0"/>
                        </a:rPr>
                        <a:t>98.5%</a:t>
                      </a:r>
                    </a:p>
                  </a:txBody>
                  <a:tcPr anchor="ctr"/>
                </a:tc>
                <a:extLst>
                  <a:ext uri="{0D108BD9-81ED-4DB2-BD59-A6C34878D82A}">
                    <a16:rowId xmlns:a16="http://schemas.microsoft.com/office/drawing/2014/main" val="1098520028"/>
                  </a:ext>
                </a:extLst>
              </a:tr>
              <a:tr h="370840">
                <a:tc>
                  <a:txBody>
                    <a:bodyPr/>
                    <a:lstStyle/>
                    <a:p>
                      <a:r>
                        <a:rPr lang="en-US" sz="1600" b="0" dirty="0">
                          <a:latin typeface="Segoe UI" panose="020B0502040204020203" pitchFamily="34" charset="0"/>
                          <a:cs typeface="Segoe UI" panose="020B0502040204020203" pitchFamily="34" charset="0"/>
                        </a:rPr>
                        <a:t>CHK</a:t>
                      </a:r>
                    </a:p>
                  </a:txBody>
                  <a:tcPr anchor="ctr"/>
                </a:tc>
                <a:tc>
                  <a:txBody>
                    <a:bodyPr/>
                    <a:lstStyle/>
                    <a:p>
                      <a:r>
                        <a:rPr lang="en-US" altLang="ko-KR" sz="1600">
                          <a:latin typeface="Segoe UI" panose="020B0502040204020203" pitchFamily="34" charset="0"/>
                          <a:cs typeface="Segoe UI" panose="020B0502040204020203" pitchFamily="34" charset="0"/>
                        </a:rPr>
                        <a:t>17,941</a:t>
                      </a:r>
                    </a:p>
                  </a:txBody>
                  <a:tcPr anchor="ctr"/>
                </a:tc>
                <a:tc>
                  <a:txBody>
                    <a:bodyPr/>
                    <a:lstStyle/>
                    <a:p>
                      <a:r>
                        <a:rPr lang="en-US" altLang="ko-KR" sz="1600">
                          <a:latin typeface="Segoe UI" panose="020B0502040204020203" pitchFamily="34" charset="0"/>
                          <a:cs typeface="Segoe UI" panose="020B0502040204020203" pitchFamily="34" charset="0"/>
                        </a:rPr>
                        <a:t>86.2%</a:t>
                      </a:r>
                    </a:p>
                  </a:txBody>
                  <a:tcPr anchor="ctr"/>
                </a:tc>
                <a:extLst>
                  <a:ext uri="{0D108BD9-81ED-4DB2-BD59-A6C34878D82A}">
                    <a16:rowId xmlns:a16="http://schemas.microsoft.com/office/drawing/2014/main" val="3005208380"/>
                  </a:ext>
                </a:extLst>
              </a:tr>
              <a:tr h="370840">
                <a:tc>
                  <a:txBody>
                    <a:bodyPr/>
                    <a:lstStyle/>
                    <a:p>
                      <a:r>
                        <a:rPr lang="en-US" sz="1600" b="0" dirty="0">
                          <a:latin typeface="Segoe UI" panose="020B0502040204020203" pitchFamily="34" charset="0"/>
                          <a:cs typeface="Segoe UI" panose="020B0502040204020203" pitchFamily="34" charset="0"/>
                        </a:rPr>
                        <a:t>FN</a:t>
                      </a:r>
                    </a:p>
                  </a:txBody>
                  <a:tcPr anchor="ctr"/>
                </a:tc>
                <a:tc>
                  <a:txBody>
                    <a:bodyPr/>
                    <a:lstStyle/>
                    <a:p>
                      <a:r>
                        <a:rPr lang="en-US" altLang="ko-KR" sz="1600">
                          <a:latin typeface="Segoe UI" panose="020B0502040204020203" pitchFamily="34" charset="0"/>
                          <a:cs typeface="Segoe UI" panose="020B0502040204020203" pitchFamily="34" charset="0"/>
                        </a:rPr>
                        <a:t>17,941</a:t>
                      </a:r>
                    </a:p>
                  </a:txBody>
                  <a:tcPr anchor="ctr"/>
                </a:tc>
                <a:tc>
                  <a:txBody>
                    <a:bodyPr/>
                    <a:lstStyle/>
                    <a:p>
                      <a:r>
                        <a:rPr lang="en-US" altLang="ko-KR" sz="1600">
                          <a:latin typeface="Segoe UI" panose="020B0502040204020203" pitchFamily="34" charset="0"/>
                          <a:cs typeface="Segoe UI" panose="020B0502040204020203" pitchFamily="34" charset="0"/>
                        </a:rPr>
                        <a:t>86.2%</a:t>
                      </a:r>
                    </a:p>
                  </a:txBody>
                  <a:tcPr anchor="ctr"/>
                </a:tc>
                <a:extLst>
                  <a:ext uri="{0D108BD9-81ED-4DB2-BD59-A6C34878D82A}">
                    <a16:rowId xmlns:a16="http://schemas.microsoft.com/office/drawing/2014/main" val="1781027550"/>
                  </a:ext>
                </a:extLst>
              </a:tr>
              <a:tr h="185420">
                <a:tc>
                  <a:txBody>
                    <a:bodyPr/>
                    <a:lstStyle/>
                    <a:p>
                      <a:r>
                        <a:rPr lang="en-US" sz="1600" b="0" dirty="0">
                          <a:latin typeface="Segoe UI" panose="020B0502040204020203" pitchFamily="34" charset="0"/>
                          <a:cs typeface="Segoe UI" panose="020B0502040204020203" pitchFamily="34" charset="0"/>
                        </a:rPr>
                        <a:t>ACEE</a:t>
                      </a:r>
                    </a:p>
                  </a:txBody>
                  <a:tcPr anchor="ctr"/>
                </a:tc>
                <a:tc>
                  <a:txBody>
                    <a:bodyPr/>
                    <a:lstStyle/>
                    <a:p>
                      <a:r>
                        <a:rPr lang="en-US" altLang="ko-KR" sz="1600" dirty="0">
                          <a:latin typeface="Segoe UI" panose="020B0502040204020203" pitchFamily="34" charset="0"/>
                          <a:cs typeface="Segoe UI" panose="020B0502040204020203" pitchFamily="34" charset="0"/>
                        </a:rPr>
                        <a:t>18,655</a:t>
                      </a:r>
                    </a:p>
                  </a:txBody>
                  <a:tcPr anchor="ctr"/>
                </a:tc>
                <a:tc>
                  <a:txBody>
                    <a:bodyPr/>
                    <a:lstStyle/>
                    <a:p>
                      <a:r>
                        <a:rPr lang="en-US" altLang="ko-KR" sz="1600" dirty="0">
                          <a:latin typeface="Segoe UI" panose="020B0502040204020203" pitchFamily="34" charset="0"/>
                          <a:cs typeface="Segoe UI" panose="020B0502040204020203" pitchFamily="34" charset="0"/>
                        </a:rPr>
                        <a:t>89.6%</a:t>
                      </a:r>
                    </a:p>
                  </a:txBody>
                  <a:tcPr anchor="ctr"/>
                </a:tc>
                <a:extLst>
                  <a:ext uri="{0D108BD9-81ED-4DB2-BD59-A6C34878D82A}">
                    <a16:rowId xmlns:a16="http://schemas.microsoft.com/office/drawing/2014/main" val="3404017497"/>
                  </a:ext>
                </a:extLst>
              </a:tr>
              <a:tr h="185420">
                <a:tc>
                  <a:txBody>
                    <a:bodyPr/>
                    <a:lstStyle/>
                    <a:p>
                      <a:r>
                        <a:rPr lang="en-US" sz="1600" b="0" dirty="0">
                          <a:latin typeface="Segoe UI" panose="020B0502040204020203" pitchFamily="34" charset="0"/>
                          <a:cs typeface="Segoe UI" panose="020B0502040204020203" pitchFamily="34" charset="0"/>
                        </a:rPr>
                        <a:t>Total</a:t>
                      </a:r>
                    </a:p>
                  </a:txBody>
                  <a:tcPr anchor="ctr"/>
                </a:tc>
                <a:tc>
                  <a:txBody>
                    <a:bodyPr/>
                    <a:lstStyle/>
                    <a:p>
                      <a:r>
                        <a:rPr lang="en-US" altLang="ko-KR" sz="1600" dirty="0">
                          <a:latin typeface="Segoe UI" panose="020B0502040204020203" pitchFamily="34" charset="0"/>
                          <a:cs typeface="Segoe UI" panose="020B0502040204020203" pitchFamily="34" charset="0"/>
                        </a:rPr>
                        <a:t>20,813</a:t>
                      </a:r>
                    </a:p>
                  </a:txBody>
                  <a:tcPr anchor="ctr"/>
                </a:tc>
                <a:tc>
                  <a:txBody>
                    <a:bodyPr/>
                    <a:lstStyle/>
                    <a:p>
                      <a:r>
                        <a:rPr lang="en-US" altLang="ko-KR" sz="1600" dirty="0">
                          <a:latin typeface="Segoe UI" panose="020B0502040204020203" pitchFamily="34" charset="0"/>
                          <a:cs typeface="Segoe UI" panose="020B0502040204020203" pitchFamily="34" charset="0"/>
                        </a:rPr>
                        <a:t>100%</a:t>
                      </a:r>
                    </a:p>
                  </a:txBody>
                  <a:tcPr anchor="ctr"/>
                </a:tc>
                <a:extLst>
                  <a:ext uri="{0D108BD9-81ED-4DB2-BD59-A6C34878D82A}">
                    <a16:rowId xmlns:a16="http://schemas.microsoft.com/office/drawing/2014/main" val="866349722"/>
                  </a:ext>
                </a:extLst>
              </a:tr>
            </a:tbl>
          </a:graphicData>
        </a:graphic>
      </p:graphicFrame>
      <p:sp>
        <p:nvSpPr>
          <p:cNvPr id="7" name="직사각형 6">
            <a:extLst>
              <a:ext uri="{FF2B5EF4-FFF2-40B4-BE49-F238E27FC236}">
                <a16:creationId xmlns:a16="http://schemas.microsoft.com/office/drawing/2014/main" id="{2B979F34-396F-4226-816C-882454E5B57B}"/>
              </a:ext>
            </a:extLst>
          </p:cNvPr>
          <p:cNvSpPr/>
          <p:nvPr/>
        </p:nvSpPr>
        <p:spPr>
          <a:xfrm>
            <a:off x="1371600" y="4272182"/>
            <a:ext cx="6571342" cy="757017"/>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ko-KR"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16076" y="1015111"/>
            <a:ext cx="8811260" cy="702115"/>
          </a:xfrm>
          <a:prstGeom prst="rect">
            <a:avLst/>
          </a:prstGeom>
        </p:spPr>
        <p:txBody>
          <a:bodyPr vert="horz" wrap="square" lIns="0" tIns="12065" rIns="0" bIns="0" rtlCol="0">
            <a:spAutoFit/>
          </a:bodyPr>
          <a:lstStyle/>
          <a:p>
            <a:pPr marL="504825">
              <a:lnSpc>
                <a:spcPct val="100000"/>
              </a:lnSpc>
              <a:spcBef>
                <a:spcPts val="95"/>
              </a:spcBef>
            </a:pPr>
            <a:r>
              <a:rPr sz="2200" dirty="0">
                <a:latin typeface="Segoe UI" panose="020B0502040204020203" pitchFamily="34" charset="0"/>
                <a:cs typeface="Segoe UI" panose="020B0502040204020203" pitchFamily="34" charset="0"/>
              </a:rPr>
              <a:t>2</a:t>
            </a:r>
            <a:r>
              <a:rPr lang="en-US" altLang="ko-KR" sz="2200" dirty="0">
                <a:latin typeface="Segoe UI" panose="020B0502040204020203" pitchFamily="34" charset="0"/>
                <a:cs typeface="Segoe UI" panose="020B0502040204020203" pitchFamily="34" charset="0"/>
              </a:rPr>
              <a:t>-1. Understandability</a:t>
            </a:r>
          </a:p>
          <a:p>
            <a:pPr marL="504825">
              <a:lnSpc>
                <a:spcPct val="100000"/>
              </a:lnSpc>
              <a:spcBef>
                <a:spcPts val="95"/>
              </a:spcBef>
            </a:pPr>
            <a:endParaRPr sz="2200" dirty="0">
              <a:latin typeface="맑은 고딕"/>
              <a:cs typeface="맑은 고딕"/>
            </a:endParaRPr>
          </a:p>
        </p:txBody>
      </p:sp>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12</a:t>
            </a:fld>
            <a:endParaRPr spc="-25" dirty="0"/>
          </a:p>
        </p:txBody>
      </p:sp>
      <p:sp>
        <p:nvSpPr>
          <p:cNvPr id="8" name="object 2">
            <a:extLst>
              <a:ext uri="{FF2B5EF4-FFF2-40B4-BE49-F238E27FC236}">
                <a16:creationId xmlns:a16="http://schemas.microsoft.com/office/drawing/2014/main" id="{65505A0E-3B6A-4EBA-8AEB-8EA3429647B9}"/>
              </a:ext>
            </a:extLst>
          </p:cNvPr>
          <p:cNvSpPr txBox="1">
            <a:spLocks/>
          </p:cNvSpPr>
          <p:nvPr/>
        </p:nvSpPr>
        <p:spPr>
          <a:xfrm>
            <a:off x="716076" y="381000"/>
            <a:ext cx="9266124" cy="391160"/>
          </a:xfrm>
          <a:prstGeom prst="rect">
            <a:avLst/>
          </a:prstGeom>
        </p:spPr>
        <p:txBody>
          <a:bodyPr vert="horz" wrap="square" lIns="0" tIns="12700" rIns="0" bIns="0" rtlCol="0">
            <a:spAutoFit/>
          </a:bodyPr>
          <a:lstStyle>
            <a:lvl1pPr>
              <a:defRPr sz="2400" b="0" i="0">
                <a:solidFill>
                  <a:schemeClr val="tx1"/>
                </a:solidFill>
                <a:latin typeface="맑은 고딕"/>
                <a:ea typeface="+mj-ea"/>
                <a:cs typeface="맑은 고딕"/>
              </a:defRPr>
            </a:lvl1pPr>
          </a:lstStyle>
          <a:p>
            <a:pPr marL="12700">
              <a:spcBef>
                <a:spcPts val="100"/>
              </a:spcBef>
            </a:pPr>
            <a:r>
              <a:rPr lang="en-US" dirty="0">
                <a:solidFill>
                  <a:srgbClr val="094D9B"/>
                </a:solidFill>
              </a:rPr>
              <a:t>Ⅲ. </a:t>
            </a:r>
            <a:r>
              <a:rPr lang="en-US" spc="-25" dirty="0">
                <a:solidFill>
                  <a:srgbClr val="094D9B"/>
                </a:solidFill>
              </a:rPr>
              <a:t>Characteristics of Alternative </a:t>
            </a:r>
            <a:r>
              <a:rPr lang="en-US" dirty="0">
                <a:solidFill>
                  <a:srgbClr val="094D9B"/>
                </a:solidFill>
              </a:rPr>
              <a:t>Indicators</a:t>
            </a:r>
          </a:p>
        </p:txBody>
      </p:sp>
      <p:graphicFrame>
        <p:nvGraphicFramePr>
          <p:cNvPr id="2" name="표 1">
            <a:extLst>
              <a:ext uri="{FF2B5EF4-FFF2-40B4-BE49-F238E27FC236}">
                <a16:creationId xmlns:a16="http://schemas.microsoft.com/office/drawing/2014/main" id="{0D45F5D7-FF9B-4EBA-946C-532BDC6D44E0}"/>
              </a:ext>
            </a:extLst>
          </p:cNvPr>
          <p:cNvGraphicFramePr>
            <a:graphicFrameLocks noGrp="1"/>
          </p:cNvGraphicFramePr>
          <p:nvPr>
            <p:extLst>
              <p:ext uri="{D42A27DB-BD31-4B8C-83A1-F6EECF244321}">
                <p14:modId xmlns:p14="http://schemas.microsoft.com/office/powerpoint/2010/main" val="1076904967"/>
              </p:ext>
            </p:extLst>
          </p:nvPr>
        </p:nvGraphicFramePr>
        <p:xfrm>
          <a:off x="762000" y="2668284"/>
          <a:ext cx="7239000" cy="773293"/>
        </p:xfrm>
        <a:graphic>
          <a:graphicData uri="http://schemas.openxmlformats.org/drawingml/2006/table">
            <a:tbl>
              <a:tblPr firstRow="1" bandRow="1">
                <a:tableStyleId>{5C22544A-7EE6-4342-B048-85BDC9FD1C3A}</a:tableStyleId>
              </a:tblPr>
              <a:tblGrid>
                <a:gridCol w="1886505">
                  <a:extLst>
                    <a:ext uri="{9D8B030D-6E8A-4147-A177-3AD203B41FA5}">
                      <a16:colId xmlns:a16="http://schemas.microsoft.com/office/drawing/2014/main" val="3411910191"/>
                    </a:ext>
                  </a:extLst>
                </a:gridCol>
                <a:gridCol w="704295">
                  <a:extLst>
                    <a:ext uri="{9D8B030D-6E8A-4147-A177-3AD203B41FA5}">
                      <a16:colId xmlns:a16="http://schemas.microsoft.com/office/drawing/2014/main" val="3559563680"/>
                    </a:ext>
                  </a:extLst>
                </a:gridCol>
                <a:gridCol w="990600">
                  <a:extLst>
                    <a:ext uri="{9D8B030D-6E8A-4147-A177-3AD203B41FA5}">
                      <a16:colId xmlns:a16="http://schemas.microsoft.com/office/drawing/2014/main" val="1974393544"/>
                    </a:ext>
                  </a:extLst>
                </a:gridCol>
                <a:gridCol w="990600">
                  <a:extLst>
                    <a:ext uri="{9D8B030D-6E8A-4147-A177-3AD203B41FA5}">
                      <a16:colId xmlns:a16="http://schemas.microsoft.com/office/drawing/2014/main" val="2594212175"/>
                    </a:ext>
                  </a:extLst>
                </a:gridCol>
                <a:gridCol w="838200">
                  <a:extLst>
                    <a:ext uri="{9D8B030D-6E8A-4147-A177-3AD203B41FA5}">
                      <a16:colId xmlns:a16="http://schemas.microsoft.com/office/drawing/2014/main" val="2203932971"/>
                    </a:ext>
                  </a:extLst>
                </a:gridCol>
                <a:gridCol w="990600">
                  <a:extLst>
                    <a:ext uri="{9D8B030D-6E8A-4147-A177-3AD203B41FA5}">
                      <a16:colId xmlns:a16="http://schemas.microsoft.com/office/drawing/2014/main" val="3406665856"/>
                    </a:ext>
                  </a:extLst>
                </a:gridCol>
                <a:gridCol w="838200">
                  <a:extLst>
                    <a:ext uri="{9D8B030D-6E8A-4147-A177-3AD203B41FA5}">
                      <a16:colId xmlns:a16="http://schemas.microsoft.com/office/drawing/2014/main" val="3445290510"/>
                    </a:ext>
                  </a:extLst>
                </a:gridCol>
              </a:tblGrid>
              <a:tr h="318774">
                <a:tc>
                  <a:txBody>
                    <a:bodyPr/>
                    <a:lstStyle/>
                    <a:p>
                      <a:pPr latinLnBrk="1"/>
                      <a:endParaRPr lang="ko-KR" altLang="en-US" sz="1600" dirty="0">
                        <a:latin typeface="Segoe UI" panose="020B0502040204020203" pitchFamily="34" charset="0"/>
                        <a:cs typeface="Segoe UI" panose="020B0502040204020203" pitchFamily="34" charset="0"/>
                      </a:endParaRPr>
                    </a:p>
                  </a:txBody>
                  <a:tcPr/>
                </a:tc>
                <a:tc>
                  <a:txBody>
                    <a:bodyPr/>
                    <a:lstStyle/>
                    <a:p>
                      <a:pPr algn="ctr" latinLnBrk="1"/>
                      <a:r>
                        <a:rPr lang="en-US" altLang="ko-KR" dirty="0"/>
                        <a:t>ICR</a:t>
                      </a:r>
                      <a:endParaRPr lang="ko-KR" altLang="en-US" dirty="0"/>
                    </a:p>
                  </a:txBody>
                  <a:tcPr/>
                </a:tc>
                <a:tc>
                  <a:txBody>
                    <a:bodyPr/>
                    <a:lstStyle/>
                    <a:p>
                      <a:pPr algn="ctr" latinLnBrk="1"/>
                      <a:r>
                        <a:rPr lang="en-US" altLang="ko-KR" dirty="0"/>
                        <a:t>ROOA</a:t>
                      </a:r>
                      <a:endParaRPr lang="ko-KR" altLang="en-US" dirty="0"/>
                    </a:p>
                  </a:txBody>
                  <a:tcPr/>
                </a:tc>
                <a:tc>
                  <a:txBody>
                    <a:bodyPr/>
                    <a:lstStyle/>
                    <a:p>
                      <a:pPr algn="ctr" latinLnBrk="1"/>
                      <a:r>
                        <a:rPr lang="en-US" altLang="ko-KR" dirty="0"/>
                        <a:t>RNOA</a:t>
                      </a:r>
                      <a:endParaRPr lang="ko-KR" altLang="en-US" dirty="0"/>
                    </a:p>
                  </a:txBody>
                  <a:tcPr/>
                </a:tc>
                <a:tc>
                  <a:txBody>
                    <a:bodyPr/>
                    <a:lstStyle/>
                    <a:p>
                      <a:pPr algn="ctr" latinLnBrk="1"/>
                      <a:r>
                        <a:rPr lang="en-US" altLang="ko-KR" dirty="0"/>
                        <a:t>CHK</a:t>
                      </a:r>
                      <a:endParaRPr lang="ko-KR" altLang="en-US" dirty="0"/>
                    </a:p>
                  </a:txBody>
                  <a:tcPr/>
                </a:tc>
                <a:tc>
                  <a:txBody>
                    <a:bodyPr/>
                    <a:lstStyle/>
                    <a:p>
                      <a:pPr algn="ctr" latinLnBrk="1"/>
                      <a:r>
                        <a:rPr lang="en-US" altLang="ko-KR" dirty="0"/>
                        <a:t>FN</a:t>
                      </a:r>
                      <a:endParaRPr lang="ko-KR" altLang="en-US" dirty="0"/>
                    </a:p>
                  </a:txBody>
                  <a:tcPr/>
                </a:tc>
                <a:tc>
                  <a:txBody>
                    <a:bodyPr/>
                    <a:lstStyle/>
                    <a:p>
                      <a:pPr algn="ctr" latinLnBrk="1"/>
                      <a:r>
                        <a:rPr lang="en-US" altLang="ko-KR" dirty="0"/>
                        <a:t>ACEE</a:t>
                      </a:r>
                      <a:endParaRPr lang="ko-KR" altLang="en-US" dirty="0"/>
                    </a:p>
                  </a:txBody>
                  <a:tcPr/>
                </a:tc>
                <a:extLst>
                  <a:ext uri="{0D108BD9-81ED-4DB2-BD59-A6C34878D82A}">
                    <a16:rowId xmlns:a16="http://schemas.microsoft.com/office/drawing/2014/main" val="2674049297"/>
                  </a:ext>
                </a:extLst>
              </a:tr>
              <a:tr h="407533">
                <a:tc>
                  <a:txBody>
                    <a:bodyPr/>
                    <a:lstStyle/>
                    <a:p>
                      <a:pPr latinLnBrk="1"/>
                      <a:r>
                        <a:rPr lang="en-US" altLang="ko-KR" dirty="0"/>
                        <a:t>Understandability</a:t>
                      </a:r>
                      <a:endParaRPr lang="ko-KR" altLang="en-US" dirty="0"/>
                    </a:p>
                  </a:txBody>
                  <a:tcPr/>
                </a:tc>
                <a:tc>
                  <a:txBody>
                    <a:bodyPr/>
                    <a:lstStyle/>
                    <a:p>
                      <a:pPr latinLnBrk="1"/>
                      <a:r>
                        <a:rPr lang="en-US" altLang="ko-KR" dirty="0"/>
                        <a:t>High</a:t>
                      </a:r>
                      <a:endParaRPr lang="ko-KR" altLang="en-US" dirty="0"/>
                    </a:p>
                  </a:txBody>
                  <a:tcPr/>
                </a:tc>
                <a:tc>
                  <a:txBody>
                    <a:bodyPr/>
                    <a:lstStyle/>
                    <a:p>
                      <a:pPr latinLnBrk="1"/>
                      <a:r>
                        <a:rPr lang="en-US" altLang="ko-KR" dirty="0"/>
                        <a:t>Medium</a:t>
                      </a:r>
                      <a:endParaRPr lang="ko-KR" altLang="en-US" dirty="0"/>
                    </a:p>
                  </a:txBody>
                  <a:tcPr/>
                </a:tc>
                <a:tc>
                  <a:txBody>
                    <a:bodyPr/>
                    <a:lstStyle/>
                    <a:p>
                      <a:pPr marL="0" marR="0" lvl="0" indent="0" defTabSz="914400" eaLnBrk="1" fontAlgn="auto" latinLnBrk="1" hangingPunct="1">
                        <a:lnSpc>
                          <a:spcPct val="100000"/>
                        </a:lnSpc>
                        <a:spcBef>
                          <a:spcPts val="0"/>
                        </a:spcBef>
                        <a:spcAft>
                          <a:spcPts val="0"/>
                        </a:spcAft>
                        <a:buClrTx/>
                        <a:buSzTx/>
                        <a:buFontTx/>
                        <a:buNone/>
                        <a:tabLst/>
                        <a:defRPr/>
                      </a:pPr>
                      <a:r>
                        <a:rPr lang="en-US" altLang="ko-KR" dirty="0"/>
                        <a:t>Medium</a:t>
                      </a:r>
                      <a:endParaRPr lang="ko-KR" altLang="en-US" dirty="0"/>
                    </a:p>
                  </a:txBody>
                  <a:tcPr/>
                </a:tc>
                <a:tc>
                  <a:txBody>
                    <a:bodyPr/>
                    <a:lstStyle/>
                    <a:p>
                      <a:pPr latinLnBrk="1"/>
                      <a:r>
                        <a:rPr lang="en-US" altLang="ko-KR" dirty="0"/>
                        <a:t>Low</a:t>
                      </a:r>
                      <a:endParaRPr lang="ko-KR" altLang="en-US" dirty="0"/>
                    </a:p>
                  </a:txBody>
                  <a:tcPr/>
                </a:tc>
                <a:tc>
                  <a:txBody>
                    <a:bodyPr/>
                    <a:lstStyle/>
                    <a:p>
                      <a:pPr marL="0" marR="0" lvl="0" indent="0" defTabSz="914400" eaLnBrk="1" fontAlgn="auto" latinLnBrk="1" hangingPunct="1">
                        <a:lnSpc>
                          <a:spcPct val="100000"/>
                        </a:lnSpc>
                        <a:spcBef>
                          <a:spcPts val="0"/>
                        </a:spcBef>
                        <a:spcAft>
                          <a:spcPts val="0"/>
                        </a:spcAft>
                        <a:buClrTx/>
                        <a:buSzTx/>
                        <a:buFontTx/>
                        <a:buNone/>
                        <a:tabLst/>
                        <a:defRPr/>
                      </a:pPr>
                      <a:r>
                        <a:rPr lang="en-US" altLang="ko-KR" dirty="0"/>
                        <a:t>Low</a:t>
                      </a:r>
                      <a:endParaRPr lang="ko-KR" altLang="en-US" dirty="0"/>
                    </a:p>
                  </a:txBody>
                  <a:tcPr/>
                </a:tc>
                <a:tc>
                  <a:txBody>
                    <a:bodyPr/>
                    <a:lstStyle/>
                    <a:p>
                      <a:pPr marL="0" marR="0" lvl="0" indent="0" defTabSz="914400" eaLnBrk="1" fontAlgn="auto" latinLnBrk="1" hangingPunct="1">
                        <a:lnSpc>
                          <a:spcPct val="100000"/>
                        </a:lnSpc>
                        <a:spcBef>
                          <a:spcPts val="0"/>
                        </a:spcBef>
                        <a:spcAft>
                          <a:spcPts val="0"/>
                        </a:spcAft>
                        <a:buClrTx/>
                        <a:buSzTx/>
                        <a:buFontTx/>
                        <a:buNone/>
                        <a:tabLst/>
                        <a:defRPr/>
                      </a:pPr>
                      <a:r>
                        <a:rPr lang="en-US" altLang="ko-KR" dirty="0"/>
                        <a:t>Low</a:t>
                      </a:r>
                      <a:endParaRPr lang="ko-KR" altLang="en-US" dirty="0"/>
                    </a:p>
                  </a:txBody>
                  <a:tcPr/>
                </a:tc>
                <a:extLst>
                  <a:ext uri="{0D108BD9-81ED-4DB2-BD59-A6C34878D82A}">
                    <a16:rowId xmlns:a16="http://schemas.microsoft.com/office/drawing/2014/main" val="3922532988"/>
                  </a:ext>
                </a:extLst>
              </a:tr>
            </a:tbl>
          </a:graphicData>
        </a:graphic>
      </p:graphicFrame>
      <p:sp>
        <p:nvSpPr>
          <p:cNvPr id="7" name="Rectangle 2">
            <a:extLst>
              <a:ext uri="{FF2B5EF4-FFF2-40B4-BE49-F238E27FC236}">
                <a16:creationId xmlns:a16="http://schemas.microsoft.com/office/drawing/2014/main" id="{7EB14CE3-94BA-4E57-B341-20ED1DF3470A}"/>
              </a:ext>
            </a:extLst>
          </p:cNvPr>
          <p:cNvSpPr>
            <a:spLocks noChangeArrowheads="1"/>
          </p:cNvSpPr>
          <p:nvPr/>
        </p:nvSpPr>
        <p:spPr bwMode="auto">
          <a:xfrm>
            <a:off x="609599" y="1421568"/>
            <a:ext cx="8504173"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ICR</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Widely</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used</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financial</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analysis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ROOA </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Introduced</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primarily</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academic</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literature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and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some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textbooks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t>
            </a:r>
            <a:r>
              <a:rPr kumimoji="0" lang="en-US"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lang="en-US" altLang="ko-KR" sz="1600" b="1" dirty="0">
                <a:solidFill>
                  <a:schemeClr val="tx1"/>
                </a:solidFill>
                <a:latin typeface="Segoe UI" panose="020B0502040204020203" pitchFamily="34" charset="0"/>
                <a:cs typeface="Segoe UI" panose="020B0502040204020203" pitchFamily="34" charset="0"/>
              </a:rPr>
              <a:t>RNOA : </a:t>
            </a:r>
            <a:r>
              <a:rPr lang="en-US" altLang="ko-KR" sz="1600" dirty="0">
                <a:solidFill>
                  <a:schemeClr val="tx1"/>
                </a:solidFill>
                <a:latin typeface="Segoe UI" panose="020B0502040204020203" pitchFamily="34" charset="0"/>
                <a:cs typeface="Segoe UI" panose="020B0502040204020203" pitchFamily="34" charset="0"/>
              </a:rPr>
              <a:t>D</a:t>
            </a:r>
            <a:r>
              <a:rPr lang="en-US" altLang="ko-KR" sz="1600" dirty="0">
                <a:latin typeface="Segoe UI" panose="020B0502040204020203" pitchFamily="34" charset="0"/>
                <a:cs typeface="Segoe UI" panose="020B0502040204020203" pitchFamily="34" charset="0"/>
              </a:rPr>
              <a:t>erived from ROOA</a:t>
            </a:r>
            <a:endPar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CHK, FN, ACEE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Available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only</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academic</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papers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p>
        </p:txBody>
      </p:sp>
      <p:sp>
        <p:nvSpPr>
          <p:cNvPr id="15" name="object 3">
            <a:extLst>
              <a:ext uri="{FF2B5EF4-FFF2-40B4-BE49-F238E27FC236}">
                <a16:creationId xmlns:a16="http://schemas.microsoft.com/office/drawing/2014/main" id="{51389500-557E-4F61-A13B-70121491FC68}"/>
              </a:ext>
            </a:extLst>
          </p:cNvPr>
          <p:cNvSpPr txBox="1"/>
          <p:nvPr/>
        </p:nvSpPr>
        <p:spPr>
          <a:xfrm>
            <a:off x="762000" y="3893318"/>
            <a:ext cx="8811260" cy="2371803"/>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Segoe UI" panose="020B0502040204020203" pitchFamily="34" charset="0"/>
                <a:cs typeface="Segoe UI" panose="020B0502040204020203" pitchFamily="34" charset="0"/>
              </a:rPr>
              <a:t>2-2. Affordability</a:t>
            </a:r>
          </a:p>
          <a:p>
            <a:pPr marL="504825">
              <a:lnSpc>
                <a:spcPct val="100000"/>
              </a:lnSpc>
              <a:spcBef>
                <a:spcPts val="95"/>
              </a:spcBef>
            </a:pPr>
            <a:endParaRPr lang="en-US" altLang="ko-KR" sz="1100" dirty="0">
              <a:latin typeface="Segoe UI" panose="020B0502040204020203" pitchFamily="34" charset="0"/>
              <a:cs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ICR</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Created</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with</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27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lines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of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simple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code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ROOA &amp; </a:t>
            </a:r>
            <a:r>
              <a:rPr kumimoji="0" lang="ko-KR" altLang="ko-KR" sz="1600" b="1"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R</a:t>
            </a:r>
            <a:r>
              <a:rPr lang="en-US" altLang="ko-KR" sz="1600" b="1" dirty="0">
                <a:solidFill>
                  <a:schemeClr val="tx1"/>
                </a:solidFill>
                <a:latin typeface="Segoe UI" panose="020B0502040204020203" pitchFamily="34" charset="0"/>
                <a:cs typeface="Segoe UI" panose="020B0502040204020203" pitchFamily="34" charset="0"/>
              </a:rPr>
              <a:t>NO</a:t>
            </a: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Require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less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than</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100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lines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of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code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ko-KR" altLang="ko-KR" sz="1600" b="1"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CHK, FN, ACEE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Require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200+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lines</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of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code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depending</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on</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the</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ko-KR" altLang="ko-KR" sz="16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indicator</a:t>
            </a:r>
            <a:r>
              <a:rPr kumimoji="0" lang="ko-KR" altLang="ko-KR" sz="1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p>
          <a:p>
            <a:pPr marL="504825">
              <a:lnSpc>
                <a:spcPct val="100000"/>
              </a:lnSpc>
              <a:spcBef>
                <a:spcPts val="95"/>
              </a:spcBef>
            </a:pPr>
            <a:endParaRPr lang="en-US" altLang="ko-KR" sz="2200" dirty="0">
              <a:latin typeface="Segoe UI" panose="020B0502040204020203" pitchFamily="34" charset="0"/>
              <a:cs typeface="Segoe UI" panose="020B0502040204020203" pitchFamily="34" charset="0"/>
            </a:endParaRPr>
          </a:p>
          <a:p>
            <a:pPr marL="504825">
              <a:lnSpc>
                <a:spcPct val="100000"/>
              </a:lnSpc>
              <a:spcBef>
                <a:spcPts val="95"/>
              </a:spcBef>
            </a:pPr>
            <a:endParaRPr lang="en-US" altLang="ko-KR" sz="2200" dirty="0">
              <a:latin typeface="Segoe UI" panose="020B0502040204020203" pitchFamily="34" charset="0"/>
              <a:cs typeface="Segoe UI" panose="020B0502040204020203" pitchFamily="34" charset="0"/>
            </a:endParaRPr>
          </a:p>
          <a:p>
            <a:pPr marL="504825">
              <a:lnSpc>
                <a:spcPct val="100000"/>
              </a:lnSpc>
              <a:spcBef>
                <a:spcPts val="95"/>
              </a:spcBef>
            </a:pPr>
            <a:endParaRPr sz="2200" dirty="0">
              <a:latin typeface="맑은 고딕"/>
              <a:cs typeface="맑은 고딕"/>
            </a:endParaRPr>
          </a:p>
        </p:txBody>
      </p:sp>
      <p:graphicFrame>
        <p:nvGraphicFramePr>
          <p:cNvPr id="18" name="표 17">
            <a:extLst>
              <a:ext uri="{FF2B5EF4-FFF2-40B4-BE49-F238E27FC236}">
                <a16:creationId xmlns:a16="http://schemas.microsoft.com/office/drawing/2014/main" id="{10CFAE0F-A1D8-4EA5-9A19-A54892E94C2C}"/>
              </a:ext>
            </a:extLst>
          </p:cNvPr>
          <p:cNvGraphicFramePr>
            <a:graphicFrameLocks noGrp="1"/>
          </p:cNvGraphicFramePr>
          <p:nvPr>
            <p:extLst>
              <p:ext uri="{D42A27DB-BD31-4B8C-83A1-F6EECF244321}">
                <p14:modId xmlns:p14="http://schemas.microsoft.com/office/powerpoint/2010/main" val="1198604699"/>
              </p:ext>
            </p:extLst>
          </p:nvPr>
        </p:nvGraphicFramePr>
        <p:xfrm>
          <a:off x="838200" y="5408424"/>
          <a:ext cx="7543802" cy="1112520"/>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3062707966"/>
                    </a:ext>
                  </a:extLst>
                </a:gridCol>
                <a:gridCol w="838200">
                  <a:extLst>
                    <a:ext uri="{9D8B030D-6E8A-4147-A177-3AD203B41FA5}">
                      <a16:colId xmlns:a16="http://schemas.microsoft.com/office/drawing/2014/main" val="3318201658"/>
                    </a:ext>
                  </a:extLst>
                </a:gridCol>
                <a:gridCol w="990600">
                  <a:extLst>
                    <a:ext uri="{9D8B030D-6E8A-4147-A177-3AD203B41FA5}">
                      <a16:colId xmlns:a16="http://schemas.microsoft.com/office/drawing/2014/main" val="489555097"/>
                    </a:ext>
                  </a:extLst>
                </a:gridCol>
                <a:gridCol w="1066800">
                  <a:extLst>
                    <a:ext uri="{9D8B030D-6E8A-4147-A177-3AD203B41FA5}">
                      <a16:colId xmlns:a16="http://schemas.microsoft.com/office/drawing/2014/main" val="838466138"/>
                    </a:ext>
                  </a:extLst>
                </a:gridCol>
                <a:gridCol w="914400">
                  <a:extLst>
                    <a:ext uri="{9D8B030D-6E8A-4147-A177-3AD203B41FA5}">
                      <a16:colId xmlns:a16="http://schemas.microsoft.com/office/drawing/2014/main" val="1595181841"/>
                    </a:ext>
                  </a:extLst>
                </a:gridCol>
                <a:gridCol w="827316">
                  <a:extLst>
                    <a:ext uri="{9D8B030D-6E8A-4147-A177-3AD203B41FA5}">
                      <a16:colId xmlns:a16="http://schemas.microsoft.com/office/drawing/2014/main" val="391907109"/>
                    </a:ext>
                  </a:extLst>
                </a:gridCol>
                <a:gridCol w="1077686">
                  <a:extLst>
                    <a:ext uri="{9D8B030D-6E8A-4147-A177-3AD203B41FA5}">
                      <a16:colId xmlns:a16="http://schemas.microsoft.com/office/drawing/2014/main" val="3148898427"/>
                    </a:ext>
                  </a:extLst>
                </a:gridCol>
              </a:tblGrid>
              <a:tr h="370840">
                <a:tc>
                  <a:txBody>
                    <a:bodyPr/>
                    <a:lstStyle/>
                    <a:p>
                      <a:pPr latinLnBrk="1"/>
                      <a:endParaRPr lang="ko-KR" altLang="en-US" dirty="0"/>
                    </a:p>
                  </a:txBody>
                  <a:tcPr/>
                </a:tc>
                <a:tc>
                  <a:txBody>
                    <a:bodyPr/>
                    <a:lstStyle/>
                    <a:p>
                      <a:pPr algn="ctr" latinLnBrk="1"/>
                      <a:r>
                        <a:rPr lang="en-US" altLang="ko-KR" dirty="0"/>
                        <a:t>ICR</a:t>
                      </a:r>
                      <a:endParaRPr lang="ko-KR" altLang="en-US" dirty="0"/>
                    </a:p>
                  </a:txBody>
                  <a:tcPr/>
                </a:tc>
                <a:tc>
                  <a:txBody>
                    <a:bodyPr/>
                    <a:lstStyle/>
                    <a:p>
                      <a:pPr algn="ctr" latinLnBrk="1"/>
                      <a:r>
                        <a:rPr lang="en-US" altLang="ko-KR" dirty="0"/>
                        <a:t>ROOA</a:t>
                      </a:r>
                      <a:endParaRPr lang="ko-KR" altLang="en-US" dirty="0"/>
                    </a:p>
                  </a:txBody>
                  <a:tcPr/>
                </a:tc>
                <a:tc>
                  <a:txBody>
                    <a:bodyPr/>
                    <a:lstStyle/>
                    <a:p>
                      <a:pPr algn="ctr" latinLnBrk="1"/>
                      <a:r>
                        <a:rPr lang="en-US" altLang="ko-KR" dirty="0"/>
                        <a:t>RNOA</a:t>
                      </a:r>
                      <a:endParaRPr lang="ko-KR" altLang="en-US" dirty="0"/>
                    </a:p>
                  </a:txBody>
                  <a:tcPr/>
                </a:tc>
                <a:tc>
                  <a:txBody>
                    <a:bodyPr/>
                    <a:lstStyle/>
                    <a:p>
                      <a:pPr algn="ctr" latinLnBrk="1"/>
                      <a:r>
                        <a:rPr lang="en-US" altLang="ko-KR" dirty="0"/>
                        <a:t>CHK</a:t>
                      </a:r>
                      <a:endParaRPr lang="ko-KR" altLang="en-US" dirty="0"/>
                    </a:p>
                  </a:txBody>
                  <a:tcPr/>
                </a:tc>
                <a:tc>
                  <a:txBody>
                    <a:bodyPr/>
                    <a:lstStyle/>
                    <a:p>
                      <a:pPr algn="ctr" latinLnBrk="1"/>
                      <a:r>
                        <a:rPr lang="en-US" altLang="ko-KR" dirty="0"/>
                        <a:t>FN</a:t>
                      </a:r>
                      <a:endParaRPr lang="ko-KR" altLang="en-US" dirty="0"/>
                    </a:p>
                  </a:txBody>
                  <a:tcPr/>
                </a:tc>
                <a:tc>
                  <a:txBody>
                    <a:bodyPr/>
                    <a:lstStyle/>
                    <a:p>
                      <a:pPr algn="ctr" latinLnBrk="1"/>
                      <a:r>
                        <a:rPr lang="en-US" altLang="ko-KR" dirty="0"/>
                        <a:t>ACEE</a:t>
                      </a:r>
                      <a:endParaRPr lang="ko-KR" altLang="en-US" dirty="0"/>
                    </a:p>
                  </a:txBody>
                  <a:tcPr/>
                </a:tc>
                <a:extLst>
                  <a:ext uri="{0D108BD9-81ED-4DB2-BD59-A6C34878D82A}">
                    <a16:rowId xmlns:a16="http://schemas.microsoft.com/office/drawing/2014/main" val="1835387158"/>
                  </a:ext>
                </a:extLst>
              </a:tr>
              <a:tr h="370840">
                <a:tc>
                  <a:txBody>
                    <a:bodyPr/>
                    <a:lstStyle/>
                    <a:p>
                      <a:pPr latinLnBrk="1"/>
                      <a:r>
                        <a:rPr lang="en-US" altLang="ko-KR" dirty="0"/>
                        <a:t>Length of Code </a:t>
                      </a:r>
                      <a:endParaRPr lang="ko-KR" altLang="en-US" dirty="0"/>
                    </a:p>
                  </a:txBody>
                  <a:tcPr/>
                </a:tc>
                <a:tc>
                  <a:txBody>
                    <a:bodyPr/>
                    <a:lstStyle/>
                    <a:p>
                      <a:pPr algn="ctr" latinLnBrk="1"/>
                      <a:r>
                        <a:rPr lang="en-US" altLang="ko-KR" dirty="0"/>
                        <a:t>27</a:t>
                      </a:r>
                      <a:endParaRPr lang="ko-KR" altLang="en-US" dirty="0"/>
                    </a:p>
                  </a:txBody>
                  <a:tcPr/>
                </a:tc>
                <a:tc>
                  <a:txBody>
                    <a:bodyPr/>
                    <a:lstStyle/>
                    <a:p>
                      <a:pPr algn="ctr" latinLnBrk="1"/>
                      <a:r>
                        <a:rPr lang="en-US" altLang="ko-KR" dirty="0"/>
                        <a:t>60</a:t>
                      </a:r>
                      <a:endParaRPr lang="ko-KR" altLang="en-US" dirty="0"/>
                    </a:p>
                  </a:txBody>
                  <a:tcPr/>
                </a:tc>
                <a:tc>
                  <a:txBody>
                    <a:bodyPr/>
                    <a:lstStyle/>
                    <a:p>
                      <a:pPr algn="ctr" latinLnBrk="1"/>
                      <a:r>
                        <a:rPr lang="en-US" altLang="ko-KR" dirty="0"/>
                        <a:t>92</a:t>
                      </a:r>
                      <a:endParaRPr lang="ko-KR" altLang="en-US" dirty="0"/>
                    </a:p>
                  </a:txBody>
                  <a:tcPr/>
                </a:tc>
                <a:tc>
                  <a:txBody>
                    <a:bodyPr/>
                    <a:lstStyle/>
                    <a:p>
                      <a:pPr algn="ctr" latinLnBrk="1"/>
                      <a:r>
                        <a:rPr lang="en-US" altLang="ko-KR" dirty="0"/>
                        <a:t>168</a:t>
                      </a:r>
                      <a:endParaRPr lang="ko-KR" altLang="en-US" dirty="0"/>
                    </a:p>
                  </a:txBody>
                  <a:tcPr/>
                </a:tc>
                <a:tc>
                  <a:txBody>
                    <a:bodyPr/>
                    <a:lstStyle/>
                    <a:p>
                      <a:pPr algn="ctr" latinLnBrk="1"/>
                      <a:r>
                        <a:rPr lang="en-US" altLang="ko-KR" dirty="0"/>
                        <a:t>223</a:t>
                      </a:r>
                      <a:endParaRPr lang="ko-KR" altLang="en-US" dirty="0"/>
                    </a:p>
                  </a:txBody>
                  <a:tcPr/>
                </a:tc>
                <a:tc>
                  <a:txBody>
                    <a:bodyPr/>
                    <a:lstStyle/>
                    <a:p>
                      <a:pPr algn="ctr" latinLnBrk="1"/>
                      <a:r>
                        <a:rPr lang="en-US" altLang="ko-KR" dirty="0"/>
                        <a:t>129</a:t>
                      </a:r>
                      <a:endParaRPr lang="ko-KR" altLang="en-US" dirty="0"/>
                    </a:p>
                  </a:txBody>
                  <a:tcPr/>
                </a:tc>
                <a:extLst>
                  <a:ext uri="{0D108BD9-81ED-4DB2-BD59-A6C34878D82A}">
                    <a16:rowId xmlns:a16="http://schemas.microsoft.com/office/drawing/2014/main" val="2122875577"/>
                  </a:ext>
                </a:extLst>
              </a:tr>
              <a:tr h="370840">
                <a:tc>
                  <a:txBody>
                    <a:bodyPr/>
                    <a:lstStyle/>
                    <a:p>
                      <a:pPr latinLnBrk="1"/>
                      <a:r>
                        <a:rPr lang="en-US" altLang="ko-KR" dirty="0"/>
                        <a:t>Affordability</a:t>
                      </a:r>
                      <a:endParaRPr lang="ko-KR" altLang="en-US" dirty="0"/>
                    </a:p>
                  </a:txBody>
                  <a:tcPr/>
                </a:tc>
                <a:tc>
                  <a:txBody>
                    <a:bodyPr/>
                    <a:lstStyle/>
                    <a:p>
                      <a:pPr algn="ctr" latinLnBrk="1"/>
                      <a:r>
                        <a:rPr lang="en-US" altLang="ko-KR" dirty="0"/>
                        <a:t>High</a:t>
                      </a:r>
                      <a:endParaRPr lang="ko-KR" altLang="en-US" dirty="0"/>
                    </a:p>
                  </a:txBody>
                  <a:tcPr/>
                </a:tc>
                <a:tc>
                  <a:txBody>
                    <a:bodyPr/>
                    <a:lstStyle/>
                    <a:p>
                      <a:pPr algn="ctr" latinLnBrk="1"/>
                      <a:r>
                        <a:rPr lang="en-US" altLang="ko-KR" dirty="0"/>
                        <a:t>Medium</a:t>
                      </a:r>
                      <a:endParaRPr lang="ko-KR" altLang="en-US" dirty="0"/>
                    </a:p>
                  </a:txBody>
                  <a:tcPr/>
                </a:tc>
                <a:tc>
                  <a:txBody>
                    <a:bodyPr/>
                    <a:lstStyle/>
                    <a:p>
                      <a:pPr marL="0" marR="0" lvl="0" indent="0" algn="ctr" defTabSz="914400" eaLnBrk="1" fontAlgn="auto" latinLnBrk="1" hangingPunct="1">
                        <a:lnSpc>
                          <a:spcPct val="100000"/>
                        </a:lnSpc>
                        <a:spcBef>
                          <a:spcPts val="0"/>
                        </a:spcBef>
                        <a:spcAft>
                          <a:spcPts val="0"/>
                        </a:spcAft>
                        <a:buClrTx/>
                        <a:buSzTx/>
                        <a:buFontTx/>
                        <a:buNone/>
                        <a:tabLst/>
                        <a:defRPr/>
                      </a:pPr>
                      <a:r>
                        <a:rPr lang="en-US" altLang="ko-KR" dirty="0"/>
                        <a:t>Medium</a:t>
                      </a:r>
                      <a:endParaRPr lang="ko-KR" altLang="en-US" dirty="0"/>
                    </a:p>
                  </a:txBody>
                  <a:tcPr/>
                </a:tc>
                <a:tc>
                  <a:txBody>
                    <a:bodyPr/>
                    <a:lstStyle/>
                    <a:p>
                      <a:pPr algn="ctr" latinLnBrk="1"/>
                      <a:r>
                        <a:rPr lang="en-US" altLang="ko-KR" dirty="0"/>
                        <a:t>Low</a:t>
                      </a:r>
                      <a:endParaRPr lang="ko-KR" altLang="en-US" dirty="0"/>
                    </a:p>
                  </a:txBody>
                  <a:tcPr/>
                </a:tc>
                <a:tc>
                  <a:txBody>
                    <a:bodyPr/>
                    <a:lstStyle/>
                    <a:p>
                      <a:pPr marL="0" marR="0" lvl="0" indent="0" algn="ctr" defTabSz="914400" eaLnBrk="1" fontAlgn="auto" latinLnBrk="1" hangingPunct="1">
                        <a:lnSpc>
                          <a:spcPct val="100000"/>
                        </a:lnSpc>
                        <a:spcBef>
                          <a:spcPts val="0"/>
                        </a:spcBef>
                        <a:spcAft>
                          <a:spcPts val="0"/>
                        </a:spcAft>
                        <a:buClrTx/>
                        <a:buSzTx/>
                        <a:buFontTx/>
                        <a:buNone/>
                        <a:tabLst/>
                        <a:defRPr/>
                      </a:pPr>
                      <a:r>
                        <a:rPr lang="en-US" altLang="ko-KR" dirty="0"/>
                        <a:t>Low</a:t>
                      </a:r>
                      <a:endParaRPr lang="ko-KR" altLang="en-US" dirty="0"/>
                    </a:p>
                  </a:txBody>
                  <a:tcPr/>
                </a:tc>
                <a:tc>
                  <a:txBody>
                    <a:bodyPr/>
                    <a:lstStyle/>
                    <a:p>
                      <a:pPr marL="0" marR="0" lvl="0" indent="0" algn="ctr" defTabSz="914400" eaLnBrk="1" fontAlgn="auto" latinLnBrk="1" hangingPunct="1">
                        <a:lnSpc>
                          <a:spcPct val="100000"/>
                        </a:lnSpc>
                        <a:spcBef>
                          <a:spcPts val="0"/>
                        </a:spcBef>
                        <a:spcAft>
                          <a:spcPts val="0"/>
                        </a:spcAft>
                        <a:buClrTx/>
                        <a:buSzTx/>
                        <a:buFontTx/>
                        <a:buNone/>
                        <a:tabLst/>
                        <a:defRPr/>
                      </a:pPr>
                      <a:r>
                        <a:rPr lang="en-US" altLang="ko-KR" dirty="0"/>
                        <a:t>Low</a:t>
                      </a:r>
                      <a:endParaRPr lang="ko-KR" altLang="en-US" dirty="0"/>
                    </a:p>
                  </a:txBody>
                  <a:tcPr/>
                </a:tc>
                <a:extLst>
                  <a:ext uri="{0D108BD9-81ED-4DB2-BD59-A6C34878D82A}">
                    <a16:rowId xmlns:a16="http://schemas.microsoft.com/office/drawing/2014/main" val="3839371523"/>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37155" y="990600"/>
            <a:ext cx="8832850" cy="4100481"/>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Segoe UI" panose="020B0502040204020203" pitchFamily="34" charset="0"/>
                <a:cs typeface="Segoe UI" panose="020B0502040204020203" pitchFamily="34" charset="0"/>
              </a:rPr>
              <a:t>3</a:t>
            </a:r>
            <a:r>
              <a:rPr sz="2200" dirty="0">
                <a:latin typeface="Segoe UI" panose="020B0502040204020203" pitchFamily="34" charset="0"/>
                <a:cs typeface="Segoe UI" panose="020B0502040204020203" pitchFamily="34" charset="0"/>
              </a:rPr>
              <a:t>. </a:t>
            </a:r>
            <a:r>
              <a:rPr lang="en-US" sz="2200" spc="-25" dirty="0">
                <a:latin typeface="Segoe UI" panose="020B0502040204020203" pitchFamily="34" charset="0"/>
                <a:cs typeface="Segoe UI" panose="020B0502040204020203" pitchFamily="34" charset="0"/>
              </a:rPr>
              <a:t>C</a:t>
            </a:r>
            <a:r>
              <a:rPr sz="2200" spc="-25" dirty="0">
                <a:latin typeface="Segoe UI" panose="020B0502040204020203" pitchFamily="34" charset="0"/>
                <a:cs typeface="Segoe UI" panose="020B0502040204020203" pitchFamily="34" charset="0"/>
              </a:rPr>
              <a:t>ontinuity</a:t>
            </a:r>
            <a:endParaRPr lang="en-US" altLang="ko-KR" sz="2200" spc="-25" dirty="0">
              <a:latin typeface="Segoe UI" panose="020B0502040204020203" pitchFamily="34" charset="0"/>
              <a:cs typeface="Segoe UI" panose="020B0502040204020203" pitchFamily="34" charset="0"/>
            </a:endParaRPr>
          </a:p>
          <a:p>
            <a:pPr marL="504825">
              <a:lnSpc>
                <a:spcPct val="100000"/>
              </a:lnSpc>
              <a:spcBef>
                <a:spcPts val="95"/>
              </a:spcBef>
            </a:pPr>
            <a:endParaRPr lang="en-US" altLang="ko-KR" sz="2200" spc="-25" dirty="0">
              <a:latin typeface="Segoe UI" panose="020B0502040204020203" pitchFamily="34" charset="0"/>
              <a:cs typeface="Segoe UI" panose="020B0502040204020203" pitchFamily="34" charset="0"/>
            </a:endParaRPr>
          </a:p>
          <a:p>
            <a:r>
              <a:rPr lang="en-US" altLang="ko-KR" dirty="0"/>
              <a:t>To assess the reliability of indicators, measure the percentage of companies that shifted from the bottom (top) 10% to the top (bottom) 10% the following year. We tracked definable companies over two consecutive years.</a:t>
            </a:r>
          </a:p>
          <a:p>
            <a:endParaRPr lang="en-US" altLang="ko-KR" dirty="0"/>
          </a:p>
          <a:p>
            <a:pPr marL="285750" indent="-285750">
              <a:buFont typeface="Arial" panose="020B0604020202020204" pitchFamily="34" charset="0"/>
              <a:buChar char="•"/>
            </a:pPr>
            <a:r>
              <a:rPr lang="en-US" altLang="ko-KR" b="1" dirty="0"/>
              <a:t>Indicators with Issues</a:t>
            </a:r>
            <a:r>
              <a:rPr lang="en-US" altLang="ko-KR" dirty="0"/>
              <a:t>: CHK, FN, and ACEE cannot determine continuity due to their binary definitions (0 or 1).</a:t>
            </a:r>
          </a:p>
          <a:p>
            <a:endParaRPr lang="en-US" altLang="ko-KR" dirty="0"/>
          </a:p>
          <a:p>
            <a:pPr marL="285750" indent="-285750">
              <a:buFont typeface="Arial" panose="020B0604020202020204" pitchFamily="34" charset="0"/>
              <a:buChar char="•"/>
            </a:pPr>
            <a:r>
              <a:rPr lang="en-US" altLang="ko-KR" b="1" dirty="0"/>
              <a:t>Extreme Change </a:t>
            </a:r>
            <a:r>
              <a:rPr lang="en-US" altLang="ko-KR" dirty="0"/>
              <a:t>: Interest Coverage Ratio (ICR): 0.8%, ROOA and RNOA: 0.5%</a:t>
            </a:r>
          </a:p>
          <a:p>
            <a:pPr lvl="1"/>
            <a:endParaRPr lang="en-US" altLang="ko-KR" dirty="0"/>
          </a:p>
          <a:p>
            <a:r>
              <a:rPr lang="en-US" altLang="ko-KR" dirty="0"/>
              <a:t>Indicators defined as 0 or 1 cannot determine continuity; thus, ROOA and RNOA are considered excellent for continuity.</a:t>
            </a:r>
          </a:p>
          <a:p>
            <a:pPr marL="504825">
              <a:lnSpc>
                <a:spcPct val="100000"/>
              </a:lnSpc>
              <a:spcBef>
                <a:spcPts val="95"/>
              </a:spcBef>
            </a:pPr>
            <a:endParaRPr sz="2200" dirty="0">
              <a:latin typeface="Segoe UI" panose="020B0502040204020203" pitchFamily="34" charset="0"/>
              <a:cs typeface="Segoe UI" panose="020B0502040204020203" pitchFamily="34" charset="0"/>
            </a:endParaRPr>
          </a:p>
        </p:txBody>
      </p:sp>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13</a:t>
            </a:fld>
            <a:endParaRPr spc="-25" dirty="0"/>
          </a:p>
        </p:txBody>
      </p:sp>
      <p:sp>
        <p:nvSpPr>
          <p:cNvPr id="8" name="object 2">
            <a:extLst>
              <a:ext uri="{FF2B5EF4-FFF2-40B4-BE49-F238E27FC236}">
                <a16:creationId xmlns:a16="http://schemas.microsoft.com/office/drawing/2014/main" id="{37BF7896-B668-4860-980C-880E2DAFFB09}"/>
              </a:ext>
            </a:extLst>
          </p:cNvPr>
          <p:cNvSpPr txBox="1">
            <a:spLocks/>
          </p:cNvSpPr>
          <p:nvPr/>
        </p:nvSpPr>
        <p:spPr>
          <a:xfrm>
            <a:off x="669812" y="390688"/>
            <a:ext cx="9266124" cy="391160"/>
          </a:xfrm>
          <a:prstGeom prst="rect">
            <a:avLst/>
          </a:prstGeom>
        </p:spPr>
        <p:txBody>
          <a:bodyPr vert="horz" wrap="square" lIns="0" tIns="12700" rIns="0" bIns="0" rtlCol="0">
            <a:spAutoFit/>
          </a:bodyPr>
          <a:lstStyle>
            <a:lvl1pPr>
              <a:defRPr sz="2400" b="0" i="0">
                <a:solidFill>
                  <a:schemeClr val="tx1"/>
                </a:solidFill>
                <a:latin typeface="맑은 고딕"/>
                <a:ea typeface="+mj-ea"/>
                <a:cs typeface="맑은 고딕"/>
              </a:defRPr>
            </a:lvl1pPr>
          </a:lstStyle>
          <a:p>
            <a:pPr marL="12700">
              <a:spcBef>
                <a:spcPts val="100"/>
              </a:spcBef>
            </a:pPr>
            <a:r>
              <a:rPr lang="en-US" dirty="0">
                <a:solidFill>
                  <a:srgbClr val="094D9B"/>
                </a:solidFill>
                <a:latin typeface="Segoe UI" panose="020B0502040204020203" pitchFamily="34" charset="0"/>
                <a:cs typeface="Segoe UI" panose="020B0502040204020203" pitchFamily="34" charset="0"/>
              </a:rPr>
              <a:t>Ⅲ. </a:t>
            </a:r>
            <a:r>
              <a:rPr lang="en-US" spc="-25" dirty="0">
                <a:solidFill>
                  <a:srgbClr val="094D9B"/>
                </a:solidFill>
                <a:latin typeface="Segoe UI" panose="020B0502040204020203" pitchFamily="34" charset="0"/>
                <a:cs typeface="Segoe UI" panose="020B0502040204020203" pitchFamily="34" charset="0"/>
              </a:rPr>
              <a:t>Characteristics of Alternative </a:t>
            </a:r>
            <a:r>
              <a:rPr lang="en-US" dirty="0">
                <a:solidFill>
                  <a:srgbClr val="094D9B"/>
                </a:solidFill>
                <a:latin typeface="Segoe UI" panose="020B0502040204020203" pitchFamily="34" charset="0"/>
                <a:cs typeface="Segoe UI" panose="020B0502040204020203" pitchFamily="34" charset="0"/>
              </a:rPr>
              <a:t>Indicators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14</a:t>
            </a:fld>
            <a:endParaRPr spc="-25" dirty="0"/>
          </a:p>
        </p:txBody>
      </p:sp>
      <p:sp>
        <p:nvSpPr>
          <p:cNvPr id="8" name="object 2">
            <a:extLst>
              <a:ext uri="{FF2B5EF4-FFF2-40B4-BE49-F238E27FC236}">
                <a16:creationId xmlns:a16="http://schemas.microsoft.com/office/drawing/2014/main" id="{37BF7896-B668-4860-980C-880E2DAFFB09}"/>
              </a:ext>
            </a:extLst>
          </p:cNvPr>
          <p:cNvSpPr txBox="1">
            <a:spLocks/>
          </p:cNvSpPr>
          <p:nvPr/>
        </p:nvSpPr>
        <p:spPr>
          <a:xfrm>
            <a:off x="669812" y="390688"/>
            <a:ext cx="9266124" cy="391160"/>
          </a:xfrm>
          <a:prstGeom prst="rect">
            <a:avLst/>
          </a:prstGeom>
        </p:spPr>
        <p:txBody>
          <a:bodyPr vert="horz" wrap="square" lIns="0" tIns="12700" rIns="0" bIns="0" rtlCol="0">
            <a:spAutoFit/>
          </a:bodyPr>
          <a:lstStyle>
            <a:lvl1pPr>
              <a:defRPr sz="2400" b="0" i="0">
                <a:solidFill>
                  <a:schemeClr val="tx1"/>
                </a:solidFill>
                <a:latin typeface="맑은 고딕"/>
                <a:ea typeface="+mj-ea"/>
                <a:cs typeface="맑은 고딕"/>
              </a:defRPr>
            </a:lvl1pPr>
          </a:lstStyle>
          <a:p>
            <a:pPr marL="12700">
              <a:spcBef>
                <a:spcPts val="100"/>
              </a:spcBef>
            </a:pPr>
            <a:r>
              <a:rPr lang="en-US" dirty="0">
                <a:solidFill>
                  <a:srgbClr val="094D9B"/>
                </a:solidFill>
                <a:latin typeface="Segoe UI" panose="020B0502040204020203" pitchFamily="34" charset="0"/>
                <a:cs typeface="Segoe UI" panose="020B0502040204020203" pitchFamily="34" charset="0"/>
              </a:rPr>
              <a:t>Ⅲ. </a:t>
            </a:r>
            <a:r>
              <a:rPr lang="en-US" spc="-25" dirty="0">
                <a:solidFill>
                  <a:srgbClr val="094D9B"/>
                </a:solidFill>
                <a:latin typeface="Segoe UI" panose="020B0502040204020203" pitchFamily="34" charset="0"/>
                <a:cs typeface="Segoe UI" panose="020B0502040204020203" pitchFamily="34" charset="0"/>
              </a:rPr>
              <a:t>Characteristics of Alternative </a:t>
            </a:r>
            <a:r>
              <a:rPr lang="en-US" dirty="0">
                <a:solidFill>
                  <a:srgbClr val="094D9B"/>
                </a:solidFill>
                <a:latin typeface="Segoe UI" panose="020B0502040204020203" pitchFamily="34" charset="0"/>
                <a:cs typeface="Segoe UI" panose="020B0502040204020203" pitchFamily="34" charset="0"/>
              </a:rPr>
              <a:t>Indicators</a:t>
            </a:r>
          </a:p>
        </p:txBody>
      </p:sp>
      <p:sp>
        <p:nvSpPr>
          <p:cNvPr id="6" name="object 3">
            <a:extLst>
              <a:ext uri="{FF2B5EF4-FFF2-40B4-BE49-F238E27FC236}">
                <a16:creationId xmlns:a16="http://schemas.microsoft.com/office/drawing/2014/main" id="{1D08306A-A46F-4E67-A84C-5CBE75AF504D}"/>
              </a:ext>
            </a:extLst>
          </p:cNvPr>
          <p:cNvSpPr txBox="1"/>
          <p:nvPr/>
        </p:nvSpPr>
        <p:spPr>
          <a:xfrm>
            <a:off x="716076" y="1015111"/>
            <a:ext cx="8709025" cy="1371529"/>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맑은 고딕"/>
                <a:cs typeface="맑은 고딕"/>
              </a:rPr>
              <a:t>4</a:t>
            </a:r>
            <a:r>
              <a:rPr sz="2200" dirty="0">
                <a:latin typeface="맑은 고딕"/>
                <a:cs typeface="맑은 고딕"/>
              </a:rPr>
              <a:t>.</a:t>
            </a:r>
            <a:r>
              <a:rPr lang="en-US" altLang="ko-KR" sz="2200" dirty="0">
                <a:latin typeface="맑은 고딕"/>
                <a:cs typeface="맑은 고딕"/>
              </a:rPr>
              <a:t> Consistency with ICR </a:t>
            </a:r>
          </a:p>
          <a:p>
            <a:pPr marL="755650" lvl="1" indent="-285750">
              <a:spcBef>
                <a:spcPts val="2160"/>
              </a:spcBef>
              <a:buFont typeface="Arial" panose="020B0604020202020204" pitchFamily="34" charset="0"/>
              <a:buChar char="•"/>
              <a:tabLst>
                <a:tab pos="812800" algn="l"/>
              </a:tabLst>
            </a:pPr>
            <a:r>
              <a:rPr lang="en-US" altLang="ko-KR" sz="1600" b="1" dirty="0">
                <a:latin typeface="Segoe UI" panose="020B0502040204020203" pitchFamily="34" charset="0"/>
                <a:cs typeface="Segoe UI" panose="020B0502040204020203" pitchFamily="34" charset="0"/>
              </a:rPr>
              <a:t>Conditions: </a:t>
            </a:r>
            <a:r>
              <a:rPr lang="en-US" altLang="ko-KR" sz="1600" dirty="0"/>
              <a:t>Classify a company as distressed if ICR &lt;1, using only measurable ICR observations. ROOA and RNOA are distressed if &lt;0, while CHK, FN, and ACEE (0,1) are distressed if 1.</a:t>
            </a:r>
            <a:endParaRPr sz="1600" dirty="0">
              <a:latin typeface="맑은 고딕"/>
              <a:cs typeface="맑은 고딕"/>
            </a:endParaRPr>
          </a:p>
        </p:txBody>
      </p:sp>
      <p:graphicFrame>
        <p:nvGraphicFramePr>
          <p:cNvPr id="7" name="표 6">
            <a:extLst>
              <a:ext uri="{FF2B5EF4-FFF2-40B4-BE49-F238E27FC236}">
                <a16:creationId xmlns:a16="http://schemas.microsoft.com/office/drawing/2014/main" id="{AC5CBE9F-7719-4C38-A56D-86BBA748BCA2}"/>
              </a:ext>
            </a:extLst>
          </p:cNvPr>
          <p:cNvGraphicFramePr>
            <a:graphicFrameLocks noGrp="1"/>
          </p:cNvGraphicFramePr>
          <p:nvPr>
            <p:extLst>
              <p:ext uri="{D42A27DB-BD31-4B8C-83A1-F6EECF244321}">
                <p14:modId xmlns:p14="http://schemas.microsoft.com/office/powerpoint/2010/main" val="2135986228"/>
              </p:ext>
            </p:extLst>
          </p:nvPr>
        </p:nvGraphicFramePr>
        <p:xfrm>
          <a:off x="748733" y="4319664"/>
          <a:ext cx="8540116" cy="2157336"/>
        </p:xfrm>
        <a:graphic>
          <a:graphicData uri="http://schemas.openxmlformats.org/drawingml/2006/table">
            <a:tbl>
              <a:tblPr firstRow="1" bandRow="1">
                <a:tableStyleId>{5C22544A-7EE6-4342-B048-85BDC9FD1C3A}</a:tableStyleId>
              </a:tblPr>
              <a:tblGrid>
                <a:gridCol w="1079922">
                  <a:extLst>
                    <a:ext uri="{9D8B030D-6E8A-4147-A177-3AD203B41FA5}">
                      <a16:colId xmlns:a16="http://schemas.microsoft.com/office/drawing/2014/main" val="2711940484"/>
                    </a:ext>
                  </a:extLst>
                </a:gridCol>
                <a:gridCol w="763092">
                  <a:extLst>
                    <a:ext uri="{9D8B030D-6E8A-4147-A177-3AD203B41FA5}">
                      <a16:colId xmlns:a16="http://schemas.microsoft.com/office/drawing/2014/main" val="1999182849"/>
                    </a:ext>
                  </a:extLst>
                </a:gridCol>
                <a:gridCol w="1358832">
                  <a:extLst>
                    <a:ext uri="{9D8B030D-6E8A-4147-A177-3AD203B41FA5}">
                      <a16:colId xmlns:a16="http://schemas.microsoft.com/office/drawing/2014/main" val="3154893498"/>
                    </a:ext>
                  </a:extLst>
                </a:gridCol>
                <a:gridCol w="1261773">
                  <a:extLst>
                    <a:ext uri="{9D8B030D-6E8A-4147-A177-3AD203B41FA5}">
                      <a16:colId xmlns:a16="http://schemas.microsoft.com/office/drawing/2014/main" val="4171902058"/>
                    </a:ext>
                  </a:extLst>
                </a:gridCol>
                <a:gridCol w="1164713">
                  <a:extLst>
                    <a:ext uri="{9D8B030D-6E8A-4147-A177-3AD203B41FA5}">
                      <a16:colId xmlns:a16="http://schemas.microsoft.com/office/drawing/2014/main" val="1848710277"/>
                    </a:ext>
                  </a:extLst>
                </a:gridCol>
                <a:gridCol w="1067654">
                  <a:extLst>
                    <a:ext uri="{9D8B030D-6E8A-4147-A177-3AD203B41FA5}">
                      <a16:colId xmlns:a16="http://schemas.microsoft.com/office/drawing/2014/main" val="673469584"/>
                    </a:ext>
                  </a:extLst>
                </a:gridCol>
                <a:gridCol w="970595">
                  <a:extLst>
                    <a:ext uri="{9D8B030D-6E8A-4147-A177-3AD203B41FA5}">
                      <a16:colId xmlns:a16="http://schemas.microsoft.com/office/drawing/2014/main" val="2303808879"/>
                    </a:ext>
                  </a:extLst>
                </a:gridCol>
                <a:gridCol w="873535">
                  <a:extLst>
                    <a:ext uri="{9D8B030D-6E8A-4147-A177-3AD203B41FA5}">
                      <a16:colId xmlns:a16="http://schemas.microsoft.com/office/drawing/2014/main" val="2124469344"/>
                    </a:ext>
                  </a:extLst>
                </a:gridCol>
              </a:tblGrid>
              <a:tr h="333594">
                <a:tc>
                  <a:txBody>
                    <a:bodyPr/>
                    <a:lstStyle/>
                    <a:p>
                      <a:pPr latinLnBrk="1"/>
                      <a:r>
                        <a:rPr lang="en-US" altLang="ko-KR" sz="1400" dirty="0"/>
                        <a:t>ICR</a:t>
                      </a:r>
                      <a:endParaRPr lang="ko-KR" altLang="en-US" sz="1400" dirty="0"/>
                    </a:p>
                  </a:txBody>
                  <a:tcPr/>
                </a:tc>
                <a:tc>
                  <a:txBody>
                    <a:bodyPr/>
                    <a:lstStyle/>
                    <a:p>
                      <a:pPr latinLnBrk="1"/>
                      <a:r>
                        <a:rPr lang="en-US" altLang="ko-KR" sz="1400" dirty="0" err="1"/>
                        <a:t>Obs</a:t>
                      </a:r>
                      <a:endParaRPr lang="ko-KR" altLang="en-US" sz="1400" dirty="0"/>
                    </a:p>
                  </a:txBody>
                  <a:tcPr/>
                </a:tc>
                <a:tc>
                  <a:txBody>
                    <a:bodyPr/>
                    <a:lstStyle/>
                    <a:p>
                      <a:pPr latinLnBrk="1"/>
                      <a:r>
                        <a:rPr lang="en-US" altLang="ko-KR" sz="1400" dirty="0"/>
                        <a:t>Judgment</a:t>
                      </a:r>
                      <a:endParaRPr lang="ko-KR" altLang="en-US" sz="1400" dirty="0"/>
                    </a:p>
                  </a:txBody>
                  <a:tcPr/>
                </a:tc>
                <a:tc>
                  <a:txBody>
                    <a:bodyPr/>
                    <a:lstStyle/>
                    <a:p>
                      <a:pPr latinLnBrk="1"/>
                      <a:r>
                        <a:rPr lang="en-US" altLang="ko-KR" sz="1400" dirty="0"/>
                        <a:t>ROOA</a:t>
                      </a:r>
                      <a:endParaRPr lang="ko-KR" altLang="en-US" sz="1400" dirty="0"/>
                    </a:p>
                  </a:txBody>
                  <a:tcPr/>
                </a:tc>
                <a:tc>
                  <a:txBody>
                    <a:bodyPr/>
                    <a:lstStyle/>
                    <a:p>
                      <a:pPr latinLnBrk="1"/>
                      <a:r>
                        <a:rPr lang="en-US" altLang="ko-KR" sz="1400" dirty="0"/>
                        <a:t>RNOA</a:t>
                      </a:r>
                      <a:endParaRPr lang="ko-KR" altLang="en-US" sz="1400" dirty="0"/>
                    </a:p>
                  </a:txBody>
                  <a:tcPr/>
                </a:tc>
                <a:tc>
                  <a:txBody>
                    <a:bodyPr/>
                    <a:lstStyle/>
                    <a:p>
                      <a:pPr latinLnBrk="1"/>
                      <a:r>
                        <a:rPr lang="en-US" altLang="ko-KR" sz="1400" dirty="0"/>
                        <a:t>CHK</a:t>
                      </a:r>
                      <a:endParaRPr lang="ko-KR" altLang="en-US" sz="1400" dirty="0"/>
                    </a:p>
                  </a:txBody>
                  <a:tcPr/>
                </a:tc>
                <a:tc>
                  <a:txBody>
                    <a:bodyPr/>
                    <a:lstStyle/>
                    <a:p>
                      <a:pPr latinLnBrk="1"/>
                      <a:r>
                        <a:rPr lang="en-US" altLang="ko-KR" sz="1400" dirty="0"/>
                        <a:t>FN</a:t>
                      </a:r>
                      <a:endParaRPr lang="ko-KR" altLang="en-US" sz="1400" dirty="0"/>
                    </a:p>
                  </a:txBody>
                  <a:tcPr/>
                </a:tc>
                <a:tc>
                  <a:txBody>
                    <a:bodyPr/>
                    <a:lstStyle/>
                    <a:p>
                      <a:pPr latinLnBrk="1"/>
                      <a:r>
                        <a:rPr lang="en-US" altLang="ko-KR" sz="1400" dirty="0"/>
                        <a:t>ACEE</a:t>
                      </a:r>
                      <a:endParaRPr lang="ko-KR" altLang="en-US" sz="1400" dirty="0"/>
                    </a:p>
                  </a:txBody>
                  <a:tcPr/>
                </a:tc>
                <a:extLst>
                  <a:ext uri="{0D108BD9-81ED-4DB2-BD59-A6C34878D82A}">
                    <a16:rowId xmlns:a16="http://schemas.microsoft.com/office/drawing/2014/main" val="3551808329"/>
                  </a:ext>
                </a:extLst>
              </a:tr>
              <a:tr h="333594">
                <a:tc rowSpan="3">
                  <a:txBody>
                    <a:bodyPr/>
                    <a:lstStyle/>
                    <a:p>
                      <a:pPr latinLnBrk="1"/>
                      <a:r>
                        <a:rPr lang="en-US" altLang="ko-KR" sz="1200" dirty="0"/>
                        <a:t>Non-distressed</a:t>
                      </a:r>
                    </a:p>
                    <a:p>
                      <a:pPr latinLnBrk="1"/>
                      <a:endParaRPr lang="ko-KR" altLang="en-US" sz="1200" dirty="0"/>
                    </a:p>
                  </a:txBody>
                  <a:tcPr/>
                </a:tc>
                <a:tc rowSpan="3">
                  <a:txBody>
                    <a:bodyPr/>
                    <a:lstStyle/>
                    <a:p>
                      <a:pPr latinLnBrk="1"/>
                      <a:r>
                        <a:rPr lang="en-US" altLang="ko-KR" sz="1200" dirty="0"/>
                        <a:t>13,450</a:t>
                      </a:r>
                      <a:endParaRPr lang="ko-KR" altLang="en-US" sz="1200" dirty="0"/>
                    </a:p>
                    <a:p>
                      <a:pPr latinLnBrk="1"/>
                      <a:r>
                        <a:rPr lang="en-US" altLang="ko-KR" sz="1200" dirty="0"/>
                        <a:t>(100%)</a:t>
                      </a:r>
                      <a:endParaRPr lang="ko-KR" altLang="en-US" sz="1200" dirty="0"/>
                    </a:p>
                  </a:txBody>
                  <a:tcPr/>
                </a:tc>
                <a:tc>
                  <a:txBody>
                    <a:bodyPr/>
                    <a:lstStyle/>
                    <a:p>
                      <a:pPr latinLnBrk="1"/>
                      <a:r>
                        <a:rPr lang="en-US" altLang="ko-KR" sz="1200" dirty="0"/>
                        <a:t>Non-distressed </a:t>
                      </a:r>
                      <a:endParaRPr lang="ko-KR" altLang="en-US" sz="1200" dirty="0"/>
                    </a:p>
                  </a:txBody>
                  <a:tcPr/>
                </a:tc>
                <a:tc>
                  <a:txBody>
                    <a:bodyPr/>
                    <a:lstStyle/>
                    <a:p>
                      <a:pPr latinLnBrk="1"/>
                      <a:r>
                        <a:rPr lang="en-US" altLang="ko-KR" sz="1200" dirty="0"/>
                        <a:t>100.0%</a:t>
                      </a:r>
                      <a:endParaRPr lang="ko-KR" altLang="en-US" sz="1200" dirty="0"/>
                    </a:p>
                  </a:txBody>
                  <a:tcPr/>
                </a:tc>
                <a:tc>
                  <a:txBody>
                    <a:bodyPr/>
                    <a:lstStyle/>
                    <a:p>
                      <a:pPr latinLnBrk="1"/>
                      <a:r>
                        <a:rPr lang="en-US" altLang="ko-KR" sz="1200" dirty="0"/>
                        <a:t>98.81%</a:t>
                      </a:r>
                      <a:endParaRPr lang="ko-KR" altLang="en-US" sz="1200" dirty="0"/>
                    </a:p>
                  </a:txBody>
                  <a:tcPr/>
                </a:tc>
                <a:tc>
                  <a:txBody>
                    <a:bodyPr/>
                    <a:lstStyle/>
                    <a:p>
                      <a:pPr latinLnBrk="1"/>
                      <a:r>
                        <a:rPr lang="en-US" altLang="ko-KR" sz="1200" dirty="0"/>
                        <a:t>76.86%</a:t>
                      </a:r>
                      <a:endParaRPr lang="ko-KR" altLang="en-US" sz="1200" dirty="0"/>
                    </a:p>
                  </a:txBody>
                  <a:tcPr/>
                </a:tc>
                <a:tc>
                  <a:txBody>
                    <a:bodyPr/>
                    <a:lstStyle/>
                    <a:p>
                      <a:pPr latinLnBrk="1"/>
                      <a:r>
                        <a:rPr lang="en-US" altLang="ko-KR" sz="1200" dirty="0"/>
                        <a:t>89.08%</a:t>
                      </a:r>
                      <a:endParaRPr lang="ko-KR" altLang="en-US" sz="1200" dirty="0"/>
                    </a:p>
                  </a:txBody>
                  <a:tcPr/>
                </a:tc>
                <a:tc>
                  <a:txBody>
                    <a:bodyPr/>
                    <a:lstStyle/>
                    <a:p>
                      <a:pPr latinLnBrk="1"/>
                      <a:r>
                        <a:rPr lang="en-US" altLang="ko-KR" sz="1200" dirty="0"/>
                        <a:t>90.23%</a:t>
                      </a:r>
                      <a:endParaRPr lang="ko-KR" altLang="en-US" sz="1200" dirty="0"/>
                    </a:p>
                  </a:txBody>
                  <a:tcPr/>
                </a:tc>
                <a:extLst>
                  <a:ext uri="{0D108BD9-81ED-4DB2-BD59-A6C34878D82A}">
                    <a16:rowId xmlns:a16="http://schemas.microsoft.com/office/drawing/2014/main" val="3092379714"/>
                  </a:ext>
                </a:extLst>
              </a:tr>
              <a:tr h="333594">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Distressed</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12.39%</a:t>
                      </a:r>
                      <a:endParaRPr lang="ko-KR" altLang="en-US" sz="1200" dirty="0"/>
                    </a:p>
                  </a:txBody>
                  <a:tcPr/>
                </a:tc>
                <a:tc>
                  <a:txBody>
                    <a:bodyPr/>
                    <a:lstStyle/>
                    <a:p>
                      <a:pPr latinLnBrk="1"/>
                      <a:r>
                        <a:rPr lang="en-US" altLang="ko-KR" sz="1200" dirty="0"/>
                        <a:t>0.17%</a:t>
                      </a:r>
                      <a:endParaRPr lang="ko-KR" altLang="en-US" sz="1200" dirty="0"/>
                    </a:p>
                  </a:txBody>
                  <a:tcPr/>
                </a:tc>
                <a:tc>
                  <a:txBody>
                    <a:bodyPr/>
                    <a:lstStyle/>
                    <a:p>
                      <a:pPr latinLnBrk="1"/>
                      <a:r>
                        <a:rPr lang="en-US" altLang="ko-KR" sz="1200" dirty="0"/>
                        <a:t>3.49%</a:t>
                      </a:r>
                      <a:endParaRPr lang="ko-KR" altLang="en-US" sz="1200" dirty="0"/>
                    </a:p>
                  </a:txBody>
                  <a:tcPr/>
                </a:tc>
                <a:extLst>
                  <a:ext uri="{0D108BD9-81ED-4DB2-BD59-A6C34878D82A}">
                    <a16:rowId xmlns:a16="http://schemas.microsoft.com/office/drawing/2014/main" val="2815181180"/>
                  </a:ext>
                </a:extLst>
              </a:tr>
              <a:tr h="333594">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Unclassifiable</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1.19%</a:t>
                      </a:r>
                      <a:endParaRPr lang="ko-KR" altLang="en-US" sz="1200" dirty="0"/>
                    </a:p>
                  </a:txBody>
                  <a:tcPr/>
                </a:tc>
                <a:tc>
                  <a:txBody>
                    <a:bodyPr/>
                    <a:lstStyle/>
                    <a:p>
                      <a:pPr latinLnBrk="1"/>
                      <a:r>
                        <a:rPr lang="en-US" altLang="ko-KR" sz="1200" dirty="0"/>
                        <a:t>10.75%</a:t>
                      </a:r>
                      <a:endParaRPr lang="ko-KR" altLang="en-US" sz="1200" dirty="0"/>
                    </a:p>
                  </a:txBody>
                  <a:tcPr/>
                </a:tc>
                <a:tc>
                  <a:txBody>
                    <a:bodyPr/>
                    <a:lstStyle/>
                    <a:p>
                      <a:pPr latinLnBrk="1"/>
                      <a:r>
                        <a:rPr lang="en-US" altLang="ko-KR" sz="1200" dirty="0"/>
                        <a:t>10.75%</a:t>
                      </a:r>
                      <a:endParaRPr lang="ko-KR" altLang="en-US" sz="1200" dirty="0"/>
                    </a:p>
                  </a:txBody>
                  <a:tcPr/>
                </a:tc>
                <a:tc>
                  <a:txBody>
                    <a:bodyPr/>
                    <a:lstStyle/>
                    <a:p>
                      <a:pPr latinLnBrk="1"/>
                      <a:r>
                        <a:rPr lang="en-US" altLang="ko-KR" sz="1200" dirty="0"/>
                        <a:t>6.28%</a:t>
                      </a:r>
                      <a:endParaRPr lang="ko-KR" altLang="en-US" sz="1200" dirty="0"/>
                    </a:p>
                  </a:txBody>
                  <a:tcPr/>
                </a:tc>
                <a:extLst>
                  <a:ext uri="{0D108BD9-81ED-4DB2-BD59-A6C34878D82A}">
                    <a16:rowId xmlns:a16="http://schemas.microsoft.com/office/drawing/2014/main" val="2302571624"/>
                  </a:ext>
                </a:extLst>
              </a:tr>
              <a:tr h="0">
                <a:tc rowSpan="3">
                  <a:txBody>
                    <a:bodyPr/>
                    <a:lstStyle/>
                    <a:p>
                      <a:pPr latinLnBrk="1"/>
                      <a:r>
                        <a:rPr lang="en-US" altLang="ko-KR" sz="1200" dirty="0"/>
                        <a:t>Distressed</a:t>
                      </a:r>
                    </a:p>
                    <a:p>
                      <a:pPr latinLnBrk="1"/>
                      <a:r>
                        <a:rPr lang="en-US" altLang="ko-KR" sz="1200" dirty="0"/>
                        <a:t>(ICR &lt;1)</a:t>
                      </a:r>
                    </a:p>
                  </a:txBody>
                  <a:tcPr/>
                </a:tc>
                <a:tc rowSpan="3">
                  <a:txBody>
                    <a:bodyPr/>
                    <a:lstStyle/>
                    <a:p>
                      <a:pPr latinLnBrk="1"/>
                      <a:r>
                        <a:rPr lang="en-US" altLang="ko-KR" sz="1200" dirty="0"/>
                        <a:t>6,458</a:t>
                      </a:r>
                    </a:p>
                    <a:p>
                      <a:pPr latinLnBrk="1"/>
                      <a:r>
                        <a:rPr lang="en-US" altLang="ko-KR" sz="1200" dirty="0"/>
                        <a:t>(100%)</a:t>
                      </a:r>
                      <a:endParaRPr lang="ko-KR" altLang="en-US" sz="1200" dirty="0"/>
                    </a:p>
                  </a:txBody>
                  <a:tcPr/>
                </a:tc>
                <a:tc>
                  <a:txBody>
                    <a:bodyPr/>
                    <a:lstStyle/>
                    <a:p>
                      <a:pPr latinLnBrk="1"/>
                      <a:r>
                        <a:rPr lang="en-US" altLang="ko-KR" sz="1200" dirty="0"/>
                        <a:t>Non-distressed </a:t>
                      </a:r>
                      <a:endParaRPr lang="ko-KR" altLang="en-US" sz="1200" dirty="0"/>
                    </a:p>
                  </a:txBody>
                  <a:tcPr/>
                </a:tc>
                <a:tc>
                  <a:txBody>
                    <a:bodyPr/>
                    <a:lstStyle/>
                    <a:p>
                      <a:pPr latinLnBrk="1"/>
                      <a:r>
                        <a:rPr lang="en-US" altLang="ko-KR" sz="1200" dirty="0"/>
                        <a:t>0.03%</a:t>
                      </a:r>
                      <a:endParaRPr lang="ko-KR" altLang="en-US" sz="1200" dirty="0"/>
                    </a:p>
                  </a:txBody>
                  <a:tcPr/>
                </a:tc>
                <a:tc>
                  <a:txBody>
                    <a:bodyPr/>
                    <a:lstStyle/>
                    <a:p>
                      <a:pPr latinLnBrk="1"/>
                      <a:r>
                        <a:rPr lang="en-US" altLang="ko-KR" sz="1200" dirty="0"/>
                        <a:t>0.03%</a:t>
                      </a:r>
                      <a:endParaRPr lang="ko-KR" altLang="en-US" sz="1200" dirty="0"/>
                    </a:p>
                  </a:txBody>
                  <a:tcPr/>
                </a:tc>
                <a:tc>
                  <a:txBody>
                    <a:bodyPr/>
                    <a:lstStyle/>
                    <a:p>
                      <a:pPr latinLnBrk="1"/>
                      <a:r>
                        <a:rPr lang="en-US" altLang="ko-KR" sz="1200" dirty="0"/>
                        <a:t>85.06%</a:t>
                      </a:r>
                      <a:endParaRPr lang="ko-KR" altLang="en-US" sz="1200" dirty="0"/>
                    </a:p>
                  </a:txBody>
                  <a:tcPr/>
                </a:tc>
                <a:tc>
                  <a:txBody>
                    <a:bodyPr/>
                    <a:lstStyle/>
                    <a:p>
                      <a:pPr latinLnBrk="1"/>
                      <a:r>
                        <a:rPr lang="en-US" altLang="ko-KR" sz="1200" dirty="0"/>
                        <a:t>82.73%</a:t>
                      </a:r>
                      <a:endParaRPr lang="ko-KR" altLang="en-US" sz="1200" dirty="0"/>
                    </a:p>
                  </a:txBody>
                  <a:tcPr/>
                </a:tc>
                <a:tc>
                  <a:txBody>
                    <a:bodyPr/>
                    <a:lstStyle/>
                    <a:p>
                      <a:pPr latinLnBrk="1"/>
                      <a:r>
                        <a:rPr lang="en-US" altLang="ko-KR" sz="1200" dirty="0"/>
                        <a:t>86.22%</a:t>
                      </a:r>
                      <a:endParaRPr lang="ko-KR" altLang="en-US" sz="1200" dirty="0"/>
                    </a:p>
                  </a:txBody>
                  <a:tcPr/>
                </a:tc>
                <a:extLst>
                  <a:ext uri="{0D108BD9-81ED-4DB2-BD59-A6C34878D82A}">
                    <a16:rowId xmlns:a16="http://schemas.microsoft.com/office/drawing/2014/main" val="2245296492"/>
                  </a:ext>
                </a:extLst>
              </a:tr>
              <a:tr h="163122">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Distressed</a:t>
                      </a:r>
                      <a:endParaRPr lang="ko-KR" altLang="en-US" sz="1200" dirty="0"/>
                    </a:p>
                  </a:txBody>
                  <a:tcPr/>
                </a:tc>
                <a:tc>
                  <a:txBody>
                    <a:bodyPr/>
                    <a:lstStyle/>
                    <a:p>
                      <a:pPr latinLnBrk="1"/>
                      <a:r>
                        <a:rPr lang="en-US" altLang="ko-KR" sz="1200" dirty="0"/>
                        <a:t>99.97%</a:t>
                      </a:r>
                      <a:endParaRPr lang="ko-KR" altLang="en-US" sz="1200" dirty="0"/>
                    </a:p>
                  </a:txBody>
                  <a:tcPr/>
                </a:tc>
                <a:tc>
                  <a:txBody>
                    <a:bodyPr/>
                    <a:lstStyle/>
                    <a:p>
                      <a:pPr latinLnBrk="1"/>
                      <a:r>
                        <a:rPr lang="en-US" altLang="ko-KR" sz="1200" dirty="0"/>
                        <a:t>98.41%</a:t>
                      </a:r>
                      <a:endParaRPr lang="ko-KR" altLang="en-US" sz="1200" dirty="0"/>
                    </a:p>
                  </a:txBody>
                  <a:tcPr/>
                </a:tc>
                <a:tc>
                  <a:txBody>
                    <a:bodyPr/>
                    <a:lstStyle/>
                    <a:p>
                      <a:pPr latinLnBrk="1"/>
                      <a:r>
                        <a:rPr lang="en-US" altLang="ko-KR" sz="1200" dirty="0"/>
                        <a:t>4.85%</a:t>
                      </a:r>
                      <a:endParaRPr lang="ko-KR" altLang="en-US" sz="1200" dirty="0"/>
                    </a:p>
                  </a:txBody>
                  <a:tcPr/>
                </a:tc>
                <a:tc>
                  <a:txBody>
                    <a:bodyPr/>
                    <a:lstStyle/>
                    <a:p>
                      <a:pPr latinLnBrk="1"/>
                      <a:r>
                        <a:rPr lang="en-US" altLang="ko-KR" sz="1200" dirty="0"/>
                        <a:t>7.17%</a:t>
                      </a:r>
                      <a:endParaRPr lang="ko-KR" altLang="en-US" sz="1200" dirty="0"/>
                    </a:p>
                  </a:txBody>
                  <a:tcPr/>
                </a:tc>
                <a:tc>
                  <a:txBody>
                    <a:bodyPr/>
                    <a:lstStyle/>
                    <a:p>
                      <a:pPr latinLnBrk="1"/>
                      <a:r>
                        <a:rPr lang="en-US" altLang="ko-KR" sz="1200" dirty="0"/>
                        <a:t>7.45%</a:t>
                      </a:r>
                      <a:endParaRPr lang="ko-KR" altLang="en-US" sz="1200" dirty="0"/>
                    </a:p>
                  </a:txBody>
                  <a:tcPr/>
                </a:tc>
                <a:extLst>
                  <a:ext uri="{0D108BD9-81ED-4DB2-BD59-A6C34878D82A}">
                    <a16:rowId xmlns:a16="http://schemas.microsoft.com/office/drawing/2014/main" val="1478522812"/>
                  </a:ext>
                </a:extLst>
              </a:tr>
              <a:tr h="0">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Unclassifiable</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1.56%</a:t>
                      </a:r>
                      <a:endParaRPr lang="ko-KR" altLang="en-US" sz="1200" dirty="0"/>
                    </a:p>
                  </a:txBody>
                  <a:tcPr/>
                </a:tc>
                <a:tc>
                  <a:txBody>
                    <a:bodyPr/>
                    <a:lstStyle/>
                    <a:p>
                      <a:pPr latinLnBrk="1"/>
                      <a:r>
                        <a:rPr lang="en-US" altLang="ko-KR" sz="1200" dirty="0"/>
                        <a:t>10.10%</a:t>
                      </a:r>
                      <a:endParaRPr lang="ko-KR" altLang="en-US" sz="1200" dirty="0"/>
                    </a:p>
                  </a:txBody>
                  <a:tcPr/>
                </a:tc>
                <a:tc>
                  <a:txBody>
                    <a:bodyPr/>
                    <a:lstStyle/>
                    <a:p>
                      <a:pPr latinLnBrk="1"/>
                      <a:r>
                        <a:rPr lang="en-US" altLang="ko-KR" sz="1200" dirty="0"/>
                        <a:t>10.10%</a:t>
                      </a:r>
                      <a:endParaRPr lang="ko-KR" altLang="en-US" sz="1200" dirty="0"/>
                    </a:p>
                  </a:txBody>
                  <a:tcPr/>
                </a:tc>
                <a:tc>
                  <a:txBody>
                    <a:bodyPr/>
                    <a:lstStyle/>
                    <a:p>
                      <a:pPr latinLnBrk="1"/>
                      <a:r>
                        <a:rPr lang="en-US" altLang="ko-KR" sz="1200" dirty="0"/>
                        <a:t>6.33%</a:t>
                      </a:r>
                      <a:endParaRPr lang="ko-KR" altLang="en-US" sz="1200" dirty="0"/>
                    </a:p>
                  </a:txBody>
                  <a:tcPr/>
                </a:tc>
                <a:extLst>
                  <a:ext uri="{0D108BD9-81ED-4DB2-BD59-A6C34878D82A}">
                    <a16:rowId xmlns:a16="http://schemas.microsoft.com/office/drawing/2014/main" val="3344080569"/>
                  </a:ext>
                </a:extLst>
              </a:tr>
            </a:tbl>
          </a:graphicData>
        </a:graphic>
      </p:graphicFrame>
      <p:sp>
        <p:nvSpPr>
          <p:cNvPr id="9" name="직사각형 8">
            <a:extLst>
              <a:ext uri="{FF2B5EF4-FFF2-40B4-BE49-F238E27FC236}">
                <a16:creationId xmlns:a16="http://schemas.microsoft.com/office/drawing/2014/main" id="{236AC7CB-D71B-44E5-94BA-6AF7C973E49C}"/>
              </a:ext>
            </a:extLst>
          </p:cNvPr>
          <p:cNvSpPr/>
          <p:nvPr/>
        </p:nvSpPr>
        <p:spPr>
          <a:xfrm>
            <a:off x="1113541" y="2560320"/>
            <a:ext cx="7810500" cy="1323439"/>
          </a:xfrm>
          <a:prstGeom prst="rect">
            <a:avLst/>
          </a:prstGeom>
        </p:spPr>
        <p:txBody>
          <a:bodyPr wrap="square">
            <a:spAutoFit/>
          </a:bodyPr>
          <a:lstStyle/>
          <a:p>
            <a:pPr marL="285750" indent="-285750">
              <a:buFont typeface="Arial" panose="020B0604020202020204" pitchFamily="34" charset="0"/>
              <a:buChar char="•"/>
            </a:pPr>
            <a:r>
              <a:rPr lang="en-US" altLang="ko-KR" sz="1600" b="1" dirty="0">
                <a:latin typeface="Segoe UI" panose="020B0502040204020203" pitchFamily="34" charset="0"/>
                <a:cs typeface="Segoe UI" panose="020B0502040204020203" pitchFamily="34" charset="0"/>
              </a:rPr>
              <a:t>Results: </a:t>
            </a:r>
            <a:r>
              <a:rPr lang="en-US" altLang="ko-KR" sz="1600" dirty="0">
                <a:latin typeface="맑은 고딕"/>
                <a:cs typeface="맑은 고딕"/>
              </a:rPr>
              <a:t>Any company that can measure ICR </a:t>
            </a:r>
            <a:r>
              <a:rPr lang="en-US" altLang="ko-KR" sz="1600" spc="-25" dirty="0">
                <a:latin typeface="맑은 고딕"/>
                <a:cs typeface="맑은 고딕"/>
              </a:rPr>
              <a:t>can </a:t>
            </a:r>
            <a:r>
              <a:rPr lang="en-US" altLang="ko-KR" sz="1600" dirty="0">
                <a:latin typeface="맑은 고딕"/>
                <a:cs typeface="맑은 고딕"/>
              </a:rPr>
              <a:t>also measure ROOA. However, for other indicators, </a:t>
            </a:r>
            <a:r>
              <a:rPr lang="en-US" altLang="ko-KR" sz="1600" spc="-25" dirty="0">
                <a:latin typeface="맑은 고딕"/>
                <a:cs typeface="맑은 고딕"/>
              </a:rPr>
              <a:t>there are </a:t>
            </a:r>
            <a:r>
              <a:rPr lang="en-US" altLang="ko-KR" sz="1600" dirty="0">
                <a:latin typeface="맑은 고딕"/>
                <a:cs typeface="맑은 고딕"/>
              </a:rPr>
              <a:t>many that </a:t>
            </a:r>
            <a:r>
              <a:rPr lang="en-US" altLang="ko-KR" sz="1600" spc="-25" dirty="0">
                <a:latin typeface="맑은 고딕"/>
                <a:cs typeface="맑은 고딕"/>
              </a:rPr>
              <a:t>are </a:t>
            </a:r>
            <a:r>
              <a:rPr lang="en-US" altLang="ko-KR" sz="1600" dirty="0">
                <a:latin typeface="맑은 고딕"/>
                <a:cs typeface="맑은 고딕"/>
              </a:rPr>
              <a:t>impossible to measure. </a:t>
            </a:r>
            <a:r>
              <a:rPr lang="en-US" altLang="ko-KR" sz="1600" dirty="0"/>
              <a:t>If a company is judged as a distressed firm based on the ICR, the indicators of ROOA and RNOA are judged as distressed by more than 98%, while the share of other indicators is less than 10%.</a:t>
            </a:r>
            <a:endParaRPr lang="ko-KR" altLang="en-US" sz="1600" dirty="0"/>
          </a:p>
        </p:txBody>
      </p:sp>
      <p:graphicFrame>
        <p:nvGraphicFramePr>
          <p:cNvPr id="10" name="표 9">
            <a:extLst>
              <a:ext uri="{FF2B5EF4-FFF2-40B4-BE49-F238E27FC236}">
                <a16:creationId xmlns:a16="http://schemas.microsoft.com/office/drawing/2014/main" id="{A93D865C-F150-415D-973E-73D5E73B04A5}"/>
              </a:ext>
            </a:extLst>
          </p:cNvPr>
          <p:cNvGraphicFramePr>
            <a:graphicFrameLocks noGrp="1"/>
          </p:cNvGraphicFramePr>
          <p:nvPr>
            <p:extLst>
              <p:ext uri="{D42A27DB-BD31-4B8C-83A1-F6EECF244321}">
                <p14:modId xmlns:p14="http://schemas.microsoft.com/office/powerpoint/2010/main" val="2507125172"/>
              </p:ext>
            </p:extLst>
          </p:nvPr>
        </p:nvGraphicFramePr>
        <p:xfrm>
          <a:off x="748733" y="4319664"/>
          <a:ext cx="8540116" cy="2157336"/>
        </p:xfrm>
        <a:graphic>
          <a:graphicData uri="http://schemas.openxmlformats.org/drawingml/2006/table">
            <a:tbl>
              <a:tblPr firstRow="1" bandRow="1">
                <a:tableStyleId>{5C22544A-7EE6-4342-B048-85BDC9FD1C3A}</a:tableStyleId>
              </a:tblPr>
              <a:tblGrid>
                <a:gridCol w="1079922">
                  <a:extLst>
                    <a:ext uri="{9D8B030D-6E8A-4147-A177-3AD203B41FA5}">
                      <a16:colId xmlns:a16="http://schemas.microsoft.com/office/drawing/2014/main" val="2711940484"/>
                    </a:ext>
                  </a:extLst>
                </a:gridCol>
                <a:gridCol w="763092">
                  <a:extLst>
                    <a:ext uri="{9D8B030D-6E8A-4147-A177-3AD203B41FA5}">
                      <a16:colId xmlns:a16="http://schemas.microsoft.com/office/drawing/2014/main" val="1999182849"/>
                    </a:ext>
                  </a:extLst>
                </a:gridCol>
                <a:gridCol w="1358832">
                  <a:extLst>
                    <a:ext uri="{9D8B030D-6E8A-4147-A177-3AD203B41FA5}">
                      <a16:colId xmlns:a16="http://schemas.microsoft.com/office/drawing/2014/main" val="3154893498"/>
                    </a:ext>
                  </a:extLst>
                </a:gridCol>
                <a:gridCol w="1261773">
                  <a:extLst>
                    <a:ext uri="{9D8B030D-6E8A-4147-A177-3AD203B41FA5}">
                      <a16:colId xmlns:a16="http://schemas.microsoft.com/office/drawing/2014/main" val="4171902058"/>
                    </a:ext>
                  </a:extLst>
                </a:gridCol>
                <a:gridCol w="1164713">
                  <a:extLst>
                    <a:ext uri="{9D8B030D-6E8A-4147-A177-3AD203B41FA5}">
                      <a16:colId xmlns:a16="http://schemas.microsoft.com/office/drawing/2014/main" val="1848710277"/>
                    </a:ext>
                  </a:extLst>
                </a:gridCol>
                <a:gridCol w="1067654">
                  <a:extLst>
                    <a:ext uri="{9D8B030D-6E8A-4147-A177-3AD203B41FA5}">
                      <a16:colId xmlns:a16="http://schemas.microsoft.com/office/drawing/2014/main" val="673469584"/>
                    </a:ext>
                  </a:extLst>
                </a:gridCol>
                <a:gridCol w="970595">
                  <a:extLst>
                    <a:ext uri="{9D8B030D-6E8A-4147-A177-3AD203B41FA5}">
                      <a16:colId xmlns:a16="http://schemas.microsoft.com/office/drawing/2014/main" val="2303808879"/>
                    </a:ext>
                  </a:extLst>
                </a:gridCol>
                <a:gridCol w="873535">
                  <a:extLst>
                    <a:ext uri="{9D8B030D-6E8A-4147-A177-3AD203B41FA5}">
                      <a16:colId xmlns:a16="http://schemas.microsoft.com/office/drawing/2014/main" val="2124469344"/>
                    </a:ext>
                  </a:extLst>
                </a:gridCol>
              </a:tblGrid>
              <a:tr h="333594">
                <a:tc>
                  <a:txBody>
                    <a:bodyPr/>
                    <a:lstStyle/>
                    <a:p>
                      <a:pPr latinLnBrk="1"/>
                      <a:r>
                        <a:rPr lang="en-US" altLang="ko-KR" sz="1400" dirty="0"/>
                        <a:t>ICR</a:t>
                      </a:r>
                      <a:endParaRPr lang="ko-KR" altLang="en-US" sz="1400" dirty="0"/>
                    </a:p>
                  </a:txBody>
                  <a:tcPr/>
                </a:tc>
                <a:tc>
                  <a:txBody>
                    <a:bodyPr/>
                    <a:lstStyle/>
                    <a:p>
                      <a:pPr latinLnBrk="1"/>
                      <a:r>
                        <a:rPr lang="en-US" altLang="ko-KR" sz="1400" dirty="0" err="1"/>
                        <a:t>Obs</a:t>
                      </a:r>
                      <a:endParaRPr lang="ko-KR" altLang="en-US" sz="1400" dirty="0"/>
                    </a:p>
                  </a:txBody>
                  <a:tcPr/>
                </a:tc>
                <a:tc>
                  <a:txBody>
                    <a:bodyPr/>
                    <a:lstStyle/>
                    <a:p>
                      <a:pPr latinLnBrk="1"/>
                      <a:r>
                        <a:rPr lang="en-US" altLang="ko-KR" sz="1400" dirty="0"/>
                        <a:t>Judgment</a:t>
                      </a:r>
                      <a:endParaRPr lang="ko-KR" altLang="en-US" sz="1400" dirty="0"/>
                    </a:p>
                  </a:txBody>
                  <a:tcPr/>
                </a:tc>
                <a:tc>
                  <a:txBody>
                    <a:bodyPr/>
                    <a:lstStyle/>
                    <a:p>
                      <a:pPr latinLnBrk="1"/>
                      <a:r>
                        <a:rPr lang="en-US" altLang="ko-KR" sz="1400" dirty="0"/>
                        <a:t>ROOA</a:t>
                      </a:r>
                      <a:endParaRPr lang="ko-KR" altLang="en-US" sz="1400" dirty="0"/>
                    </a:p>
                  </a:txBody>
                  <a:tcPr/>
                </a:tc>
                <a:tc>
                  <a:txBody>
                    <a:bodyPr/>
                    <a:lstStyle/>
                    <a:p>
                      <a:pPr latinLnBrk="1"/>
                      <a:r>
                        <a:rPr lang="en-US" altLang="ko-KR" sz="1400" dirty="0"/>
                        <a:t>RNOA</a:t>
                      </a:r>
                      <a:endParaRPr lang="ko-KR" altLang="en-US" sz="1400" dirty="0"/>
                    </a:p>
                  </a:txBody>
                  <a:tcPr/>
                </a:tc>
                <a:tc>
                  <a:txBody>
                    <a:bodyPr/>
                    <a:lstStyle/>
                    <a:p>
                      <a:pPr latinLnBrk="1"/>
                      <a:r>
                        <a:rPr lang="en-US" altLang="ko-KR" sz="1400" dirty="0"/>
                        <a:t>CHK</a:t>
                      </a:r>
                      <a:endParaRPr lang="ko-KR" altLang="en-US" sz="1400" dirty="0"/>
                    </a:p>
                  </a:txBody>
                  <a:tcPr/>
                </a:tc>
                <a:tc>
                  <a:txBody>
                    <a:bodyPr/>
                    <a:lstStyle/>
                    <a:p>
                      <a:pPr latinLnBrk="1"/>
                      <a:r>
                        <a:rPr lang="en-US" altLang="ko-KR" sz="1400" dirty="0"/>
                        <a:t>FN</a:t>
                      </a:r>
                      <a:endParaRPr lang="ko-KR" altLang="en-US" sz="1400" dirty="0"/>
                    </a:p>
                  </a:txBody>
                  <a:tcPr/>
                </a:tc>
                <a:tc>
                  <a:txBody>
                    <a:bodyPr/>
                    <a:lstStyle/>
                    <a:p>
                      <a:pPr latinLnBrk="1"/>
                      <a:r>
                        <a:rPr lang="en-US" altLang="ko-KR" sz="1400" dirty="0"/>
                        <a:t>ACEE</a:t>
                      </a:r>
                      <a:endParaRPr lang="ko-KR" altLang="en-US" sz="1400" dirty="0"/>
                    </a:p>
                  </a:txBody>
                  <a:tcPr/>
                </a:tc>
                <a:extLst>
                  <a:ext uri="{0D108BD9-81ED-4DB2-BD59-A6C34878D82A}">
                    <a16:rowId xmlns:a16="http://schemas.microsoft.com/office/drawing/2014/main" val="3551808329"/>
                  </a:ext>
                </a:extLst>
              </a:tr>
              <a:tr h="333594">
                <a:tc rowSpan="3">
                  <a:txBody>
                    <a:bodyPr/>
                    <a:lstStyle/>
                    <a:p>
                      <a:pPr latinLnBrk="1"/>
                      <a:r>
                        <a:rPr lang="en-US" altLang="ko-KR" sz="1200" dirty="0"/>
                        <a:t>Non-distressed</a:t>
                      </a:r>
                    </a:p>
                    <a:p>
                      <a:pPr latinLnBrk="1"/>
                      <a:endParaRPr lang="ko-KR" altLang="en-US" sz="1200" dirty="0"/>
                    </a:p>
                  </a:txBody>
                  <a:tcPr/>
                </a:tc>
                <a:tc rowSpan="3">
                  <a:txBody>
                    <a:bodyPr/>
                    <a:lstStyle/>
                    <a:p>
                      <a:pPr latinLnBrk="1"/>
                      <a:r>
                        <a:rPr lang="en-US" altLang="ko-KR" sz="1200" dirty="0"/>
                        <a:t>13,450</a:t>
                      </a:r>
                      <a:endParaRPr lang="ko-KR" altLang="en-US" sz="1200" dirty="0"/>
                    </a:p>
                    <a:p>
                      <a:pPr latinLnBrk="1"/>
                      <a:r>
                        <a:rPr lang="en-US" altLang="ko-KR" sz="1200" dirty="0"/>
                        <a:t>(100%)</a:t>
                      </a:r>
                      <a:endParaRPr lang="ko-KR" altLang="en-US" sz="1200" dirty="0"/>
                    </a:p>
                  </a:txBody>
                  <a:tcPr/>
                </a:tc>
                <a:tc>
                  <a:txBody>
                    <a:bodyPr/>
                    <a:lstStyle/>
                    <a:p>
                      <a:pPr latinLnBrk="1"/>
                      <a:r>
                        <a:rPr lang="en-US" altLang="ko-KR" sz="1200" dirty="0"/>
                        <a:t>Non-distressed </a:t>
                      </a:r>
                      <a:endParaRPr lang="ko-KR" altLang="en-US" sz="1200" dirty="0"/>
                    </a:p>
                  </a:txBody>
                  <a:tcPr/>
                </a:tc>
                <a:tc>
                  <a:txBody>
                    <a:bodyPr/>
                    <a:lstStyle/>
                    <a:p>
                      <a:pPr latinLnBrk="1"/>
                      <a:r>
                        <a:rPr lang="en-US" altLang="ko-KR" sz="1200" dirty="0"/>
                        <a:t>100.0%</a:t>
                      </a:r>
                      <a:endParaRPr lang="ko-KR" altLang="en-US" sz="1200" dirty="0"/>
                    </a:p>
                  </a:txBody>
                  <a:tcPr/>
                </a:tc>
                <a:tc>
                  <a:txBody>
                    <a:bodyPr/>
                    <a:lstStyle/>
                    <a:p>
                      <a:pPr latinLnBrk="1"/>
                      <a:r>
                        <a:rPr lang="en-US" altLang="ko-KR" sz="1200" dirty="0"/>
                        <a:t>98.81%</a:t>
                      </a:r>
                      <a:endParaRPr lang="ko-KR" altLang="en-US" sz="1200" dirty="0"/>
                    </a:p>
                  </a:txBody>
                  <a:tcPr/>
                </a:tc>
                <a:tc>
                  <a:txBody>
                    <a:bodyPr/>
                    <a:lstStyle/>
                    <a:p>
                      <a:pPr latinLnBrk="1"/>
                      <a:r>
                        <a:rPr lang="en-US" altLang="ko-KR" sz="1200" dirty="0"/>
                        <a:t>76.86%</a:t>
                      </a:r>
                      <a:endParaRPr lang="ko-KR" altLang="en-US" sz="1200" dirty="0"/>
                    </a:p>
                  </a:txBody>
                  <a:tcPr/>
                </a:tc>
                <a:tc>
                  <a:txBody>
                    <a:bodyPr/>
                    <a:lstStyle/>
                    <a:p>
                      <a:pPr latinLnBrk="1"/>
                      <a:r>
                        <a:rPr lang="en-US" altLang="ko-KR" sz="1200" dirty="0"/>
                        <a:t>89.08%</a:t>
                      </a:r>
                      <a:endParaRPr lang="ko-KR" altLang="en-US" sz="1200" dirty="0"/>
                    </a:p>
                  </a:txBody>
                  <a:tcPr/>
                </a:tc>
                <a:tc>
                  <a:txBody>
                    <a:bodyPr/>
                    <a:lstStyle/>
                    <a:p>
                      <a:pPr latinLnBrk="1"/>
                      <a:r>
                        <a:rPr lang="en-US" altLang="ko-KR" sz="1200" dirty="0"/>
                        <a:t>90.23%</a:t>
                      </a:r>
                      <a:endParaRPr lang="ko-KR" altLang="en-US" sz="1200" dirty="0"/>
                    </a:p>
                  </a:txBody>
                  <a:tcPr/>
                </a:tc>
                <a:extLst>
                  <a:ext uri="{0D108BD9-81ED-4DB2-BD59-A6C34878D82A}">
                    <a16:rowId xmlns:a16="http://schemas.microsoft.com/office/drawing/2014/main" val="3092379714"/>
                  </a:ext>
                </a:extLst>
              </a:tr>
              <a:tr h="333594">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Distressed</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12.39%</a:t>
                      </a:r>
                      <a:endParaRPr lang="ko-KR" altLang="en-US" sz="1200" dirty="0"/>
                    </a:p>
                  </a:txBody>
                  <a:tcPr/>
                </a:tc>
                <a:tc>
                  <a:txBody>
                    <a:bodyPr/>
                    <a:lstStyle/>
                    <a:p>
                      <a:pPr latinLnBrk="1"/>
                      <a:r>
                        <a:rPr lang="en-US" altLang="ko-KR" sz="1200" dirty="0"/>
                        <a:t>0.17%</a:t>
                      </a:r>
                      <a:endParaRPr lang="ko-KR" altLang="en-US" sz="1200" dirty="0"/>
                    </a:p>
                  </a:txBody>
                  <a:tcPr/>
                </a:tc>
                <a:tc>
                  <a:txBody>
                    <a:bodyPr/>
                    <a:lstStyle/>
                    <a:p>
                      <a:pPr latinLnBrk="1"/>
                      <a:r>
                        <a:rPr lang="en-US" altLang="ko-KR" sz="1200" dirty="0"/>
                        <a:t>3.49%</a:t>
                      </a:r>
                      <a:endParaRPr lang="ko-KR" altLang="en-US" sz="1200" dirty="0"/>
                    </a:p>
                  </a:txBody>
                  <a:tcPr/>
                </a:tc>
                <a:extLst>
                  <a:ext uri="{0D108BD9-81ED-4DB2-BD59-A6C34878D82A}">
                    <a16:rowId xmlns:a16="http://schemas.microsoft.com/office/drawing/2014/main" val="2815181180"/>
                  </a:ext>
                </a:extLst>
              </a:tr>
              <a:tr h="333594">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Unclassifiable</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1.19%</a:t>
                      </a:r>
                      <a:endParaRPr lang="ko-KR" altLang="en-US" sz="1200" dirty="0"/>
                    </a:p>
                  </a:txBody>
                  <a:tcPr/>
                </a:tc>
                <a:tc>
                  <a:txBody>
                    <a:bodyPr/>
                    <a:lstStyle/>
                    <a:p>
                      <a:pPr latinLnBrk="1"/>
                      <a:r>
                        <a:rPr lang="en-US" altLang="ko-KR" sz="1200" dirty="0"/>
                        <a:t>10.75%</a:t>
                      </a:r>
                      <a:endParaRPr lang="ko-KR" altLang="en-US" sz="1200" dirty="0"/>
                    </a:p>
                  </a:txBody>
                  <a:tcPr/>
                </a:tc>
                <a:tc>
                  <a:txBody>
                    <a:bodyPr/>
                    <a:lstStyle/>
                    <a:p>
                      <a:pPr latinLnBrk="1"/>
                      <a:r>
                        <a:rPr lang="en-US" altLang="ko-KR" sz="1200" dirty="0"/>
                        <a:t>10.75%</a:t>
                      </a:r>
                      <a:endParaRPr lang="ko-KR" altLang="en-US" sz="1200" dirty="0"/>
                    </a:p>
                  </a:txBody>
                  <a:tcPr/>
                </a:tc>
                <a:tc>
                  <a:txBody>
                    <a:bodyPr/>
                    <a:lstStyle/>
                    <a:p>
                      <a:pPr latinLnBrk="1"/>
                      <a:r>
                        <a:rPr lang="en-US" altLang="ko-KR" sz="1200" dirty="0"/>
                        <a:t>6.28%</a:t>
                      </a:r>
                      <a:endParaRPr lang="ko-KR" altLang="en-US" sz="1200" dirty="0"/>
                    </a:p>
                  </a:txBody>
                  <a:tcPr/>
                </a:tc>
                <a:extLst>
                  <a:ext uri="{0D108BD9-81ED-4DB2-BD59-A6C34878D82A}">
                    <a16:rowId xmlns:a16="http://schemas.microsoft.com/office/drawing/2014/main" val="2302571624"/>
                  </a:ext>
                </a:extLst>
              </a:tr>
              <a:tr h="0">
                <a:tc rowSpan="3">
                  <a:txBody>
                    <a:bodyPr/>
                    <a:lstStyle/>
                    <a:p>
                      <a:pPr latinLnBrk="1"/>
                      <a:r>
                        <a:rPr lang="en-US" altLang="ko-KR" sz="1200" dirty="0"/>
                        <a:t>Distressed</a:t>
                      </a:r>
                    </a:p>
                    <a:p>
                      <a:pPr latinLnBrk="1"/>
                      <a:r>
                        <a:rPr lang="en-US" altLang="ko-KR" sz="1200" dirty="0"/>
                        <a:t>(ICR &lt;1)</a:t>
                      </a:r>
                    </a:p>
                  </a:txBody>
                  <a:tcPr/>
                </a:tc>
                <a:tc rowSpan="3">
                  <a:txBody>
                    <a:bodyPr/>
                    <a:lstStyle/>
                    <a:p>
                      <a:pPr latinLnBrk="1"/>
                      <a:r>
                        <a:rPr lang="en-US" altLang="ko-KR" sz="1200" dirty="0"/>
                        <a:t>6,458</a:t>
                      </a:r>
                    </a:p>
                    <a:p>
                      <a:pPr latinLnBrk="1"/>
                      <a:r>
                        <a:rPr lang="en-US" altLang="ko-KR" sz="1200" dirty="0"/>
                        <a:t>(100%)</a:t>
                      </a:r>
                      <a:endParaRPr lang="ko-KR" altLang="en-US" sz="1200" dirty="0"/>
                    </a:p>
                  </a:txBody>
                  <a:tcPr/>
                </a:tc>
                <a:tc>
                  <a:txBody>
                    <a:bodyPr/>
                    <a:lstStyle/>
                    <a:p>
                      <a:pPr latinLnBrk="1"/>
                      <a:r>
                        <a:rPr lang="en-US" altLang="ko-KR" sz="1200" dirty="0"/>
                        <a:t>Non-distressed </a:t>
                      </a:r>
                      <a:endParaRPr lang="ko-KR" altLang="en-US" sz="1200" dirty="0"/>
                    </a:p>
                  </a:txBody>
                  <a:tcPr/>
                </a:tc>
                <a:tc>
                  <a:txBody>
                    <a:bodyPr/>
                    <a:lstStyle/>
                    <a:p>
                      <a:pPr latinLnBrk="1"/>
                      <a:r>
                        <a:rPr lang="en-US" altLang="ko-KR" sz="1200" dirty="0"/>
                        <a:t>0.03%</a:t>
                      </a:r>
                      <a:endParaRPr lang="ko-KR" altLang="en-US" sz="1200" dirty="0"/>
                    </a:p>
                  </a:txBody>
                  <a:tcPr/>
                </a:tc>
                <a:tc>
                  <a:txBody>
                    <a:bodyPr/>
                    <a:lstStyle/>
                    <a:p>
                      <a:pPr latinLnBrk="1"/>
                      <a:r>
                        <a:rPr lang="en-US" altLang="ko-KR" sz="1200" dirty="0"/>
                        <a:t>0.03%</a:t>
                      </a:r>
                      <a:endParaRPr lang="ko-KR" altLang="en-US" sz="1200" dirty="0"/>
                    </a:p>
                  </a:txBody>
                  <a:tcPr/>
                </a:tc>
                <a:tc>
                  <a:txBody>
                    <a:bodyPr/>
                    <a:lstStyle/>
                    <a:p>
                      <a:pPr latinLnBrk="1"/>
                      <a:r>
                        <a:rPr lang="en-US" altLang="ko-KR" sz="1200" dirty="0"/>
                        <a:t>85.06%</a:t>
                      </a:r>
                      <a:endParaRPr lang="ko-KR" altLang="en-US" sz="1200" dirty="0"/>
                    </a:p>
                  </a:txBody>
                  <a:tcPr/>
                </a:tc>
                <a:tc>
                  <a:txBody>
                    <a:bodyPr/>
                    <a:lstStyle/>
                    <a:p>
                      <a:pPr latinLnBrk="1"/>
                      <a:r>
                        <a:rPr lang="en-US" altLang="ko-KR" sz="1200" dirty="0"/>
                        <a:t>82.73%</a:t>
                      </a:r>
                      <a:endParaRPr lang="ko-KR" altLang="en-US" sz="1200" dirty="0"/>
                    </a:p>
                  </a:txBody>
                  <a:tcPr/>
                </a:tc>
                <a:tc>
                  <a:txBody>
                    <a:bodyPr/>
                    <a:lstStyle/>
                    <a:p>
                      <a:pPr latinLnBrk="1"/>
                      <a:r>
                        <a:rPr lang="en-US" altLang="ko-KR" sz="1200" dirty="0"/>
                        <a:t>86.22%</a:t>
                      </a:r>
                      <a:endParaRPr lang="ko-KR" altLang="en-US" sz="1200" dirty="0"/>
                    </a:p>
                  </a:txBody>
                  <a:tcPr/>
                </a:tc>
                <a:extLst>
                  <a:ext uri="{0D108BD9-81ED-4DB2-BD59-A6C34878D82A}">
                    <a16:rowId xmlns:a16="http://schemas.microsoft.com/office/drawing/2014/main" val="2245296492"/>
                  </a:ext>
                </a:extLst>
              </a:tr>
              <a:tr h="163122">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Distressed</a:t>
                      </a:r>
                      <a:endParaRPr lang="ko-KR" altLang="en-US" sz="1200" dirty="0"/>
                    </a:p>
                  </a:txBody>
                  <a:tcPr/>
                </a:tc>
                <a:tc>
                  <a:txBody>
                    <a:bodyPr/>
                    <a:lstStyle/>
                    <a:p>
                      <a:pPr latinLnBrk="1"/>
                      <a:r>
                        <a:rPr lang="en-US" altLang="ko-KR" sz="1200" dirty="0"/>
                        <a:t>99.97%</a:t>
                      </a:r>
                      <a:endParaRPr lang="ko-KR" altLang="en-US" sz="1200" dirty="0"/>
                    </a:p>
                  </a:txBody>
                  <a:tcPr/>
                </a:tc>
                <a:tc>
                  <a:txBody>
                    <a:bodyPr/>
                    <a:lstStyle/>
                    <a:p>
                      <a:pPr latinLnBrk="1"/>
                      <a:r>
                        <a:rPr lang="en-US" altLang="ko-KR" sz="1200" dirty="0"/>
                        <a:t>98.41%</a:t>
                      </a:r>
                      <a:endParaRPr lang="ko-KR" altLang="en-US" sz="1200" dirty="0"/>
                    </a:p>
                  </a:txBody>
                  <a:tcPr/>
                </a:tc>
                <a:tc>
                  <a:txBody>
                    <a:bodyPr/>
                    <a:lstStyle/>
                    <a:p>
                      <a:pPr latinLnBrk="1"/>
                      <a:r>
                        <a:rPr lang="en-US" altLang="ko-KR" sz="1200" dirty="0"/>
                        <a:t>4.85%</a:t>
                      </a:r>
                      <a:endParaRPr lang="ko-KR" altLang="en-US" sz="1200" dirty="0"/>
                    </a:p>
                  </a:txBody>
                  <a:tcPr/>
                </a:tc>
                <a:tc>
                  <a:txBody>
                    <a:bodyPr/>
                    <a:lstStyle/>
                    <a:p>
                      <a:pPr latinLnBrk="1"/>
                      <a:r>
                        <a:rPr lang="en-US" altLang="ko-KR" sz="1200" dirty="0"/>
                        <a:t>7.17%</a:t>
                      </a:r>
                      <a:endParaRPr lang="ko-KR" altLang="en-US" sz="1200" dirty="0"/>
                    </a:p>
                  </a:txBody>
                  <a:tcPr/>
                </a:tc>
                <a:tc>
                  <a:txBody>
                    <a:bodyPr/>
                    <a:lstStyle/>
                    <a:p>
                      <a:pPr latinLnBrk="1"/>
                      <a:r>
                        <a:rPr lang="en-US" altLang="ko-KR" sz="1200" dirty="0"/>
                        <a:t>7.45%</a:t>
                      </a:r>
                      <a:endParaRPr lang="ko-KR" altLang="en-US" sz="1200" dirty="0"/>
                    </a:p>
                  </a:txBody>
                  <a:tcPr/>
                </a:tc>
                <a:extLst>
                  <a:ext uri="{0D108BD9-81ED-4DB2-BD59-A6C34878D82A}">
                    <a16:rowId xmlns:a16="http://schemas.microsoft.com/office/drawing/2014/main" val="1478522812"/>
                  </a:ext>
                </a:extLst>
              </a:tr>
              <a:tr h="0">
                <a:tc vMerge="1">
                  <a:txBody>
                    <a:bodyPr/>
                    <a:lstStyle/>
                    <a:p>
                      <a:pPr latinLnBrk="1"/>
                      <a:endParaRPr lang="ko-KR" altLang="en-US" sz="1200" dirty="0"/>
                    </a:p>
                  </a:txBody>
                  <a:tcPr/>
                </a:tc>
                <a:tc vMerge="1">
                  <a:txBody>
                    <a:bodyPr/>
                    <a:lstStyle/>
                    <a:p>
                      <a:pPr latinLnBrk="1"/>
                      <a:endParaRPr lang="ko-KR" altLang="en-US" sz="1200" dirty="0"/>
                    </a:p>
                  </a:txBody>
                  <a:tcPr/>
                </a:tc>
                <a:tc>
                  <a:txBody>
                    <a:bodyPr/>
                    <a:lstStyle/>
                    <a:p>
                      <a:pPr latinLnBrk="1"/>
                      <a:r>
                        <a:rPr lang="en-US" altLang="ko-KR" sz="1200" dirty="0"/>
                        <a:t>Unclassifiable</a:t>
                      </a:r>
                      <a:endParaRPr lang="ko-KR" altLang="en-US" sz="1200" dirty="0"/>
                    </a:p>
                  </a:txBody>
                  <a:tcPr/>
                </a:tc>
                <a:tc>
                  <a:txBody>
                    <a:bodyPr/>
                    <a:lstStyle/>
                    <a:p>
                      <a:pPr latinLnBrk="1"/>
                      <a:r>
                        <a:rPr lang="en-US" altLang="ko-KR" sz="1200" dirty="0"/>
                        <a:t>0%</a:t>
                      </a:r>
                      <a:endParaRPr lang="ko-KR" altLang="en-US" sz="1200" dirty="0"/>
                    </a:p>
                  </a:txBody>
                  <a:tcPr/>
                </a:tc>
                <a:tc>
                  <a:txBody>
                    <a:bodyPr/>
                    <a:lstStyle/>
                    <a:p>
                      <a:pPr latinLnBrk="1"/>
                      <a:r>
                        <a:rPr lang="en-US" altLang="ko-KR" sz="1200" dirty="0"/>
                        <a:t>1.56%</a:t>
                      </a:r>
                      <a:endParaRPr lang="ko-KR" altLang="en-US" sz="1200" dirty="0"/>
                    </a:p>
                  </a:txBody>
                  <a:tcPr/>
                </a:tc>
                <a:tc>
                  <a:txBody>
                    <a:bodyPr/>
                    <a:lstStyle/>
                    <a:p>
                      <a:pPr latinLnBrk="1"/>
                      <a:r>
                        <a:rPr lang="en-US" altLang="ko-KR" sz="1200" dirty="0"/>
                        <a:t>10.10%</a:t>
                      </a:r>
                      <a:endParaRPr lang="ko-KR" altLang="en-US" sz="1200" dirty="0"/>
                    </a:p>
                  </a:txBody>
                  <a:tcPr/>
                </a:tc>
                <a:tc>
                  <a:txBody>
                    <a:bodyPr/>
                    <a:lstStyle/>
                    <a:p>
                      <a:pPr latinLnBrk="1"/>
                      <a:r>
                        <a:rPr lang="en-US" altLang="ko-KR" sz="1200" dirty="0"/>
                        <a:t>10.10%</a:t>
                      </a:r>
                      <a:endParaRPr lang="ko-KR" altLang="en-US" sz="1200" dirty="0"/>
                    </a:p>
                  </a:txBody>
                  <a:tcPr/>
                </a:tc>
                <a:tc>
                  <a:txBody>
                    <a:bodyPr/>
                    <a:lstStyle/>
                    <a:p>
                      <a:pPr latinLnBrk="1"/>
                      <a:r>
                        <a:rPr lang="en-US" altLang="ko-KR" sz="1200" dirty="0"/>
                        <a:t>6.33%</a:t>
                      </a:r>
                      <a:endParaRPr lang="ko-KR" altLang="en-US" sz="1200" dirty="0"/>
                    </a:p>
                  </a:txBody>
                  <a:tcPr/>
                </a:tc>
                <a:extLst>
                  <a:ext uri="{0D108BD9-81ED-4DB2-BD59-A6C34878D82A}">
                    <a16:rowId xmlns:a16="http://schemas.microsoft.com/office/drawing/2014/main" val="3344080569"/>
                  </a:ext>
                </a:extLst>
              </a:tr>
            </a:tbl>
          </a:graphicData>
        </a:graphic>
      </p:graphicFrame>
      <p:sp>
        <p:nvSpPr>
          <p:cNvPr id="11" name="직사각형 10">
            <a:extLst>
              <a:ext uri="{FF2B5EF4-FFF2-40B4-BE49-F238E27FC236}">
                <a16:creationId xmlns:a16="http://schemas.microsoft.com/office/drawing/2014/main" id="{E4E18AD0-AE40-4177-8A74-46FC1FD18EF6}"/>
              </a:ext>
            </a:extLst>
          </p:cNvPr>
          <p:cNvSpPr/>
          <p:nvPr/>
        </p:nvSpPr>
        <p:spPr>
          <a:xfrm>
            <a:off x="3962399" y="5943600"/>
            <a:ext cx="5326449" cy="22860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07218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15</a:t>
            </a:fld>
            <a:endParaRPr spc="-25" dirty="0"/>
          </a:p>
        </p:txBody>
      </p:sp>
      <mc:AlternateContent xmlns:mc="http://schemas.openxmlformats.org/markup-compatibility/2006" xmlns:a14="http://schemas.microsoft.com/office/drawing/2010/main">
        <mc:Choice Requires="a14">
          <p:sp>
            <p:nvSpPr>
              <p:cNvPr id="3" name="object 3"/>
              <p:cNvSpPr txBox="1"/>
              <p:nvPr/>
            </p:nvSpPr>
            <p:spPr>
              <a:xfrm>
                <a:off x="716076" y="1015111"/>
                <a:ext cx="8728710" cy="3996479"/>
              </a:xfrm>
              <a:prstGeom prst="rect">
                <a:avLst/>
              </a:prstGeom>
            </p:spPr>
            <p:txBody>
              <a:bodyPr vert="horz" wrap="square" lIns="0" tIns="12065" rIns="0" bIns="0" rtlCol="0">
                <a:spAutoFit/>
              </a:bodyPr>
              <a:lstStyle/>
              <a:p>
                <a:pPr marL="504825">
                  <a:lnSpc>
                    <a:spcPct val="100000"/>
                  </a:lnSpc>
                  <a:spcBef>
                    <a:spcPts val="95"/>
                  </a:spcBef>
                </a:pPr>
                <a:r>
                  <a:rPr lang="en-US" sz="2200" dirty="0">
                    <a:latin typeface="맑은 고딕"/>
                    <a:cs typeface="맑은 고딕"/>
                  </a:rPr>
                  <a:t>5. </a:t>
                </a:r>
                <a:r>
                  <a:rPr lang="en-US" sz="2200" spc="-25" dirty="0">
                    <a:latin typeface="맑은 고딕"/>
                    <a:cs typeface="맑은 고딕"/>
                  </a:rPr>
                  <a:t>Relevance </a:t>
                </a:r>
                <a:r>
                  <a:rPr lang="en-US" sz="2200" dirty="0">
                    <a:latin typeface="맑은 고딕"/>
                    <a:cs typeface="맑은 고딕"/>
                  </a:rPr>
                  <a:t>to business activities</a:t>
                </a:r>
              </a:p>
              <a:p>
                <a:pPr marL="504825">
                  <a:lnSpc>
                    <a:spcPct val="100000"/>
                  </a:lnSpc>
                  <a:spcBef>
                    <a:spcPts val="95"/>
                  </a:spcBef>
                </a:pPr>
                <a:endParaRPr lang="en-US" altLang="ko-KR" sz="2200" dirty="0">
                  <a:latin typeface="맑은 고딕"/>
                  <a:cs typeface="맑은 고딕"/>
                </a:endParaRPr>
              </a:p>
              <a:p>
                <a:pPr marL="504825">
                  <a:lnSpc>
                    <a:spcPct val="100000"/>
                  </a:lnSpc>
                  <a:spcBef>
                    <a:spcPts val="95"/>
                  </a:spcBef>
                </a:pPr>
                <a:r>
                  <a:rPr lang="ko-KR" altLang="en-US" sz="2000" dirty="0">
                    <a:latin typeface="맑은 고딕"/>
                    <a:cs typeface="맑은 고딕"/>
                  </a:rPr>
                  <a:t>■ </a:t>
                </a:r>
                <a:r>
                  <a:rPr lang="en-US" altLang="ko-KR" sz="2000" dirty="0">
                    <a:latin typeface="맑은 고딕"/>
                    <a:cs typeface="맑은 고딕"/>
                  </a:rPr>
                  <a:t>Multiple linear regression analysis </a:t>
                </a:r>
                <a:endParaRPr lang="en-US" altLang="ko-KR" sz="2200" dirty="0">
                  <a:latin typeface="맑은 고딕"/>
                  <a:cs typeface="맑은 고딕"/>
                </a:endParaRPr>
              </a:p>
              <a:p>
                <a:pPr marL="504825">
                  <a:lnSpc>
                    <a:spcPct val="100000"/>
                  </a:lnSpc>
                  <a:spcBef>
                    <a:spcPts val="95"/>
                  </a:spcBef>
                </a:pPr>
                <a:endParaRPr lang="en-US" altLang="ko-KR" sz="2200" b="1" dirty="0">
                  <a:latin typeface="맑은 고딕"/>
                  <a:cs typeface="맑은 고딕"/>
                </a:endParaRPr>
              </a:p>
              <a:p>
                <a:pPr marL="504825">
                  <a:lnSpc>
                    <a:spcPct val="100000"/>
                  </a:lnSpc>
                  <a:spcBef>
                    <a:spcPts val="95"/>
                  </a:spcBef>
                </a:pPr>
                <a14:m>
                  <m:oMath xmlns:m="http://schemas.openxmlformats.org/officeDocument/2006/math">
                    <m:sSub>
                      <m:sSubPr>
                        <m:ctrlPr>
                          <a:rPr lang="ar-AE" altLang="ko-KR" sz="2000" i="1" dirty="0" smtClean="0">
                            <a:latin typeface="Cambria Math" panose="02040503050406030204" pitchFamily="18" charset="0"/>
                          </a:rPr>
                        </m:ctrlPr>
                      </m:sSubPr>
                      <m:e>
                        <m:r>
                          <a:rPr lang="ko-KR" altLang="ar-AE" sz="2000" i="1" dirty="0" smtClean="0">
                            <a:latin typeface="Cambria Math" panose="02040503050406030204" pitchFamily="18" charset="0"/>
                            <a:cs typeface="맑은 고딕"/>
                          </a:rPr>
                          <m:t>𝐴𝑐𝑡𝑖𝑣𝑖𝑡𝑦</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r>
                          <a:rPr lang="ar-AE" altLang="ko-KR" sz="2000" i="1" dirty="0" smtClean="0">
                            <a:latin typeface="Cambria Math" panose="02040503050406030204" pitchFamily="18" charset="0"/>
                            <a:cs typeface="맑은 고딕"/>
                          </a:rPr>
                          <m:t>+</m:t>
                        </m:r>
                        <m:r>
                          <a:rPr lang="ar-AE" altLang="ko-KR" sz="2000" i="1" dirty="0" smtClean="0">
                            <a:latin typeface="Cambria Math" panose="02040503050406030204" pitchFamily="18" charset="0"/>
                            <a:cs typeface="맑은 고딕"/>
                          </a:rPr>
                          <m:t>1</m:t>
                        </m:r>
                      </m:sub>
                    </m:sSub>
                  </m:oMath>
                </a14:m>
                <a:r>
                  <a:rPr lang="ar-AE" altLang="ko-KR" sz="2000" dirty="0">
                    <a:cs typeface="맑은 고딕"/>
                  </a:rPr>
                  <a:t>=</a:t>
                </a:r>
                <a14:m>
                  <m:oMath xmlns:m="http://schemas.openxmlformats.org/officeDocument/2006/math">
                    <m:sSub>
                      <m:sSubPr>
                        <m:ctrlPr>
                          <a:rPr lang="ar-AE" altLang="ko-KR" sz="2000" i="1" dirty="0" smtClean="0">
                            <a:latin typeface="Cambria Math" panose="02040503050406030204" pitchFamily="18" charset="0"/>
                            <a:cs typeface="맑은 고딕"/>
                          </a:rPr>
                        </m:ctrlPr>
                      </m:sSubPr>
                      <m:e>
                        <m:r>
                          <a:rPr lang="ko-KR" altLang="ar-AE" sz="2000" i="1" dirty="0" smtClean="0">
                            <a:latin typeface="Cambria Math" panose="02040503050406030204" pitchFamily="18" charset="0"/>
                            <a:cs typeface="맑은 고딕"/>
                          </a:rPr>
                          <m:t>𝛽</m:t>
                        </m:r>
                      </m:e>
                      <m:sub>
                        <m:r>
                          <a:rPr lang="en-US" altLang="ko-KR" sz="2000" b="0" i="1" dirty="0" smtClean="0">
                            <a:latin typeface="Cambria Math" panose="02040503050406030204" pitchFamily="18" charset="0"/>
                            <a:cs typeface="맑은 고딕"/>
                          </a:rPr>
                          <m:t>0</m:t>
                        </m:r>
                      </m:sub>
                    </m:sSub>
                  </m:oMath>
                </a14:m>
                <a:r>
                  <a:rPr lang="en-US" altLang="ko-KR" sz="2000" dirty="0">
                    <a:latin typeface="맑은 고딕"/>
                    <a:cs typeface="맑은 고딕"/>
                  </a:rPr>
                  <a:t>+</a:t>
                </a:r>
                <a:r>
                  <a:rPr lang="ar-AE" altLang="ko-KR" sz="2000" dirty="0">
                    <a:cs typeface="맑은 고딕"/>
                  </a:rPr>
                  <a:t> </a:t>
                </a:r>
                <a14:m>
                  <m:oMath xmlns:m="http://schemas.openxmlformats.org/officeDocument/2006/math">
                    <m:sSub>
                      <m:sSubPr>
                        <m:ctrlPr>
                          <a:rPr lang="ar-AE" altLang="ko-KR" sz="2000" i="1" spc="-300" dirty="0" smtClean="0">
                            <a:latin typeface="Cambria Math" panose="02040503050406030204" pitchFamily="18" charset="0"/>
                            <a:cs typeface="맑은 고딕"/>
                          </a:rPr>
                        </m:ctrlPr>
                      </m:sSubPr>
                      <m:e>
                        <m:r>
                          <a:rPr lang="ko-KR" altLang="ar-AE" sz="2000" i="1" spc="-300" dirty="0" smtClean="0">
                            <a:latin typeface="Cambria Math" panose="02040503050406030204" pitchFamily="18" charset="0"/>
                            <a:cs typeface="맑은 고딕"/>
                          </a:rPr>
                          <m:t>𝛽</m:t>
                        </m:r>
                      </m:e>
                      <m:sub>
                        <m:r>
                          <a:rPr lang="en-US" altLang="ko-KR" sz="2000" b="0" i="1" spc="-300" dirty="0" smtClean="0">
                            <a:latin typeface="Cambria Math" panose="02040503050406030204" pitchFamily="18" charset="0"/>
                            <a:cs typeface="맑은 고딕"/>
                          </a:rPr>
                          <m:t>1</m:t>
                        </m:r>
                      </m:sub>
                    </m:sSub>
                  </m:oMath>
                </a14:m>
                <a:r>
                  <a:rPr lang="ar-AE" altLang="ko-KR" sz="2000" spc="-300" dirty="0"/>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cs typeface="맑은 고딕"/>
                          </a:rPr>
                          <m:t>𝑑𝑖𝑠𝑡𝑟𝑒𝑠𝑠</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ar-AE" altLang="ko-KR" sz="2000" dirty="0"/>
                  <a:t> </a:t>
                </a:r>
                <a:r>
                  <a:rPr lang="en-US" altLang="ko-KR" sz="2000" dirty="0">
                    <a:latin typeface="맑은 고딕"/>
                    <a:cs typeface="맑은 고딕"/>
                  </a:rPr>
                  <a:t>+</a:t>
                </a:r>
                <a:r>
                  <a:rPr lang="ar-AE" altLang="ko-KR" sz="2000" dirty="0">
                    <a:cs typeface="맑은 고딕"/>
                  </a:rPr>
                  <a:t> </a:t>
                </a:r>
                <a14:m>
                  <m:oMath xmlns:m="http://schemas.openxmlformats.org/officeDocument/2006/math">
                    <m:sSub>
                      <m:sSubPr>
                        <m:ctrlPr>
                          <a:rPr lang="ar-AE" altLang="ko-KR" sz="2000" i="1" spc="-300" dirty="0">
                            <a:latin typeface="Cambria Math" panose="02040503050406030204" pitchFamily="18" charset="0"/>
                            <a:cs typeface="맑은 고딕"/>
                          </a:rPr>
                        </m:ctrlPr>
                      </m:sSubPr>
                      <m:e>
                        <m:r>
                          <a:rPr lang="ko-KR" altLang="ar-AE" sz="2000" i="1" spc="-300" dirty="0">
                            <a:latin typeface="Cambria Math" panose="02040503050406030204" pitchFamily="18" charset="0"/>
                            <a:cs typeface="맑은 고딕"/>
                          </a:rPr>
                          <m:t>𝛽</m:t>
                        </m:r>
                      </m:e>
                      <m:sub>
                        <m:r>
                          <a:rPr lang="en-US" altLang="ko-KR" sz="2000" i="1" spc="-300" dirty="0">
                            <a:latin typeface="Cambria Math" panose="02040503050406030204" pitchFamily="18" charset="0"/>
                            <a:cs typeface="맑은 고딕"/>
                          </a:rPr>
                          <m:t>2</m:t>
                        </m:r>
                      </m:sub>
                    </m:sSub>
                  </m:oMath>
                </a14:m>
                <a:r>
                  <a:rPr lang="ar-AE" altLang="ko-KR" sz="2000" i="1" spc="-300" dirty="0">
                    <a:latin typeface="Cambria Math" panose="02040503050406030204" pitchFamily="18" charset="0"/>
                    <a:cs typeface="맑은 고딕"/>
                  </a:rPr>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cs typeface="맑은 고딕"/>
                          </a:rPr>
                          <m:t>𝑙𝑛𝑎𝑠𝑠𝑒𝑡𝑠</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en-US" altLang="ko-KR" sz="2000" dirty="0">
                    <a:latin typeface="맑은 고딕"/>
                    <a:cs typeface="맑은 고딕"/>
                  </a:rPr>
                  <a:t>+</a:t>
                </a:r>
                <a:r>
                  <a:rPr lang="ar-AE" altLang="ko-KR" sz="2000" dirty="0">
                    <a:cs typeface="맑은 고딕"/>
                  </a:rPr>
                  <a:t> </a:t>
                </a:r>
                <a14:m>
                  <m:oMath xmlns:m="http://schemas.openxmlformats.org/officeDocument/2006/math">
                    <m:sSub>
                      <m:sSubPr>
                        <m:ctrlPr>
                          <a:rPr lang="ar-AE" altLang="ko-KR" sz="2000" i="1" spc="-300" dirty="0">
                            <a:latin typeface="Cambria Math" panose="02040503050406030204" pitchFamily="18" charset="0"/>
                            <a:cs typeface="맑은 고딕"/>
                          </a:rPr>
                        </m:ctrlPr>
                      </m:sSubPr>
                      <m:e>
                        <m:r>
                          <a:rPr lang="ko-KR" altLang="ar-AE" sz="2000" i="1" spc="-300" dirty="0">
                            <a:latin typeface="Cambria Math" panose="02040503050406030204" pitchFamily="18" charset="0"/>
                            <a:cs typeface="맑은 고딕"/>
                          </a:rPr>
                          <m:t>𝛽</m:t>
                        </m:r>
                      </m:e>
                      <m:sub>
                        <m:r>
                          <a:rPr lang="en-US" altLang="ko-KR" sz="2000" i="1" spc="-300" dirty="0">
                            <a:latin typeface="Cambria Math" panose="02040503050406030204" pitchFamily="18" charset="0"/>
                            <a:cs typeface="맑은 고딕"/>
                          </a:rPr>
                          <m:t>3</m:t>
                        </m:r>
                      </m:sub>
                    </m:sSub>
                  </m:oMath>
                </a14:m>
                <a:r>
                  <a:rPr lang="ar-AE" altLang="ko-KR" sz="2000" i="1" spc="-300" dirty="0">
                    <a:latin typeface="Cambria Math" panose="02040503050406030204" pitchFamily="18" charset="0"/>
                    <a:cs typeface="맑은 고딕"/>
                  </a:rPr>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cs typeface="맑은 고딕"/>
                          </a:rPr>
                          <m:t>𝐿𝑒𝑣𝑒𝑟𝑎𝑔𝑒</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endParaRPr lang="en-US" altLang="ko-KR" sz="2000" dirty="0">
                  <a:latin typeface="맑은 고딕"/>
                  <a:cs typeface="맑은 고딕"/>
                </a:endParaRPr>
              </a:p>
              <a:p>
                <a:pPr marL="504825">
                  <a:lnSpc>
                    <a:spcPct val="100000"/>
                  </a:lnSpc>
                  <a:spcBef>
                    <a:spcPts val="95"/>
                  </a:spcBef>
                </a:pPr>
                <a:r>
                  <a:rPr lang="en-US" altLang="ko-KR" sz="2000" dirty="0">
                    <a:latin typeface="맑은 고딕"/>
                    <a:cs typeface="맑은 고딕"/>
                  </a:rPr>
                  <a:t>+</a:t>
                </a:r>
                <a:r>
                  <a:rPr lang="ar-AE" altLang="ko-KR" sz="2000" dirty="0">
                    <a:cs typeface="맑은 고딕"/>
                  </a:rPr>
                  <a:t> </a:t>
                </a:r>
                <a14:m>
                  <m:oMath xmlns:m="http://schemas.openxmlformats.org/officeDocument/2006/math">
                    <m:sSub>
                      <m:sSubPr>
                        <m:ctrlPr>
                          <a:rPr lang="ar-AE" altLang="ko-KR" sz="2000" i="1" spc="-300" dirty="0" smtClean="0">
                            <a:latin typeface="Cambria Math" panose="02040503050406030204" pitchFamily="18" charset="0"/>
                            <a:cs typeface="맑은 고딕"/>
                          </a:rPr>
                        </m:ctrlPr>
                      </m:sSubPr>
                      <m:e>
                        <m:r>
                          <a:rPr lang="ko-KR" altLang="ar-AE" sz="2000" i="1" spc="-300" dirty="0">
                            <a:latin typeface="Cambria Math" panose="02040503050406030204" pitchFamily="18" charset="0"/>
                            <a:cs typeface="맑은 고딕"/>
                          </a:rPr>
                          <m:t>𝛽</m:t>
                        </m:r>
                      </m:e>
                      <m:sub>
                        <m:r>
                          <a:rPr lang="en-US" altLang="ko-KR" sz="2000" i="1" spc="-300" dirty="0">
                            <a:latin typeface="Cambria Math" panose="02040503050406030204" pitchFamily="18" charset="0"/>
                            <a:cs typeface="맑은 고딕"/>
                          </a:rPr>
                          <m:t>4</m:t>
                        </m:r>
                      </m:sub>
                    </m:sSub>
                  </m:oMath>
                </a14:m>
                <a:r>
                  <a:rPr lang="ar-AE" altLang="ko-KR" sz="2000" i="1" spc="-300" dirty="0">
                    <a:latin typeface="Cambria Math" panose="02040503050406030204" pitchFamily="18" charset="0"/>
                    <a:cs typeface="맑은 고딕"/>
                  </a:rPr>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cs typeface="맑은 고딕"/>
                          </a:rPr>
                          <m:t>𝑇𝑎𝑛𝑔𝑖𝑏𝑖𝑙𝑖𝑡𝑦</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en-US" altLang="ko-KR" sz="2000" dirty="0">
                    <a:latin typeface="맑은 고딕"/>
                    <a:cs typeface="맑은 고딕"/>
                  </a:rPr>
                  <a:t>+</a:t>
                </a:r>
                <a:r>
                  <a:rPr lang="ar-AE" altLang="ko-KR" sz="2000" spc="-300" dirty="0">
                    <a:cs typeface="맑은 고딕"/>
                  </a:rPr>
                  <a:t> </a:t>
                </a:r>
                <a14:m>
                  <m:oMath xmlns:m="http://schemas.openxmlformats.org/officeDocument/2006/math">
                    <m:sSub>
                      <m:sSubPr>
                        <m:ctrlPr>
                          <a:rPr lang="ar-AE" altLang="ko-KR" sz="2000" i="1" spc="-300" dirty="0" smtClean="0">
                            <a:latin typeface="Cambria Math" panose="02040503050406030204" pitchFamily="18" charset="0"/>
                            <a:cs typeface="맑은 고딕"/>
                          </a:rPr>
                        </m:ctrlPr>
                      </m:sSubPr>
                      <m:e>
                        <m:r>
                          <a:rPr lang="ko-KR" altLang="ar-AE" sz="2000" i="1" spc="-300" dirty="0">
                            <a:latin typeface="Cambria Math" panose="02040503050406030204" pitchFamily="18" charset="0"/>
                            <a:cs typeface="맑은 고딕"/>
                          </a:rPr>
                          <m:t>𝛽</m:t>
                        </m:r>
                      </m:e>
                      <m:sub>
                        <m:r>
                          <a:rPr lang="en-US" altLang="ko-KR" sz="2000" b="0" i="1" spc="-300" dirty="0" smtClean="0">
                            <a:latin typeface="Cambria Math" panose="02040503050406030204" pitchFamily="18" charset="0"/>
                            <a:cs typeface="맑은 고딕"/>
                          </a:rPr>
                          <m:t>5</m:t>
                        </m:r>
                      </m:sub>
                    </m:sSub>
                  </m:oMath>
                </a14:m>
                <a:r>
                  <a:rPr lang="ar-AE" altLang="ko-KR" sz="2000" i="1" spc="-300" dirty="0">
                    <a:latin typeface="Cambria Math" panose="02040503050406030204" pitchFamily="18" charset="0"/>
                    <a:cs typeface="맑은 고딕"/>
                  </a:rPr>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cs typeface="맑은 고딕"/>
                          </a:rPr>
                          <m:t>𝑙𝑛𝑎𝑔𝑒</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en-US" altLang="ko-KR" sz="2000" dirty="0">
                    <a:latin typeface="맑은 고딕"/>
                    <a:cs typeface="맑은 고딕"/>
                  </a:rPr>
                  <a:t>+</a:t>
                </a:r>
                <a:r>
                  <a:rPr lang="ar-AE" altLang="ko-KR" sz="2000" spc="-300" dirty="0">
                    <a:cs typeface="맑은 고딕"/>
                  </a:rPr>
                  <a:t> </a:t>
                </a:r>
                <a14:m>
                  <m:oMath xmlns:m="http://schemas.openxmlformats.org/officeDocument/2006/math">
                    <m:sSub>
                      <m:sSubPr>
                        <m:ctrlPr>
                          <a:rPr lang="ar-AE" altLang="ko-KR" sz="2000" i="1" spc="-300" dirty="0" smtClean="0">
                            <a:latin typeface="Cambria Math" panose="02040503050406030204" pitchFamily="18" charset="0"/>
                            <a:cs typeface="맑은 고딕"/>
                          </a:rPr>
                        </m:ctrlPr>
                      </m:sSubPr>
                      <m:e>
                        <m:r>
                          <a:rPr lang="ko-KR" altLang="ar-AE" sz="2000" i="1" spc="-300" dirty="0">
                            <a:latin typeface="Cambria Math" panose="02040503050406030204" pitchFamily="18" charset="0"/>
                            <a:cs typeface="맑은 고딕"/>
                          </a:rPr>
                          <m:t>𝛽</m:t>
                        </m:r>
                      </m:e>
                      <m:sub>
                        <m:r>
                          <a:rPr lang="en-US" altLang="ko-KR" sz="2000" b="0" i="1" spc="-300" dirty="0" smtClean="0">
                            <a:latin typeface="Cambria Math" panose="02040503050406030204" pitchFamily="18" charset="0"/>
                            <a:cs typeface="맑은 고딕"/>
                          </a:rPr>
                          <m:t>6</m:t>
                        </m:r>
                      </m:sub>
                    </m:sSub>
                  </m:oMath>
                </a14:m>
                <a:r>
                  <a:rPr lang="ar-AE" altLang="ko-KR" sz="2000" i="1" spc="-300" dirty="0">
                    <a:latin typeface="Cambria Math" panose="02040503050406030204" pitchFamily="18" charset="0"/>
                    <a:cs typeface="맑은 고딕"/>
                  </a:rPr>
                  <a:t> </a:t>
                </a:r>
                <a14:m>
                  <m:oMath xmlns:m="http://schemas.openxmlformats.org/officeDocument/2006/math">
                    <m:sSub>
                      <m:sSubPr>
                        <m:ctrlPr>
                          <a:rPr lang="ar-AE" altLang="ko-KR" sz="2000" i="1" dirty="0" smtClean="0">
                            <a:latin typeface="Cambria Math" panose="02040503050406030204" pitchFamily="18" charset="0"/>
                          </a:rPr>
                        </m:ctrlPr>
                      </m:sSubPr>
                      <m:e>
                        <m:r>
                          <a:rPr lang="en-US" altLang="ko-KR" sz="2000" b="0" i="1" dirty="0" smtClean="0">
                            <a:latin typeface="Cambria Math" panose="02040503050406030204" pitchFamily="18" charset="0"/>
                          </a:rPr>
                          <m:t>𝑀𝑇𝐵</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en-US" altLang="ko-KR" sz="2000" dirty="0">
                    <a:latin typeface="맑은 고딕"/>
                    <a:cs typeface="맑은 고딕"/>
                  </a:rPr>
                  <a:t>+</a:t>
                </a:r>
                <a14:m>
                  <m:oMath xmlns:m="http://schemas.openxmlformats.org/officeDocument/2006/math">
                    <m:r>
                      <a:rPr lang="en-US" altLang="ko-KR" sz="2000" b="0" i="1" smtClean="0">
                        <a:latin typeface="Cambria Math" panose="02040503050406030204" pitchFamily="18" charset="0"/>
                        <a:cs typeface="맑은 고딕"/>
                      </a:rPr>
                      <m:t>𝑓𝑖𝑟𝑚𝑓𝑖𝑥𝑒𝑑</m:t>
                    </m:r>
                  </m:oMath>
                </a14:m>
                <a:r>
                  <a:rPr lang="en-US" altLang="ko-KR" sz="2000" dirty="0">
                    <a:latin typeface="맑은 고딕"/>
                    <a:cs typeface="맑은 고딕"/>
                  </a:rPr>
                  <a:t>+</a:t>
                </a:r>
                <a:r>
                  <a:rPr lang="en-US" altLang="ko-KR" sz="2000" b="0" dirty="0">
                    <a:cs typeface="맑은 고딕"/>
                  </a:rPr>
                  <a:t> </a:t>
                </a:r>
                <a14:m>
                  <m:oMath xmlns:m="http://schemas.openxmlformats.org/officeDocument/2006/math">
                    <m:r>
                      <a:rPr lang="en-US" altLang="ko-KR" sz="2000" b="0" i="1" smtClean="0">
                        <a:latin typeface="Cambria Math" panose="02040503050406030204" pitchFamily="18" charset="0"/>
                        <a:cs typeface="맑은 고딕"/>
                      </a:rPr>
                      <m:t>𝑦𝑒𝑎𝑟𝑓𝑖𝑥𝑒𝑑</m:t>
                    </m:r>
                  </m:oMath>
                </a14:m>
                <a:r>
                  <a:rPr lang="en-US" altLang="ko-KR" sz="2000" dirty="0">
                    <a:latin typeface="맑은 고딕"/>
                    <a:cs typeface="맑은 고딕"/>
                  </a:rPr>
                  <a:t>+</a:t>
                </a:r>
                <a:r>
                  <a:rPr lang="ar-AE" altLang="ko-KR" sz="2000" dirty="0"/>
                  <a:t> </a:t>
                </a:r>
                <a14:m>
                  <m:oMath xmlns:m="http://schemas.openxmlformats.org/officeDocument/2006/math">
                    <m:sSub>
                      <m:sSubPr>
                        <m:ctrlPr>
                          <a:rPr lang="ar-AE" altLang="ko-KR" sz="2000" i="1" dirty="0" smtClean="0">
                            <a:latin typeface="Cambria Math" panose="02040503050406030204" pitchFamily="18" charset="0"/>
                          </a:rPr>
                        </m:ctrlPr>
                      </m:sSubPr>
                      <m:e>
                        <m:r>
                          <a:rPr lang="ko-KR" altLang="ar-AE" sz="2000" i="1" dirty="0" smtClean="0">
                            <a:latin typeface="Cambria Math" panose="02040503050406030204" pitchFamily="18" charset="0"/>
                          </a:rPr>
                          <m:t>𝜀</m:t>
                        </m:r>
                      </m:e>
                      <m:sub>
                        <m:r>
                          <a:rPr lang="ko-KR" altLang="ar-AE" sz="2000" i="1" dirty="0" smtClean="0">
                            <a:latin typeface="Cambria Math" panose="02040503050406030204" pitchFamily="18" charset="0"/>
                            <a:cs typeface="맑은 고딕"/>
                          </a:rPr>
                          <m:t>𝑖</m:t>
                        </m:r>
                        <m:r>
                          <a:rPr lang="ar-AE" altLang="ko-KR" sz="2000" i="1" dirty="0" smtClean="0">
                            <a:latin typeface="Cambria Math" panose="02040503050406030204" pitchFamily="18" charset="0"/>
                            <a:cs typeface="맑은 고딕"/>
                          </a:rPr>
                          <m:t>,</m:t>
                        </m:r>
                        <m:r>
                          <a:rPr lang="ko-KR" altLang="ar-AE" sz="2000" i="1" dirty="0" smtClean="0">
                            <a:latin typeface="Cambria Math" panose="02040503050406030204" pitchFamily="18" charset="0"/>
                            <a:cs typeface="맑은 고딕"/>
                          </a:rPr>
                          <m:t>𝑡</m:t>
                        </m:r>
                      </m:sub>
                    </m:sSub>
                  </m:oMath>
                </a14:m>
                <a:r>
                  <a:rPr lang="ar-AE" altLang="ko-KR" sz="2000" dirty="0"/>
                  <a:t> </a:t>
                </a:r>
                <a:endParaRPr lang="ar-AE" sz="2000" dirty="0">
                  <a:latin typeface="맑은 고딕"/>
                  <a:cs typeface="맑은 고딕"/>
                </a:endParaRPr>
              </a:p>
              <a:p>
                <a:pPr marL="755015" marR="5080" lvl="1" indent="-285750" algn="just">
                  <a:lnSpc>
                    <a:spcPct val="100000"/>
                  </a:lnSpc>
                  <a:spcBef>
                    <a:spcPts val="2165"/>
                  </a:spcBef>
                  <a:buFont typeface="Arial" panose="020B0604020202020204" pitchFamily="34" charset="0"/>
                  <a:buChar char="•"/>
                  <a:tabLst>
                    <a:tab pos="812800" algn="l"/>
                  </a:tabLst>
                </a:pPr>
                <a:r>
                  <a:rPr lang="en-US" sz="1600" dirty="0">
                    <a:latin typeface="Segoe UI" panose="020B0502040204020203" pitchFamily="34" charset="0"/>
                    <a:cs typeface="Segoe UI" panose="020B0502040204020203" pitchFamily="34" charset="0"/>
                  </a:rPr>
                  <a:t>Independent variable</a:t>
                </a:r>
                <a:r>
                  <a:rPr lang="en-US" altLang="ko-KR" sz="1600" dirty="0">
                    <a:latin typeface="Segoe UI" panose="020B0502040204020203" pitchFamily="34" charset="0"/>
                    <a:cs typeface="Segoe UI" panose="020B0502040204020203" pitchFamily="34" charset="0"/>
                  </a:rPr>
                  <a:t> </a:t>
                </a:r>
                <a:r>
                  <a:rPr lang="en-US" altLang="ko-KR" sz="1600" spc="-25" dirty="0">
                    <a:latin typeface="Segoe UI" panose="020B0502040204020203" pitchFamily="34" charset="0"/>
                    <a:cs typeface="Segoe UI" panose="020B0502040204020203" pitchFamily="34" charset="0"/>
                  </a:rPr>
                  <a:t>: </a:t>
                </a:r>
                <a:r>
                  <a:rPr lang="en-US" sz="1600" spc="-25" dirty="0">
                    <a:latin typeface="Segoe UI" panose="020B0502040204020203" pitchFamily="34" charset="0"/>
                    <a:cs typeface="Segoe UI" panose="020B0502040204020203" pitchFamily="34" charset="0"/>
                  </a:rPr>
                  <a:t>ICR</a:t>
                </a:r>
                <a:r>
                  <a:rPr lang="en-US" sz="1600" dirty="0">
                    <a:latin typeface="Segoe UI" panose="020B0502040204020203" pitchFamily="34" charset="0"/>
                    <a:cs typeface="Segoe UI" panose="020B0502040204020203" pitchFamily="34" charset="0"/>
                  </a:rPr>
                  <a:t>, ROOA,</a:t>
                </a:r>
                <a:r>
                  <a:rPr lang="en-US" altLang="ko-KR" sz="1600" dirty="0">
                    <a:latin typeface="Segoe UI" panose="020B0502040204020203" pitchFamily="34" charset="0"/>
                    <a:cs typeface="Segoe UI" panose="020B0502040204020203" pitchFamily="34" charset="0"/>
                  </a:rPr>
                  <a:t> </a:t>
                </a:r>
                <a:r>
                  <a:rPr lang="en-US" sz="1600" dirty="0">
                    <a:latin typeface="Segoe UI" panose="020B0502040204020203" pitchFamily="34" charset="0"/>
                    <a:cs typeface="Segoe UI" panose="020B0502040204020203" pitchFamily="34" charset="0"/>
                  </a:rPr>
                  <a:t>RNOA, CHK, FN, and ACEE</a:t>
                </a:r>
              </a:p>
              <a:p>
                <a:pPr marL="755015" marR="81915" lvl="1" indent="-285750" algn="just">
                  <a:lnSpc>
                    <a:spcPct val="100000"/>
                  </a:lnSpc>
                  <a:spcBef>
                    <a:spcPts val="2160"/>
                  </a:spcBef>
                  <a:buFont typeface="Arial" panose="020B0604020202020204" pitchFamily="34" charset="0"/>
                  <a:buChar char="•"/>
                  <a:tabLst>
                    <a:tab pos="812800" algn="l"/>
                  </a:tabLst>
                </a:pPr>
                <a:r>
                  <a:rPr lang="en-US" sz="1600" dirty="0">
                    <a:latin typeface="Segoe UI" panose="020B0502040204020203" pitchFamily="34" charset="0"/>
                    <a:cs typeface="Segoe UI" panose="020B0502040204020203" pitchFamily="34" charset="0"/>
                  </a:rPr>
                  <a:t>Dependent variable: </a:t>
                </a:r>
                <a:r>
                  <a:rPr lang="en-US" sz="1600" spc="-25" dirty="0">
                    <a:latin typeface="Segoe UI" panose="020B0502040204020203" pitchFamily="34" charset="0"/>
                    <a:cs typeface="Segoe UI" panose="020B0502040204020203" pitchFamily="34" charset="0"/>
                  </a:rPr>
                  <a:t>employment </a:t>
                </a:r>
                <a:r>
                  <a:rPr lang="en-US" sz="1600" dirty="0">
                    <a:latin typeface="Segoe UI" panose="020B0502040204020203" pitchFamily="34" charset="0"/>
                    <a:cs typeface="Segoe UI" panose="020B0502040204020203" pitchFamily="34" charset="0"/>
                  </a:rPr>
                  <a:t>growth, productivity, investment in tangible asset, cash assets growth, debt growth, and ROA.</a:t>
                </a:r>
              </a:p>
              <a:p>
                <a:pPr marL="755650" lvl="1" indent="-285750">
                  <a:lnSpc>
                    <a:spcPct val="100000"/>
                  </a:lnSpc>
                  <a:spcBef>
                    <a:spcPts val="2160"/>
                  </a:spcBef>
                  <a:buFont typeface="Arial" panose="020B0604020202020204" pitchFamily="34" charset="0"/>
                  <a:buChar char="•"/>
                  <a:tabLst>
                    <a:tab pos="812800" algn="l"/>
                  </a:tabLst>
                </a:pPr>
                <a:r>
                  <a:rPr lang="en-US" sz="1600" dirty="0">
                    <a:latin typeface="Segoe UI" panose="020B0502040204020203" pitchFamily="34" charset="0"/>
                    <a:cs typeface="Segoe UI" panose="020B0502040204020203" pitchFamily="34" charset="0"/>
                  </a:rPr>
                  <a:t>Control variable </a:t>
                </a:r>
                <a:r>
                  <a:rPr lang="en-US" altLang="ko-KR" sz="1600" spc="-25" dirty="0">
                    <a:latin typeface="Segoe UI" panose="020B0502040204020203" pitchFamily="34" charset="0"/>
                    <a:cs typeface="Segoe UI" panose="020B0502040204020203" pitchFamily="34" charset="0"/>
                  </a:rPr>
                  <a:t>:</a:t>
                </a:r>
                <a:r>
                  <a:rPr lang="en-US" sz="1600" spc="-25" dirty="0">
                    <a:latin typeface="Segoe UI" panose="020B0502040204020203" pitchFamily="34" charset="0"/>
                    <a:cs typeface="Segoe UI" panose="020B0502040204020203" pitchFamily="34" charset="0"/>
                  </a:rPr>
                  <a:t> </a:t>
                </a:r>
                <a:r>
                  <a:rPr lang="en-US" sz="1600" dirty="0">
                    <a:latin typeface="Segoe UI" panose="020B0502040204020203" pitchFamily="34" charset="0"/>
                    <a:cs typeface="Segoe UI" panose="020B0502040204020203" pitchFamily="34" charset="0"/>
                  </a:rPr>
                  <a:t>firm size, leverage, tangible asset ratio, firm age, and MTB ratio.</a:t>
                </a:r>
                <a:endParaRPr sz="1600" dirty="0">
                  <a:latin typeface="Segoe UI" panose="020B0502040204020203" pitchFamily="34" charset="0"/>
                  <a:cs typeface="Segoe UI" panose="020B0502040204020203" pitchFamily="34" charset="0"/>
                </a:endParaRPr>
              </a:p>
            </p:txBody>
          </p:sp>
        </mc:Choice>
        <mc:Fallback xmlns="">
          <p:sp>
            <p:nvSpPr>
              <p:cNvPr id="3" name="object 3"/>
              <p:cNvSpPr txBox="1">
                <a:spLocks noRot="1" noChangeAspect="1" noMove="1" noResize="1" noEditPoints="1" noAdjustHandles="1" noChangeArrowheads="1" noChangeShapeType="1" noTextEdit="1"/>
              </p:cNvSpPr>
              <p:nvPr/>
            </p:nvSpPr>
            <p:spPr>
              <a:xfrm>
                <a:off x="716076" y="1015111"/>
                <a:ext cx="8728710" cy="3996479"/>
              </a:xfrm>
              <a:prstGeom prst="rect">
                <a:avLst/>
              </a:prstGeom>
              <a:blipFill>
                <a:blip r:embed="rId3"/>
                <a:stretch>
                  <a:fillRect t="-1985" r="-489"/>
                </a:stretch>
              </a:blipFill>
            </p:spPr>
            <p:txBody>
              <a:bodyPr/>
              <a:lstStyle/>
              <a:p>
                <a:r>
                  <a:rPr lang="ko-KR" altLang="en-US">
                    <a:noFill/>
                  </a:rPr>
                  <a:t> </a:t>
                </a:r>
              </a:p>
            </p:txBody>
          </p:sp>
        </mc:Fallback>
      </mc:AlternateContent>
      <p:sp>
        <p:nvSpPr>
          <p:cNvPr id="7" name="object 2">
            <a:extLst>
              <a:ext uri="{FF2B5EF4-FFF2-40B4-BE49-F238E27FC236}">
                <a16:creationId xmlns:a16="http://schemas.microsoft.com/office/drawing/2014/main" id="{8EFDC51A-8B66-49E8-B1F4-3255FFD90A06}"/>
              </a:ext>
            </a:extLst>
          </p:cNvPr>
          <p:cNvSpPr txBox="1">
            <a:spLocks/>
          </p:cNvSpPr>
          <p:nvPr/>
        </p:nvSpPr>
        <p:spPr>
          <a:xfrm>
            <a:off x="716076" y="381000"/>
            <a:ext cx="9266124" cy="391160"/>
          </a:xfrm>
          <a:prstGeom prst="rect">
            <a:avLst/>
          </a:prstGeom>
        </p:spPr>
        <p:txBody>
          <a:bodyPr vert="horz" wrap="square" lIns="0" tIns="12700" rIns="0" bIns="0" rtlCol="0">
            <a:spAutoFit/>
          </a:bodyPr>
          <a:lstStyle>
            <a:lvl1pPr>
              <a:defRPr sz="2400" b="0" i="0">
                <a:solidFill>
                  <a:schemeClr val="tx1"/>
                </a:solidFill>
                <a:latin typeface="맑은 고딕"/>
                <a:ea typeface="+mj-ea"/>
                <a:cs typeface="맑은 고딕"/>
              </a:defRPr>
            </a:lvl1pPr>
          </a:lstStyle>
          <a:p>
            <a:pPr marL="12700">
              <a:spcBef>
                <a:spcPts val="100"/>
              </a:spcBef>
            </a:pPr>
            <a:r>
              <a:rPr lang="en-US" dirty="0">
                <a:solidFill>
                  <a:srgbClr val="094D9B"/>
                </a:solidFill>
              </a:rPr>
              <a:t>Ⅲ. </a:t>
            </a:r>
            <a:r>
              <a:rPr lang="en-US" spc="-25" dirty="0">
                <a:solidFill>
                  <a:srgbClr val="094D9B"/>
                </a:solidFill>
              </a:rPr>
              <a:t>Characteristics of Alternative </a:t>
            </a:r>
            <a:r>
              <a:rPr lang="en-US" dirty="0">
                <a:solidFill>
                  <a:srgbClr val="094D9B"/>
                </a:solidFill>
              </a:rPr>
              <a:t>Indicators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90512" y="685800"/>
            <a:ext cx="8811260" cy="1740861"/>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Segoe UI" panose="020B0502040204020203" pitchFamily="34" charset="0"/>
                <a:cs typeface="Segoe UI" panose="020B0502040204020203" pitchFamily="34" charset="0"/>
              </a:rPr>
              <a:t>5. </a:t>
            </a:r>
            <a:r>
              <a:rPr lang="en-US" altLang="ko-KR" sz="2200" spc="-25" dirty="0">
                <a:latin typeface="Segoe UI" panose="020B0502040204020203" pitchFamily="34" charset="0"/>
                <a:cs typeface="Segoe UI" panose="020B0502040204020203" pitchFamily="34" charset="0"/>
              </a:rPr>
              <a:t>Relevance </a:t>
            </a:r>
            <a:r>
              <a:rPr lang="en-US" altLang="ko-KR" sz="2200" dirty="0">
                <a:latin typeface="Segoe UI" panose="020B0502040204020203" pitchFamily="34" charset="0"/>
                <a:cs typeface="Segoe UI" panose="020B0502040204020203" pitchFamily="34" charset="0"/>
              </a:rPr>
              <a:t>to business activities</a:t>
            </a:r>
          </a:p>
          <a:p>
            <a:pPr marL="755015" marR="5080" lvl="1" indent="-285750">
              <a:lnSpc>
                <a:spcPct val="100000"/>
              </a:lnSpc>
              <a:spcBef>
                <a:spcPts val="2160"/>
              </a:spcBef>
              <a:buFont typeface="Arial" panose="020B0604020202020204" pitchFamily="34" charset="0"/>
              <a:buChar char="•"/>
              <a:tabLst>
                <a:tab pos="812800" algn="l"/>
              </a:tabLst>
            </a:pPr>
            <a:r>
              <a:rPr lang="en-US" sz="1800" b="1" dirty="0">
                <a:latin typeface="Segoe UI" panose="020B0502040204020203" pitchFamily="34" charset="0"/>
                <a:cs typeface="Segoe UI" panose="020B0502040204020203" pitchFamily="34" charset="0"/>
              </a:rPr>
              <a:t>Results :</a:t>
            </a:r>
            <a:r>
              <a:rPr lang="en-US" altLang="ko-KR" dirty="0"/>
              <a:t> </a:t>
            </a:r>
            <a:r>
              <a:rPr lang="en-US" altLang="ko-KR" dirty="0">
                <a:latin typeface="Segoe UI" panose="020B0502040204020203" pitchFamily="34" charset="0"/>
                <a:cs typeface="Segoe UI" panose="020B0502040204020203" pitchFamily="34" charset="0"/>
              </a:rPr>
              <a:t>For the ICR, the expected sign appears only in some analyses. However, ROOA and RNOA consistently show the expected sign, except in debt growth. For discrete variables CHK, FN, and ACEE, the expected sign is also seen in some analyses.</a:t>
            </a:r>
            <a:endParaRPr sz="1800" dirty="0">
              <a:latin typeface="Segoe UI" panose="020B0502040204020203" pitchFamily="34" charset="0"/>
              <a:cs typeface="Segoe UI" panose="020B0502040204020203" pitchFamily="34" charset="0"/>
            </a:endParaRPr>
          </a:p>
        </p:txBody>
      </p:sp>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16</a:t>
            </a:fld>
            <a:endParaRPr spc="-25" dirty="0"/>
          </a:p>
        </p:txBody>
      </p:sp>
      <p:sp>
        <p:nvSpPr>
          <p:cNvPr id="8" name="object 2">
            <a:extLst>
              <a:ext uri="{FF2B5EF4-FFF2-40B4-BE49-F238E27FC236}">
                <a16:creationId xmlns:a16="http://schemas.microsoft.com/office/drawing/2014/main" id="{0F8DB090-EBB8-425F-853A-354EEF191419}"/>
              </a:ext>
            </a:extLst>
          </p:cNvPr>
          <p:cNvSpPr txBox="1">
            <a:spLocks/>
          </p:cNvSpPr>
          <p:nvPr/>
        </p:nvSpPr>
        <p:spPr>
          <a:xfrm>
            <a:off x="639876" y="152400"/>
            <a:ext cx="9266124" cy="391160"/>
          </a:xfrm>
          <a:prstGeom prst="rect">
            <a:avLst/>
          </a:prstGeom>
        </p:spPr>
        <p:txBody>
          <a:bodyPr vert="horz" wrap="square" lIns="0" tIns="12700" rIns="0" bIns="0" rtlCol="0">
            <a:spAutoFit/>
          </a:bodyPr>
          <a:lstStyle>
            <a:lvl1pPr>
              <a:defRPr sz="2400" b="0" i="0">
                <a:solidFill>
                  <a:schemeClr val="tx1"/>
                </a:solidFill>
                <a:latin typeface="맑은 고딕"/>
                <a:ea typeface="+mj-ea"/>
                <a:cs typeface="맑은 고딕"/>
              </a:defRPr>
            </a:lvl1pPr>
          </a:lstStyle>
          <a:p>
            <a:pPr marL="12700">
              <a:spcBef>
                <a:spcPts val="100"/>
              </a:spcBef>
            </a:pPr>
            <a:r>
              <a:rPr lang="en-US" altLang="ko-KR" dirty="0">
                <a:solidFill>
                  <a:srgbClr val="094D9B"/>
                </a:solidFill>
                <a:latin typeface="Segoe UI" panose="020B0502040204020203" pitchFamily="34" charset="0"/>
                <a:cs typeface="Segoe UI" panose="020B0502040204020203" pitchFamily="34" charset="0"/>
              </a:rPr>
              <a:t>Ⅲ. Characteristics of Alternative Indicators</a:t>
            </a:r>
          </a:p>
        </p:txBody>
      </p:sp>
      <p:grpSp>
        <p:nvGrpSpPr>
          <p:cNvPr id="6" name="그룹 5">
            <a:extLst>
              <a:ext uri="{FF2B5EF4-FFF2-40B4-BE49-F238E27FC236}">
                <a16:creationId xmlns:a16="http://schemas.microsoft.com/office/drawing/2014/main" id="{0B9AF717-5996-4913-B4C1-923C202D05B5}"/>
              </a:ext>
            </a:extLst>
          </p:cNvPr>
          <p:cNvGrpSpPr/>
          <p:nvPr/>
        </p:nvGrpSpPr>
        <p:grpSpPr>
          <a:xfrm>
            <a:off x="2133600" y="2676416"/>
            <a:ext cx="5324475" cy="3857625"/>
            <a:chOff x="1676400" y="2708790"/>
            <a:chExt cx="5324475" cy="3857625"/>
          </a:xfrm>
        </p:grpSpPr>
        <p:pic>
          <p:nvPicPr>
            <p:cNvPr id="2" name="그림 1">
              <a:extLst>
                <a:ext uri="{FF2B5EF4-FFF2-40B4-BE49-F238E27FC236}">
                  <a16:creationId xmlns:a16="http://schemas.microsoft.com/office/drawing/2014/main" id="{F653487C-8B14-452D-9B65-7F1C935327DE}"/>
                </a:ext>
              </a:extLst>
            </p:cNvPr>
            <p:cNvPicPr>
              <a:picLocks noChangeAspect="1"/>
            </p:cNvPicPr>
            <p:nvPr/>
          </p:nvPicPr>
          <p:blipFill>
            <a:blip r:embed="rId3"/>
            <a:stretch>
              <a:fillRect/>
            </a:stretch>
          </p:blipFill>
          <p:spPr>
            <a:xfrm>
              <a:off x="1676400" y="2708790"/>
              <a:ext cx="5324475" cy="3857625"/>
            </a:xfrm>
            <a:prstGeom prst="rect">
              <a:avLst/>
            </a:prstGeom>
          </p:spPr>
        </p:pic>
        <p:sp>
          <p:nvSpPr>
            <p:cNvPr id="4" name="직사각형 3">
              <a:extLst>
                <a:ext uri="{FF2B5EF4-FFF2-40B4-BE49-F238E27FC236}">
                  <a16:creationId xmlns:a16="http://schemas.microsoft.com/office/drawing/2014/main" id="{24D8A463-0E22-4232-91ED-90F06CB02FBE}"/>
                </a:ext>
              </a:extLst>
            </p:cNvPr>
            <p:cNvSpPr/>
            <p:nvPr/>
          </p:nvSpPr>
          <p:spPr>
            <a:xfrm>
              <a:off x="6248400" y="2895600"/>
              <a:ext cx="533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9" name="직사각형 8">
            <a:extLst>
              <a:ext uri="{FF2B5EF4-FFF2-40B4-BE49-F238E27FC236}">
                <a16:creationId xmlns:a16="http://schemas.microsoft.com/office/drawing/2014/main" id="{507905F3-8CCA-4548-A93D-614A111DB300}"/>
              </a:ext>
            </a:extLst>
          </p:cNvPr>
          <p:cNvSpPr/>
          <p:nvPr/>
        </p:nvSpPr>
        <p:spPr>
          <a:xfrm>
            <a:off x="2590800" y="4202740"/>
            <a:ext cx="4495800" cy="82646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09418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17</a:t>
            </a:fld>
            <a:endParaRPr spc="-25" dirty="0"/>
          </a:p>
        </p:txBody>
      </p:sp>
      <p:sp>
        <p:nvSpPr>
          <p:cNvPr id="10" name="object 2">
            <a:extLst>
              <a:ext uri="{FF2B5EF4-FFF2-40B4-BE49-F238E27FC236}">
                <a16:creationId xmlns:a16="http://schemas.microsoft.com/office/drawing/2014/main" id="{175D090E-254F-4152-BEB2-A01F00FC39FC}"/>
              </a:ext>
            </a:extLst>
          </p:cNvPr>
          <p:cNvSpPr txBox="1">
            <a:spLocks noGrp="1"/>
          </p:cNvSpPr>
          <p:nvPr>
            <p:ph type="title"/>
          </p:nvPr>
        </p:nvSpPr>
        <p:spPr>
          <a:xfrm>
            <a:off x="662838" y="294641"/>
            <a:ext cx="8351724" cy="391159"/>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latin typeface="Segoe UI" panose="020B0502040204020203" pitchFamily="34" charset="0"/>
                <a:cs typeface="Segoe UI" panose="020B0502040204020203" pitchFamily="34" charset="0"/>
              </a:rPr>
              <a:t>Ⅳ. Conclusion and </a:t>
            </a:r>
            <a:r>
              <a:rPr spc="-25" dirty="0">
                <a:solidFill>
                  <a:srgbClr val="094D9B"/>
                </a:solidFill>
                <a:latin typeface="Segoe UI" panose="020B0502040204020203" pitchFamily="34" charset="0"/>
                <a:cs typeface="Segoe UI" panose="020B0502040204020203" pitchFamily="34" charset="0"/>
              </a:rPr>
              <a:t>Implications</a:t>
            </a:r>
          </a:p>
        </p:txBody>
      </p:sp>
      <p:grpSp>
        <p:nvGrpSpPr>
          <p:cNvPr id="11" name="그룹 10">
            <a:extLst>
              <a:ext uri="{FF2B5EF4-FFF2-40B4-BE49-F238E27FC236}">
                <a16:creationId xmlns:a16="http://schemas.microsoft.com/office/drawing/2014/main" id="{BC63FC7F-2D7F-4230-BAA0-678B8F0ACF1A}"/>
              </a:ext>
            </a:extLst>
          </p:cNvPr>
          <p:cNvGrpSpPr/>
          <p:nvPr/>
        </p:nvGrpSpPr>
        <p:grpSpPr>
          <a:xfrm>
            <a:off x="1600200" y="1342732"/>
            <a:ext cx="6370525" cy="2502706"/>
            <a:chOff x="1219200" y="1294748"/>
            <a:chExt cx="6370525" cy="2502706"/>
          </a:xfrm>
        </p:grpSpPr>
        <p:grpSp>
          <p:nvGrpSpPr>
            <p:cNvPr id="12" name="그룹 11">
              <a:extLst>
                <a:ext uri="{FF2B5EF4-FFF2-40B4-BE49-F238E27FC236}">
                  <a16:creationId xmlns:a16="http://schemas.microsoft.com/office/drawing/2014/main" id="{DF335123-9F7F-4F05-9949-9578FBD68800}"/>
                </a:ext>
              </a:extLst>
            </p:cNvPr>
            <p:cNvGrpSpPr/>
            <p:nvPr/>
          </p:nvGrpSpPr>
          <p:grpSpPr>
            <a:xfrm>
              <a:off x="1219200" y="1294748"/>
              <a:ext cx="6370525" cy="2502706"/>
              <a:chOff x="1219200" y="1294748"/>
              <a:chExt cx="6370525" cy="2502706"/>
            </a:xfrm>
          </p:grpSpPr>
          <p:pic>
            <p:nvPicPr>
              <p:cNvPr id="14" name="그림 13">
                <a:extLst>
                  <a:ext uri="{FF2B5EF4-FFF2-40B4-BE49-F238E27FC236}">
                    <a16:creationId xmlns:a16="http://schemas.microsoft.com/office/drawing/2014/main" id="{28FDB212-C4C7-4CA1-85EE-747BA19E24A9}"/>
                  </a:ext>
                </a:extLst>
              </p:cNvPr>
              <p:cNvPicPr>
                <a:picLocks noChangeAspect="1"/>
              </p:cNvPicPr>
              <p:nvPr/>
            </p:nvPicPr>
            <p:blipFill>
              <a:blip r:embed="rId3"/>
              <a:stretch>
                <a:fillRect/>
              </a:stretch>
            </p:blipFill>
            <p:spPr>
              <a:xfrm>
                <a:off x="1219200" y="1294748"/>
                <a:ext cx="6370525" cy="2502706"/>
              </a:xfrm>
              <a:prstGeom prst="rect">
                <a:avLst/>
              </a:prstGeom>
            </p:spPr>
          </p:pic>
          <p:sp>
            <p:nvSpPr>
              <p:cNvPr id="15" name="직사각형 14">
                <a:extLst>
                  <a:ext uri="{FF2B5EF4-FFF2-40B4-BE49-F238E27FC236}">
                    <a16:creationId xmlns:a16="http://schemas.microsoft.com/office/drawing/2014/main" id="{690E5104-DB34-41EF-8259-2CF7765C3FCB}"/>
                  </a:ext>
                </a:extLst>
              </p:cNvPr>
              <p:cNvSpPr/>
              <p:nvPr/>
            </p:nvSpPr>
            <p:spPr>
              <a:xfrm>
                <a:off x="7010400" y="1524000"/>
                <a:ext cx="533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3" name="직사각형 12">
              <a:extLst>
                <a:ext uri="{FF2B5EF4-FFF2-40B4-BE49-F238E27FC236}">
                  <a16:creationId xmlns:a16="http://schemas.microsoft.com/office/drawing/2014/main" id="{3665B435-73FB-44A3-9CAD-D06DE18396BB}"/>
                </a:ext>
              </a:extLst>
            </p:cNvPr>
            <p:cNvSpPr/>
            <p:nvPr/>
          </p:nvSpPr>
          <p:spPr>
            <a:xfrm>
              <a:off x="1219200" y="2362200"/>
              <a:ext cx="6324600" cy="22860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ko-KR" altLang="en-US"/>
            </a:p>
          </p:txBody>
        </p:sp>
      </p:grpSp>
      <p:sp>
        <p:nvSpPr>
          <p:cNvPr id="16" name="object 4">
            <a:extLst>
              <a:ext uri="{FF2B5EF4-FFF2-40B4-BE49-F238E27FC236}">
                <a16:creationId xmlns:a16="http://schemas.microsoft.com/office/drawing/2014/main" id="{FFC38BF4-7F0A-44C4-8B0B-39F9C8A9782A}"/>
              </a:ext>
            </a:extLst>
          </p:cNvPr>
          <p:cNvSpPr txBox="1"/>
          <p:nvPr/>
        </p:nvSpPr>
        <p:spPr>
          <a:xfrm>
            <a:off x="522223" y="4090967"/>
            <a:ext cx="8713470" cy="2054409"/>
          </a:xfrm>
          <a:prstGeom prst="rect">
            <a:avLst/>
          </a:prstGeom>
        </p:spPr>
        <p:txBody>
          <a:bodyPr vert="horz" wrap="square" lIns="0" tIns="12700" rIns="0" bIns="0" rtlCol="0">
            <a:spAutoFit/>
          </a:bodyPr>
          <a:lstStyle/>
          <a:p>
            <a:pPr marL="355600" marR="40005" indent="-343535">
              <a:lnSpc>
                <a:spcPct val="100000"/>
              </a:lnSpc>
              <a:spcBef>
                <a:spcPts val="100"/>
              </a:spcBef>
              <a:buFont typeface="Wingdings"/>
              <a:buChar char=""/>
              <a:tabLst>
                <a:tab pos="355600" algn="l"/>
              </a:tabLst>
            </a:pPr>
            <a:r>
              <a:rPr sz="1600" dirty="0">
                <a:latin typeface="Segoe UI" panose="020B0502040204020203" pitchFamily="34" charset="0"/>
                <a:cs typeface="Segoe UI" panose="020B0502040204020203" pitchFamily="34" charset="0"/>
              </a:rPr>
              <a:t>As a</a:t>
            </a:r>
            <a:r>
              <a:rPr lang="en-US" sz="1600" dirty="0">
                <a:latin typeface="Segoe UI" panose="020B0502040204020203" pitchFamily="34" charset="0"/>
                <a:cs typeface="Segoe UI" panose="020B0502040204020203" pitchFamily="34" charset="0"/>
              </a:rPr>
              <a:t>n</a:t>
            </a:r>
            <a:r>
              <a:rPr sz="1600" dirty="0">
                <a:latin typeface="Segoe UI" panose="020B0502040204020203" pitchFamily="34" charset="0"/>
                <a:cs typeface="Segoe UI" panose="020B0502040204020203" pitchFamily="34" charset="0"/>
              </a:rPr>
              <a:t> </a:t>
            </a:r>
            <a:r>
              <a:rPr lang="en-US" sz="1600" dirty="0">
                <a:latin typeface="Segoe UI" panose="020B0502040204020203" pitchFamily="34" charset="0"/>
                <a:cs typeface="Segoe UI" panose="020B0502040204020203" pitchFamily="34" charset="0"/>
              </a:rPr>
              <a:t>complementary indicator</a:t>
            </a:r>
            <a:r>
              <a:rPr sz="1600" dirty="0">
                <a:latin typeface="Segoe UI" panose="020B0502040204020203" pitchFamily="34" charset="0"/>
                <a:cs typeface="Segoe UI" panose="020B0502040204020203" pitchFamily="34" charset="0"/>
              </a:rPr>
              <a:t> for </a:t>
            </a:r>
            <a:r>
              <a:rPr lang="en-US" sz="1600" dirty="0">
                <a:latin typeface="Segoe UI" panose="020B0502040204020203" pitchFamily="34" charset="0"/>
                <a:cs typeface="Segoe UI" panose="020B0502040204020203" pitchFamily="34" charset="0"/>
              </a:rPr>
              <a:t>ICR</a:t>
            </a:r>
            <a:r>
              <a:rPr sz="1600" dirty="0">
                <a:latin typeface="Segoe UI" panose="020B0502040204020203" pitchFamily="34" charset="0"/>
                <a:cs typeface="Segoe UI" panose="020B0502040204020203" pitchFamily="34" charset="0"/>
              </a:rPr>
              <a:t>, </a:t>
            </a:r>
            <a:r>
              <a:rPr lang="en-US" sz="1600" dirty="0">
                <a:latin typeface="Segoe UI" panose="020B0502040204020203" pitchFamily="34" charset="0"/>
                <a:cs typeface="Segoe UI" panose="020B0502040204020203" pitchFamily="34" charset="0"/>
              </a:rPr>
              <a:t>ROOA</a:t>
            </a:r>
            <a:r>
              <a:rPr sz="1600" dirty="0">
                <a:latin typeface="Segoe UI" panose="020B0502040204020203" pitchFamily="34" charset="0"/>
                <a:cs typeface="Segoe UI" panose="020B0502040204020203" pitchFamily="34" charset="0"/>
              </a:rPr>
              <a:t> appears </a:t>
            </a:r>
            <a:r>
              <a:rPr sz="1600" spc="-25" dirty="0">
                <a:latin typeface="Segoe UI" panose="020B0502040204020203" pitchFamily="34" charset="0"/>
                <a:cs typeface="Segoe UI" panose="020B0502040204020203" pitchFamily="34" charset="0"/>
              </a:rPr>
              <a:t>to be </a:t>
            </a:r>
            <a:r>
              <a:rPr sz="1600" dirty="0">
                <a:latin typeface="Segoe UI" panose="020B0502040204020203" pitchFamily="34" charset="0"/>
                <a:cs typeface="Segoe UI" panose="020B0502040204020203" pitchFamily="34" charset="0"/>
              </a:rPr>
              <a:t>the most desirable </a:t>
            </a:r>
            <a:r>
              <a:rPr lang="en-US" sz="1600" dirty="0">
                <a:latin typeface="Segoe UI" panose="020B0502040204020203" pitchFamily="34" charset="0"/>
                <a:cs typeface="Segoe UI" panose="020B0502040204020203" pitchFamily="34" charset="0"/>
              </a:rPr>
              <a:t>indicator</a:t>
            </a:r>
            <a:r>
              <a:rPr sz="1600" dirty="0">
                <a:latin typeface="Segoe UI" panose="020B0502040204020203" pitchFamily="34" charset="0"/>
                <a:cs typeface="Segoe UI" panose="020B0502040204020203" pitchFamily="34" charset="0"/>
              </a:rPr>
              <a:t>, but there </a:t>
            </a:r>
            <a:r>
              <a:rPr sz="1600" spc="-25" dirty="0">
                <a:latin typeface="Segoe UI" panose="020B0502040204020203" pitchFamily="34" charset="0"/>
                <a:cs typeface="Segoe UI" panose="020B0502040204020203" pitchFamily="34" charset="0"/>
              </a:rPr>
              <a:t>is</a:t>
            </a:r>
            <a:r>
              <a:rPr sz="1600" dirty="0">
                <a:latin typeface="Segoe UI" panose="020B0502040204020203" pitchFamily="34" charset="0"/>
                <a:cs typeface="Segoe UI" panose="020B0502040204020203" pitchFamily="34" charset="0"/>
              </a:rPr>
              <a:t> no existing research or textbook that uses this metric.</a:t>
            </a:r>
          </a:p>
          <a:p>
            <a:pPr marL="355600" marR="5080" indent="-343535">
              <a:lnSpc>
                <a:spcPct val="100000"/>
              </a:lnSpc>
              <a:spcBef>
                <a:spcPts val="2160"/>
              </a:spcBef>
              <a:buFont typeface="Wingdings"/>
              <a:buChar char=""/>
              <a:tabLst>
                <a:tab pos="355600" algn="l"/>
              </a:tabLst>
            </a:pPr>
            <a:r>
              <a:rPr sz="1600" dirty="0">
                <a:latin typeface="Segoe UI" panose="020B0502040204020203" pitchFamily="34" charset="0"/>
                <a:cs typeface="Segoe UI" panose="020B0502040204020203" pitchFamily="34" charset="0"/>
              </a:rPr>
              <a:t>On the other hand, </a:t>
            </a:r>
            <a:r>
              <a:rPr lang="en-US" sz="1600" dirty="0">
                <a:latin typeface="Segoe UI" panose="020B0502040204020203" pitchFamily="34" charset="0"/>
                <a:cs typeface="Segoe UI" panose="020B0502040204020203" pitchFamily="34" charset="0"/>
              </a:rPr>
              <a:t>RNOA</a:t>
            </a:r>
            <a:r>
              <a:rPr sz="1600" dirty="0">
                <a:latin typeface="Segoe UI" panose="020B0502040204020203" pitchFamily="34" charset="0"/>
                <a:cs typeface="Segoe UI" panose="020B0502040204020203" pitchFamily="34" charset="0"/>
              </a:rPr>
              <a:t> has a theoretical basis, and while it has the problem of being inapplicable when net operating assets are negative, it </a:t>
            </a:r>
            <a:r>
              <a:rPr sz="1600" spc="-25" dirty="0">
                <a:latin typeface="Segoe UI" panose="020B0502040204020203" pitchFamily="34" charset="0"/>
                <a:cs typeface="Segoe UI" panose="020B0502040204020203" pitchFamily="34" charset="0"/>
              </a:rPr>
              <a:t>seems </a:t>
            </a:r>
            <a:r>
              <a:rPr sz="1600" dirty="0">
                <a:latin typeface="Segoe UI" panose="020B0502040204020203" pitchFamily="34" charset="0"/>
                <a:cs typeface="Segoe UI" panose="020B0502040204020203" pitchFamily="34" charset="0"/>
              </a:rPr>
              <a:t>to be a good overall </a:t>
            </a:r>
            <a:r>
              <a:rPr lang="en-US" sz="1600" dirty="0">
                <a:latin typeface="Segoe UI" panose="020B0502040204020203" pitchFamily="34" charset="0"/>
                <a:cs typeface="Segoe UI" panose="020B0502040204020203" pitchFamily="34" charset="0"/>
              </a:rPr>
              <a:t>indicator</a:t>
            </a:r>
            <a:r>
              <a:rPr sz="1600" dirty="0">
                <a:latin typeface="Segoe UI" panose="020B0502040204020203" pitchFamily="34" charset="0"/>
                <a:cs typeface="Segoe UI" panose="020B0502040204020203" pitchFamily="34" charset="0"/>
              </a:rPr>
              <a:t>.</a:t>
            </a:r>
          </a:p>
          <a:p>
            <a:pPr marL="355600" indent="-342900">
              <a:lnSpc>
                <a:spcPct val="100000"/>
              </a:lnSpc>
              <a:spcBef>
                <a:spcPts val="2160"/>
              </a:spcBef>
              <a:buFont typeface="Wingdings"/>
              <a:buChar char=""/>
              <a:tabLst>
                <a:tab pos="355600" algn="l"/>
              </a:tabLst>
            </a:pPr>
            <a:r>
              <a:rPr sz="1600" dirty="0">
                <a:latin typeface="Segoe UI" panose="020B0502040204020203" pitchFamily="34" charset="0"/>
                <a:cs typeface="Segoe UI" panose="020B0502040204020203" pitchFamily="34" charset="0"/>
              </a:rPr>
              <a:t>No </a:t>
            </a:r>
            <a:r>
              <a:rPr lang="en-US" sz="1600" dirty="0">
                <a:latin typeface="Segoe UI" panose="020B0502040204020203" pitchFamily="34" charset="0"/>
                <a:cs typeface="Segoe UI" panose="020B0502040204020203" pitchFamily="34" charset="0"/>
              </a:rPr>
              <a:t>indicator</a:t>
            </a:r>
            <a:r>
              <a:rPr sz="1600" dirty="0">
                <a:latin typeface="Segoe UI" panose="020B0502040204020203" pitchFamily="34" charset="0"/>
                <a:cs typeface="Segoe UI" panose="020B0502040204020203" pitchFamily="34" charset="0"/>
              </a:rPr>
              <a:t> is perfect, so </a:t>
            </a:r>
            <a:r>
              <a:rPr sz="1600" spc="-10" dirty="0">
                <a:latin typeface="Segoe UI" panose="020B0502040204020203" pitchFamily="34" charset="0"/>
                <a:cs typeface="Segoe UI" panose="020B0502040204020203" pitchFamily="34" charset="0"/>
              </a:rPr>
              <a:t>rather than changing </a:t>
            </a:r>
            <a:r>
              <a:rPr sz="1600" dirty="0">
                <a:latin typeface="Segoe UI" panose="020B0502040204020203" pitchFamily="34" charset="0"/>
                <a:cs typeface="Segoe UI" panose="020B0502040204020203" pitchFamily="34" charset="0"/>
              </a:rPr>
              <a:t>the </a:t>
            </a:r>
            <a:r>
              <a:rPr lang="en-US" sz="1600" dirty="0">
                <a:latin typeface="Segoe UI" panose="020B0502040204020203" pitchFamily="34" charset="0"/>
                <a:cs typeface="Segoe UI" panose="020B0502040204020203" pitchFamily="34" charset="0"/>
              </a:rPr>
              <a:t>indicator</a:t>
            </a:r>
            <a:r>
              <a:rPr sz="1600" dirty="0">
                <a:latin typeface="Segoe UI" panose="020B0502040204020203" pitchFamily="34" charset="0"/>
                <a:cs typeface="Segoe UI" panose="020B0502040204020203" pitchFamily="34" charset="0"/>
              </a:rPr>
              <a:t> for </a:t>
            </a:r>
            <a:r>
              <a:rPr lang="en-US" sz="1600" dirty="0">
                <a:latin typeface="Segoe UI" panose="020B0502040204020203" pitchFamily="34" charset="0"/>
                <a:cs typeface="Segoe UI" panose="020B0502040204020203" pitchFamily="34" charset="0"/>
              </a:rPr>
              <a:t>distressed firms </a:t>
            </a:r>
            <a:r>
              <a:rPr sz="1600" dirty="0">
                <a:latin typeface="Segoe UI" panose="020B0502040204020203" pitchFamily="34" charset="0"/>
                <a:cs typeface="Segoe UI" panose="020B0502040204020203" pitchFamily="34" charset="0"/>
              </a:rPr>
              <a:t>right away</a:t>
            </a:r>
            <a:r>
              <a:rPr sz="1600" spc="-10" dirty="0">
                <a:latin typeface="Segoe UI" panose="020B0502040204020203" pitchFamily="34" charset="0"/>
                <a:cs typeface="Segoe UI" panose="020B0502040204020203" pitchFamily="34" charset="0"/>
              </a:rPr>
              <a:t>, </a:t>
            </a:r>
            <a:r>
              <a:rPr sz="1600" dirty="0">
                <a:latin typeface="Segoe UI" panose="020B0502040204020203" pitchFamily="34" charset="0"/>
                <a:cs typeface="Segoe UI" panose="020B0502040204020203" pitchFamily="34" charset="0"/>
              </a:rPr>
              <a:t>we</a:t>
            </a:r>
            <a:r>
              <a:rPr sz="1600" spc="-10" dirty="0">
                <a:latin typeface="Segoe UI" panose="020B0502040204020203" pitchFamily="34" charset="0"/>
                <a:cs typeface="Segoe UI" panose="020B0502040204020203" pitchFamily="34" charset="0"/>
              </a:rPr>
              <a:t>'re going to </a:t>
            </a:r>
            <a:r>
              <a:rPr lang="en-US" sz="1600" spc="-10" dirty="0">
                <a:latin typeface="Segoe UI" panose="020B0502040204020203" pitchFamily="34" charset="0"/>
                <a:cs typeface="Segoe UI" panose="020B0502040204020203" pitchFamily="34" charset="0"/>
              </a:rPr>
              <a:t>consider </a:t>
            </a:r>
            <a:r>
              <a:rPr lang="en-US" altLang="ko-KR" sz="1600" dirty="0">
                <a:latin typeface="Segoe UI" panose="020B0502040204020203" pitchFamily="34" charset="0"/>
                <a:cs typeface="Segoe UI" panose="020B0502040204020203" pitchFamily="34" charset="0"/>
              </a:rPr>
              <a:t>using indicators such as RNOA or ROOA alongside ICR. </a:t>
            </a:r>
            <a:endParaRPr sz="16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250012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18</a:t>
            </a:fld>
            <a:endParaRPr spc="-25" dirty="0"/>
          </a:p>
        </p:txBody>
      </p:sp>
      <p:sp>
        <p:nvSpPr>
          <p:cNvPr id="17" name="object 2">
            <a:extLst>
              <a:ext uri="{FF2B5EF4-FFF2-40B4-BE49-F238E27FC236}">
                <a16:creationId xmlns:a16="http://schemas.microsoft.com/office/drawing/2014/main" id="{3A820C6C-30FC-4D93-8761-9903A7BCB561}"/>
              </a:ext>
            </a:extLst>
          </p:cNvPr>
          <p:cNvSpPr txBox="1">
            <a:spLocks noGrp="1"/>
          </p:cNvSpPr>
          <p:nvPr>
            <p:ph type="title"/>
          </p:nvPr>
        </p:nvSpPr>
        <p:spPr>
          <a:xfrm>
            <a:off x="3429000" y="2762188"/>
            <a:ext cx="2696210" cy="635000"/>
          </a:xfrm>
          <a:prstGeom prst="rect">
            <a:avLst/>
          </a:prstGeom>
        </p:spPr>
        <p:txBody>
          <a:bodyPr vert="horz" wrap="square" lIns="0" tIns="12065" rIns="0" bIns="0" rtlCol="0">
            <a:spAutoFit/>
          </a:bodyPr>
          <a:lstStyle/>
          <a:p>
            <a:pPr marL="12700">
              <a:lnSpc>
                <a:spcPct val="100000"/>
              </a:lnSpc>
              <a:spcBef>
                <a:spcPts val="95"/>
              </a:spcBef>
            </a:pPr>
            <a:r>
              <a:rPr sz="4000" b="1" spc="-10" dirty="0">
                <a:latin typeface="맑은 고딕"/>
                <a:cs typeface="맑은 고딕"/>
              </a:rPr>
              <a:t>Thank you.</a:t>
            </a:r>
            <a:endParaRPr sz="4000" dirty="0">
              <a:latin typeface="맑은 고딕"/>
              <a:cs typeface="맑은 고딕"/>
            </a:endParaRPr>
          </a:p>
        </p:txBody>
      </p:sp>
    </p:spTree>
    <p:extLst>
      <p:ext uri="{BB962C8B-B14F-4D97-AF65-F5344CB8AC3E}">
        <p14:creationId xmlns:p14="http://schemas.microsoft.com/office/powerpoint/2010/main" val="414387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287524" y="1225118"/>
            <a:ext cx="6256275" cy="3297698"/>
          </a:xfrm>
          <a:prstGeom prst="rect">
            <a:avLst/>
          </a:prstGeom>
        </p:spPr>
        <p:txBody>
          <a:bodyPr vert="horz" wrap="square" lIns="0" tIns="12065" rIns="0" bIns="0" rtlCol="0">
            <a:spAutoFit/>
          </a:bodyPr>
          <a:lstStyle/>
          <a:p>
            <a:pPr marL="466725" indent="-454025">
              <a:lnSpc>
                <a:spcPct val="100000"/>
              </a:lnSpc>
              <a:spcBef>
                <a:spcPts val="95"/>
              </a:spcBef>
              <a:buFont typeface="Wingdings"/>
              <a:buChar char=""/>
              <a:tabLst>
                <a:tab pos="466725" algn="l"/>
              </a:tabLst>
            </a:pPr>
            <a:r>
              <a:rPr sz="2400" spc="-25" dirty="0">
                <a:solidFill>
                  <a:srgbClr val="094D9B"/>
                </a:solidFill>
                <a:latin typeface="Segoe UI" panose="020B0502040204020203" pitchFamily="34" charset="0"/>
                <a:cs typeface="Segoe UI" panose="020B0502040204020203" pitchFamily="34" charset="0"/>
              </a:rPr>
              <a:t>Table of Contents</a:t>
            </a:r>
            <a:endParaRPr sz="2400" dirty="0">
              <a:solidFill>
                <a:srgbClr val="094D9B"/>
              </a:solidFill>
              <a:latin typeface="Segoe UI" panose="020B0502040204020203" pitchFamily="34" charset="0"/>
              <a:cs typeface="Segoe UI" panose="020B0502040204020203" pitchFamily="34" charset="0"/>
            </a:endParaRPr>
          </a:p>
          <a:p>
            <a:pPr marL="12700">
              <a:lnSpc>
                <a:spcPct val="100000"/>
              </a:lnSpc>
              <a:spcBef>
                <a:spcPts val="3340"/>
              </a:spcBef>
              <a:tabLst>
                <a:tab pos="437515" algn="l"/>
              </a:tabLst>
            </a:pPr>
            <a:r>
              <a:rPr lang="en-US" altLang="ko-KR" sz="2400" dirty="0">
                <a:solidFill>
                  <a:srgbClr val="094D9B"/>
                </a:solidFill>
                <a:latin typeface="Segoe UI" panose="020B0502040204020203" pitchFamily="34" charset="0"/>
                <a:cs typeface="Segoe UI" panose="020B0502040204020203" pitchFamily="34" charset="0"/>
              </a:rPr>
              <a:t>Ⅰ</a:t>
            </a:r>
            <a:r>
              <a:rPr lang="en-US" altLang="ko-KR" sz="2400" spc="-25" dirty="0">
                <a:solidFill>
                  <a:srgbClr val="094D9B"/>
                </a:solidFill>
                <a:latin typeface="Segoe UI" panose="020B0502040204020203" pitchFamily="34" charset="0"/>
                <a:cs typeface="Segoe UI" panose="020B0502040204020203" pitchFamily="34" charset="0"/>
              </a:rPr>
              <a:t>. </a:t>
            </a:r>
            <a:r>
              <a:rPr sz="2400" spc="-25" dirty="0">
                <a:solidFill>
                  <a:srgbClr val="094D9B"/>
                </a:solidFill>
                <a:latin typeface="Segoe UI" panose="020B0502040204020203" pitchFamily="34" charset="0"/>
                <a:cs typeface="Segoe UI" panose="020B0502040204020203" pitchFamily="34" charset="0"/>
              </a:rPr>
              <a:t>Introduction</a:t>
            </a:r>
            <a:endParaRPr sz="2400" dirty="0">
              <a:solidFill>
                <a:srgbClr val="094D9B"/>
              </a:solidFill>
              <a:latin typeface="Segoe UI" panose="020B0502040204020203" pitchFamily="34" charset="0"/>
              <a:cs typeface="Segoe UI" panose="020B0502040204020203" pitchFamily="34" charset="0"/>
            </a:endParaRPr>
          </a:p>
          <a:p>
            <a:pPr marL="12700">
              <a:lnSpc>
                <a:spcPct val="100000"/>
              </a:lnSpc>
              <a:spcBef>
                <a:spcPts val="2640"/>
              </a:spcBef>
              <a:tabLst>
                <a:tab pos="436880" algn="l"/>
              </a:tabLst>
            </a:pPr>
            <a:r>
              <a:rPr lang="en-US" altLang="ko-KR" sz="2400" dirty="0">
                <a:solidFill>
                  <a:srgbClr val="094D9B"/>
                </a:solidFill>
                <a:latin typeface="Segoe UI" panose="020B0502040204020203" pitchFamily="34" charset="0"/>
                <a:cs typeface="Segoe UI" panose="020B0502040204020203" pitchFamily="34" charset="0"/>
              </a:rPr>
              <a:t>Ⅱ</a:t>
            </a:r>
            <a:r>
              <a:rPr lang="en-US" altLang="ko-KR" sz="2400" spc="-25" dirty="0">
                <a:solidFill>
                  <a:srgbClr val="094D9B"/>
                </a:solidFill>
                <a:latin typeface="Segoe UI" panose="020B0502040204020203" pitchFamily="34" charset="0"/>
                <a:cs typeface="Segoe UI" panose="020B0502040204020203" pitchFamily="34" charset="0"/>
              </a:rPr>
              <a:t>. </a:t>
            </a:r>
            <a:r>
              <a:rPr sz="2400" spc="-25" dirty="0">
                <a:solidFill>
                  <a:srgbClr val="094D9B"/>
                </a:solidFill>
                <a:latin typeface="Segoe UI" panose="020B0502040204020203" pitchFamily="34" charset="0"/>
                <a:cs typeface="Segoe UI" panose="020B0502040204020203" pitchFamily="34" charset="0"/>
              </a:rPr>
              <a:t>Overview of</a:t>
            </a:r>
            <a:r>
              <a:rPr lang="en-US" altLang="ko-KR" sz="2400" spc="-25" dirty="0">
                <a:solidFill>
                  <a:srgbClr val="094D9B"/>
                </a:solidFill>
                <a:latin typeface="Segoe UI" panose="020B0502040204020203" pitchFamily="34" charset="0"/>
                <a:cs typeface="Segoe UI" panose="020B0502040204020203" pitchFamily="34" charset="0"/>
              </a:rPr>
              <a:t> Distressed Firm Indicators</a:t>
            </a:r>
            <a:endParaRPr sz="2400" dirty="0">
              <a:solidFill>
                <a:srgbClr val="094D9B"/>
              </a:solidFill>
              <a:latin typeface="Segoe UI" panose="020B0502040204020203" pitchFamily="34" charset="0"/>
              <a:cs typeface="Segoe UI" panose="020B0502040204020203" pitchFamily="34" charset="0"/>
            </a:endParaRPr>
          </a:p>
          <a:p>
            <a:pPr marL="12700">
              <a:lnSpc>
                <a:spcPct val="100000"/>
              </a:lnSpc>
              <a:spcBef>
                <a:spcPts val="2645"/>
              </a:spcBef>
              <a:tabLst>
                <a:tab pos="437515" algn="l"/>
              </a:tabLst>
            </a:pPr>
            <a:r>
              <a:rPr lang="en-US" altLang="ko-KR" sz="2400" dirty="0">
                <a:solidFill>
                  <a:srgbClr val="094D9B"/>
                </a:solidFill>
                <a:latin typeface="Segoe UI" panose="020B0502040204020203" pitchFamily="34" charset="0"/>
                <a:cs typeface="Segoe UI" panose="020B0502040204020203" pitchFamily="34" charset="0"/>
              </a:rPr>
              <a:t>Ⅲ</a:t>
            </a:r>
            <a:r>
              <a:rPr lang="en-US" altLang="ko-KR" sz="2400" spc="-25" dirty="0">
                <a:solidFill>
                  <a:srgbClr val="094D9B"/>
                </a:solidFill>
                <a:latin typeface="Segoe UI" panose="020B0502040204020203" pitchFamily="34" charset="0"/>
                <a:cs typeface="Segoe UI" panose="020B0502040204020203" pitchFamily="34" charset="0"/>
              </a:rPr>
              <a:t>. </a:t>
            </a:r>
            <a:r>
              <a:rPr sz="2400" spc="-25" dirty="0">
                <a:solidFill>
                  <a:srgbClr val="094D9B"/>
                </a:solidFill>
                <a:latin typeface="Segoe UI" panose="020B0502040204020203" pitchFamily="34" charset="0"/>
                <a:cs typeface="Segoe UI" panose="020B0502040204020203" pitchFamily="34" charset="0"/>
              </a:rPr>
              <a:t>Characteristics </a:t>
            </a:r>
            <a:r>
              <a:rPr lang="en-US" sz="2400" spc="-25" dirty="0">
                <a:solidFill>
                  <a:srgbClr val="094D9B"/>
                </a:solidFill>
                <a:latin typeface="Segoe UI" panose="020B0502040204020203" pitchFamily="34" charset="0"/>
                <a:cs typeface="Segoe UI" panose="020B0502040204020203" pitchFamily="34" charset="0"/>
              </a:rPr>
              <a:t>of Alternative Indicators</a:t>
            </a:r>
            <a:endParaRPr lang="en-US" altLang="ko-KR" sz="2400" spc="-25" dirty="0">
              <a:solidFill>
                <a:srgbClr val="094D9B"/>
              </a:solidFill>
              <a:latin typeface="Segoe UI" panose="020B0502040204020203" pitchFamily="34" charset="0"/>
              <a:cs typeface="Segoe UI" panose="020B0502040204020203" pitchFamily="34" charset="0"/>
            </a:endParaRPr>
          </a:p>
          <a:p>
            <a:pPr marL="12700">
              <a:lnSpc>
                <a:spcPct val="100000"/>
              </a:lnSpc>
              <a:spcBef>
                <a:spcPts val="2645"/>
              </a:spcBef>
              <a:tabLst>
                <a:tab pos="437515" algn="l"/>
              </a:tabLst>
            </a:pPr>
            <a:r>
              <a:rPr lang="en-US" altLang="ko-KR" sz="2400" dirty="0">
                <a:solidFill>
                  <a:srgbClr val="094D9B"/>
                </a:solidFill>
                <a:latin typeface="Segoe UI" panose="020B0502040204020203" pitchFamily="34" charset="0"/>
                <a:cs typeface="Segoe UI" panose="020B0502040204020203" pitchFamily="34" charset="0"/>
              </a:rPr>
              <a:t>Ⅳ. </a:t>
            </a:r>
            <a:r>
              <a:rPr sz="2400" dirty="0">
                <a:solidFill>
                  <a:srgbClr val="094D9B"/>
                </a:solidFill>
                <a:latin typeface="Segoe UI" panose="020B0502040204020203" pitchFamily="34" charset="0"/>
                <a:cs typeface="Segoe UI" panose="020B0502040204020203" pitchFamily="34" charset="0"/>
              </a:rPr>
              <a:t>Conclusions and </a:t>
            </a:r>
            <a:r>
              <a:rPr sz="2400" spc="-25" dirty="0">
                <a:solidFill>
                  <a:srgbClr val="094D9B"/>
                </a:solidFill>
                <a:latin typeface="Segoe UI" panose="020B0502040204020203" pitchFamily="34" charset="0"/>
                <a:cs typeface="Segoe UI" panose="020B0502040204020203" pitchFamily="34" charset="0"/>
              </a:rPr>
              <a:t>implications</a:t>
            </a:r>
            <a:endParaRPr sz="2400" dirty="0">
              <a:solidFill>
                <a:srgbClr val="094D9B"/>
              </a:solidFill>
              <a:latin typeface="Segoe UI" panose="020B0502040204020203" pitchFamily="34" charset="0"/>
              <a:cs typeface="Segoe UI" panose="020B0502040204020203" pitchFamily="34" charset="0"/>
            </a:endParaRPr>
          </a:p>
        </p:txBody>
      </p:sp>
      <p:sp>
        <p:nvSpPr>
          <p:cNvPr id="3" name="object 3"/>
          <p:cNvSpPr/>
          <p:nvPr/>
        </p:nvSpPr>
        <p:spPr>
          <a:xfrm>
            <a:off x="0" y="0"/>
            <a:ext cx="372110" cy="3797935"/>
          </a:xfrm>
          <a:custGeom>
            <a:avLst/>
            <a:gdLst/>
            <a:ahLst/>
            <a:cxnLst/>
            <a:rect l="l" t="t" r="r" b="b"/>
            <a:pathLst>
              <a:path w="372110" h="3797935">
                <a:moveTo>
                  <a:pt x="364109" y="0"/>
                </a:moveTo>
                <a:lnTo>
                  <a:pt x="0" y="0"/>
                </a:lnTo>
                <a:lnTo>
                  <a:pt x="0" y="3797807"/>
                </a:lnTo>
                <a:lnTo>
                  <a:pt x="371856" y="3720338"/>
                </a:lnTo>
                <a:lnTo>
                  <a:pt x="364109" y="0"/>
                </a:lnTo>
                <a:close/>
              </a:path>
            </a:pathLst>
          </a:custGeom>
          <a:solidFill>
            <a:srgbClr val="094D9B"/>
          </a:solidFill>
        </p:spPr>
        <p:txBody>
          <a:bodyPr wrap="square" lIns="0" tIns="0" rIns="0" bIns="0" rtlCol="0"/>
          <a:lstStyle/>
          <a:p>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2</a:t>
            </a:fld>
            <a:endParaRPr spc="-25"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6076" y="647827"/>
            <a:ext cx="6599124" cy="382156"/>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latin typeface="Segoe UI" panose="020B0502040204020203" pitchFamily="34" charset="0"/>
                <a:cs typeface="Segoe UI" panose="020B0502040204020203" pitchFamily="34" charset="0"/>
              </a:rPr>
              <a:t>Ⅰ. </a:t>
            </a:r>
            <a:r>
              <a:rPr spc="-25" dirty="0">
                <a:solidFill>
                  <a:srgbClr val="094D9B"/>
                </a:solidFill>
                <a:latin typeface="Segoe UI" panose="020B0502040204020203" pitchFamily="34" charset="0"/>
                <a:cs typeface="Segoe UI" panose="020B0502040204020203" pitchFamily="34" charset="0"/>
              </a:rPr>
              <a:t>Introduction</a:t>
            </a:r>
            <a:r>
              <a:rPr lang="en-US" altLang="ko-KR" spc="-25" dirty="0">
                <a:solidFill>
                  <a:srgbClr val="094D9B"/>
                </a:solidFill>
                <a:latin typeface="Segoe UI" panose="020B0502040204020203" pitchFamily="34" charset="0"/>
                <a:cs typeface="Segoe UI" panose="020B0502040204020203" pitchFamily="34" charset="0"/>
              </a:rPr>
              <a:t> : ICR and its limitation</a:t>
            </a:r>
            <a:endParaRPr spc="-25" dirty="0">
              <a:solidFill>
                <a:srgbClr val="094D9B"/>
              </a:solidFill>
              <a:latin typeface="Segoe UI" panose="020B0502040204020203" pitchFamily="34" charset="0"/>
              <a:cs typeface="Segoe UI" panose="020B0502040204020203" pitchFamily="34" charset="0"/>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3</a:t>
            </a:fld>
            <a:endParaRPr spc="-25" dirty="0"/>
          </a:p>
        </p:txBody>
      </p:sp>
      <p:sp>
        <p:nvSpPr>
          <p:cNvPr id="3" name="object 3"/>
          <p:cNvSpPr txBox="1">
            <a:spLocks noGrp="1"/>
          </p:cNvSpPr>
          <p:nvPr>
            <p:ph type="body" idx="1"/>
          </p:nvPr>
        </p:nvSpPr>
        <p:spPr>
          <a:xfrm>
            <a:off x="537463" y="1305829"/>
            <a:ext cx="8832850" cy="2667397"/>
          </a:xfrm>
          <a:prstGeom prst="rect">
            <a:avLst/>
          </a:prstGeom>
        </p:spPr>
        <p:txBody>
          <a:bodyPr vert="horz" wrap="square" lIns="0" tIns="12700" rIns="0" bIns="0" rtlCol="0">
            <a:spAutoFit/>
          </a:bodyPr>
          <a:lstStyle/>
          <a:p>
            <a:r>
              <a:rPr lang="en-US" altLang="ko-KR" b="1" dirty="0">
                <a:latin typeface="Segoe UI" panose="020B0502040204020203" pitchFamily="34" charset="0"/>
                <a:cs typeface="Segoe UI" panose="020B0502040204020203" pitchFamily="34" charset="0"/>
              </a:rPr>
              <a:t>What is ICR (Interest Coverage Ratio)?</a:t>
            </a:r>
          </a:p>
          <a:p>
            <a:endParaRPr lang="en-US" altLang="ko-KR" sz="1050" dirty="0">
              <a:latin typeface="Segoe UI" panose="020B0502040204020203" pitchFamily="34" charset="0"/>
              <a:cs typeface="Segoe UI" panose="020B0502040204020203" pitchFamily="34" charset="0"/>
            </a:endParaRP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Definition </a:t>
            </a:r>
            <a:r>
              <a:rPr lang="en-US" altLang="ko-KR" dirty="0">
                <a:latin typeface="Segoe UI" panose="020B0502040204020203" pitchFamily="34" charset="0"/>
                <a:cs typeface="Segoe UI" panose="020B0502040204020203" pitchFamily="34" charset="0"/>
              </a:rPr>
              <a:t>: Operating income / interest expense</a:t>
            </a: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Meaning </a:t>
            </a:r>
            <a:r>
              <a:rPr lang="en-US" altLang="ko-KR" dirty="0">
                <a:latin typeface="Segoe UI" panose="020B0502040204020203" pitchFamily="34" charset="0"/>
                <a:cs typeface="Segoe UI" panose="020B0502040204020203" pitchFamily="34" charset="0"/>
              </a:rPr>
              <a:t>:  If the ICR is above 1, the company can cover interest expenses and maintain normal operations. Widely used to assess a company's profitability and to identify distressed firms.</a:t>
            </a: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Limitations </a:t>
            </a:r>
            <a:r>
              <a:rPr lang="en-US" altLang="ko-KR" dirty="0">
                <a:latin typeface="Segoe UI" panose="020B0502040204020203" pitchFamily="34" charset="0"/>
                <a:cs typeface="Segoe UI" panose="020B0502040204020203" pitchFamily="34" charset="0"/>
              </a:rPr>
              <a:t>: When interest expense is zero, the ICR becomes undefined. According to the Bank of Korea (2023), 48.6% of 910,206 companies surveyed in 2022 had zero interest expenses, making ICR unusable for them.</a:t>
            </a:r>
          </a:p>
          <a:p>
            <a:endParaRPr lang="en-US" altLang="ko-KR" b="1" dirty="0">
              <a:latin typeface="Segoe UI" panose="020B0502040204020203" pitchFamily="34" charset="0"/>
              <a:cs typeface="Segoe UI" panose="020B0502040204020203" pitchFamily="34" charset="0"/>
            </a:endParaRPr>
          </a:p>
        </p:txBody>
      </p:sp>
      <p:sp>
        <p:nvSpPr>
          <p:cNvPr id="7" name="TextBox 6">
            <a:extLst>
              <a:ext uri="{FF2B5EF4-FFF2-40B4-BE49-F238E27FC236}">
                <a16:creationId xmlns:a16="http://schemas.microsoft.com/office/drawing/2014/main" id="{C753C4EF-CBFA-44D6-A614-8213995C66CE}"/>
              </a:ext>
            </a:extLst>
          </p:cNvPr>
          <p:cNvSpPr txBox="1"/>
          <p:nvPr/>
        </p:nvSpPr>
        <p:spPr>
          <a:xfrm>
            <a:off x="502616" y="4001451"/>
            <a:ext cx="6065723" cy="2585323"/>
          </a:xfrm>
          <a:prstGeom prst="rect">
            <a:avLst/>
          </a:prstGeom>
          <a:solidFill>
            <a:schemeClr val="bg1"/>
          </a:solidFill>
        </p:spPr>
        <p:txBody>
          <a:bodyPr wrap="square" rtlCol="0">
            <a:spAutoFit/>
          </a:bodyPr>
          <a:lstStyle/>
          <a:p>
            <a:r>
              <a:rPr lang="en-US" altLang="ko-KR" b="1" dirty="0">
                <a:latin typeface="Segoe UI" panose="020B0502040204020203" pitchFamily="34" charset="0"/>
                <a:cs typeface="Segoe UI" panose="020B0502040204020203" pitchFamily="34" charset="0"/>
              </a:rPr>
              <a:t>Unreliability of ICR</a:t>
            </a:r>
          </a:p>
          <a:p>
            <a:endParaRPr lang="en-US" altLang="ko-KR" b="1" dirty="0">
              <a:latin typeface="Segoe UI" panose="020B0502040204020203" pitchFamily="34" charset="0"/>
              <a:cs typeface="Segoe UI" panose="020B0502040204020203" pitchFamily="34" charset="0"/>
            </a:endParaRP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When interest expense is small</a:t>
            </a:r>
            <a:r>
              <a:rPr lang="en-US" altLang="ko-KR" dirty="0">
                <a:latin typeface="Segoe UI" panose="020B0502040204020203" pitchFamily="34" charset="0"/>
                <a:cs typeface="Segoe UI" panose="020B0502040204020203" pitchFamily="34" charset="0"/>
              </a:rPr>
              <a:t>: A small change in operating income can lead to dramatic changes in the ICR.</a:t>
            </a: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Problem</a:t>
            </a:r>
            <a:r>
              <a:rPr lang="en-US" altLang="ko-KR" dirty="0">
                <a:latin typeface="Segoe UI" panose="020B0502040204020203" pitchFamily="34" charset="0"/>
                <a:cs typeface="Segoe UI" panose="020B0502040204020203" pitchFamily="34" charset="0"/>
              </a:rPr>
              <a:t>: Companies may switch from being classified as distressed to sound (or vice versa) based on minor profitability changes, compromising the stability of the ICR.</a:t>
            </a:r>
          </a:p>
        </p:txBody>
      </p:sp>
      <p:cxnSp>
        <p:nvCxnSpPr>
          <p:cNvPr id="9" name="직선 연결선 8">
            <a:extLst>
              <a:ext uri="{FF2B5EF4-FFF2-40B4-BE49-F238E27FC236}">
                <a16:creationId xmlns:a16="http://schemas.microsoft.com/office/drawing/2014/main" id="{602601E9-2FF2-471B-876E-7B78B2E23426}"/>
              </a:ext>
            </a:extLst>
          </p:cNvPr>
          <p:cNvCxnSpPr/>
          <p:nvPr/>
        </p:nvCxnSpPr>
        <p:spPr>
          <a:xfrm>
            <a:off x="6934200" y="5257800"/>
            <a:ext cx="2667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직선 연결선 9">
            <a:extLst>
              <a:ext uri="{FF2B5EF4-FFF2-40B4-BE49-F238E27FC236}">
                <a16:creationId xmlns:a16="http://schemas.microsoft.com/office/drawing/2014/main" id="{2AF8FEBF-DB14-4590-A313-3708BFC7254C}"/>
              </a:ext>
            </a:extLst>
          </p:cNvPr>
          <p:cNvCxnSpPr>
            <a:cxnSpLocks/>
          </p:cNvCxnSpPr>
          <p:nvPr/>
        </p:nvCxnSpPr>
        <p:spPr>
          <a:xfrm flipV="1">
            <a:off x="6934200" y="4047964"/>
            <a:ext cx="0" cy="24072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자유형: 도형 20">
            <a:extLst>
              <a:ext uri="{FF2B5EF4-FFF2-40B4-BE49-F238E27FC236}">
                <a16:creationId xmlns:a16="http://schemas.microsoft.com/office/drawing/2014/main" id="{BF8036F6-0889-4E92-8242-87ED69CA9FD5}"/>
              </a:ext>
            </a:extLst>
          </p:cNvPr>
          <p:cNvSpPr/>
          <p:nvPr/>
        </p:nvSpPr>
        <p:spPr>
          <a:xfrm>
            <a:off x="7021286" y="4136571"/>
            <a:ext cx="2220685" cy="1046923"/>
          </a:xfrm>
          <a:custGeom>
            <a:avLst/>
            <a:gdLst>
              <a:gd name="connsiteX0" fmla="*/ 0 w 2220685"/>
              <a:gd name="connsiteY0" fmla="*/ 0 h 1046923"/>
              <a:gd name="connsiteX1" fmla="*/ 381000 w 2220685"/>
              <a:gd name="connsiteY1" fmla="*/ 881743 h 1046923"/>
              <a:gd name="connsiteX2" fmla="*/ 2220685 w 2220685"/>
              <a:gd name="connsiteY2" fmla="*/ 1045029 h 1046923"/>
            </a:gdLst>
            <a:ahLst/>
            <a:cxnLst>
              <a:cxn ang="0">
                <a:pos x="connsiteX0" y="connsiteY0"/>
              </a:cxn>
              <a:cxn ang="0">
                <a:pos x="connsiteX1" y="connsiteY1"/>
              </a:cxn>
              <a:cxn ang="0">
                <a:pos x="connsiteX2" y="connsiteY2"/>
              </a:cxn>
            </a:cxnLst>
            <a:rect l="l" t="t" r="r" b="b"/>
            <a:pathLst>
              <a:path w="2220685" h="1046923">
                <a:moveTo>
                  <a:pt x="0" y="0"/>
                </a:moveTo>
                <a:cubicBezTo>
                  <a:pt x="5443" y="353786"/>
                  <a:pt x="10886" y="707572"/>
                  <a:pt x="381000" y="881743"/>
                </a:cubicBezTo>
                <a:cubicBezTo>
                  <a:pt x="751114" y="1055914"/>
                  <a:pt x="1485899" y="1050471"/>
                  <a:pt x="2220685" y="1045029"/>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자유형: 도형 21">
            <a:extLst>
              <a:ext uri="{FF2B5EF4-FFF2-40B4-BE49-F238E27FC236}">
                <a16:creationId xmlns:a16="http://schemas.microsoft.com/office/drawing/2014/main" id="{BA581A8D-33DB-49F7-9026-746F176C46EE}"/>
              </a:ext>
            </a:extLst>
          </p:cNvPr>
          <p:cNvSpPr/>
          <p:nvPr/>
        </p:nvSpPr>
        <p:spPr>
          <a:xfrm rot="10976309" flipH="1">
            <a:off x="7048792" y="5320904"/>
            <a:ext cx="2165674" cy="1128678"/>
          </a:xfrm>
          <a:custGeom>
            <a:avLst/>
            <a:gdLst>
              <a:gd name="connsiteX0" fmla="*/ 0 w 2220685"/>
              <a:gd name="connsiteY0" fmla="*/ 0 h 1046923"/>
              <a:gd name="connsiteX1" fmla="*/ 381000 w 2220685"/>
              <a:gd name="connsiteY1" fmla="*/ 881743 h 1046923"/>
              <a:gd name="connsiteX2" fmla="*/ 2220685 w 2220685"/>
              <a:gd name="connsiteY2" fmla="*/ 1045029 h 1046923"/>
            </a:gdLst>
            <a:ahLst/>
            <a:cxnLst>
              <a:cxn ang="0">
                <a:pos x="connsiteX0" y="connsiteY0"/>
              </a:cxn>
              <a:cxn ang="0">
                <a:pos x="connsiteX1" y="connsiteY1"/>
              </a:cxn>
              <a:cxn ang="0">
                <a:pos x="connsiteX2" y="connsiteY2"/>
              </a:cxn>
            </a:cxnLst>
            <a:rect l="l" t="t" r="r" b="b"/>
            <a:pathLst>
              <a:path w="2220685" h="1046923">
                <a:moveTo>
                  <a:pt x="0" y="0"/>
                </a:moveTo>
                <a:cubicBezTo>
                  <a:pt x="5443" y="353786"/>
                  <a:pt x="10886" y="707572"/>
                  <a:pt x="381000" y="881743"/>
                </a:cubicBezTo>
                <a:cubicBezTo>
                  <a:pt x="751114" y="1055914"/>
                  <a:pt x="1485899" y="1050471"/>
                  <a:pt x="2220685" y="1045029"/>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TextBox 22">
            <a:extLst>
              <a:ext uri="{FF2B5EF4-FFF2-40B4-BE49-F238E27FC236}">
                <a16:creationId xmlns:a16="http://schemas.microsoft.com/office/drawing/2014/main" id="{0449EB42-4BF8-4823-A036-2E180B75BE1B}"/>
              </a:ext>
            </a:extLst>
          </p:cNvPr>
          <p:cNvSpPr txBox="1"/>
          <p:nvPr/>
        </p:nvSpPr>
        <p:spPr>
          <a:xfrm>
            <a:off x="6629400" y="4047963"/>
            <a:ext cx="450764" cy="292388"/>
          </a:xfrm>
          <a:prstGeom prst="rect">
            <a:avLst/>
          </a:prstGeom>
          <a:solidFill>
            <a:schemeClr val="bg1"/>
          </a:solidFill>
        </p:spPr>
        <p:txBody>
          <a:bodyPr wrap="none" rtlCol="0">
            <a:spAutoFit/>
          </a:bodyPr>
          <a:lstStyle/>
          <a:p>
            <a:pPr algn="l"/>
            <a:r>
              <a:rPr lang="en-US" altLang="ko-KR" sz="1300" b="1" dirty="0">
                <a:latin typeface="Segoe UI" panose="020B0502040204020203" pitchFamily="34" charset="0"/>
                <a:cs typeface="Segoe UI" panose="020B0502040204020203" pitchFamily="34" charset="0"/>
              </a:rPr>
              <a:t>ICR</a:t>
            </a:r>
            <a:endParaRPr lang="ko-KR" altLang="en-US" sz="1300" b="1" dirty="0">
              <a:latin typeface="Segoe UI" panose="020B0502040204020203" pitchFamily="34" charset="0"/>
              <a:cs typeface="Segoe UI" panose="020B0502040204020203" pitchFamily="34" charset="0"/>
            </a:endParaRPr>
          </a:p>
        </p:txBody>
      </p:sp>
      <p:cxnSp>
        <p:nvCxnSpPr>
          <p:cNvPr id="25" name="직선 연결선 24">
            <a:extLst>
              <a:ext uri="{FF2B5EF4-FFF2-40B4-BE49-F238E27FC236}">
                <a16:creationId xmlns:a16="http://schemas.microsoft.com/office/drawing/2014/main" id="{A42E6D9C-E19B-4EBA-AFA7-B333CF0F1219}"/>
              </a:ext>
            </a:extLst>
          </p:cNvPr>
          <p:cNvCxnSpPr>
            <a:cxnSpLocks/>
          </p:cNvCxnSpPr>
          <p:nvPr/>
        </p:nvCxnSpPr>
        <p:spPr>
          <a:xfrm>
            <a:off x="7467600" y="4340351"/>
            <a:ext cx="381000" cy="0"/>
          </a:xfrm>
          <a:prstGeom prst="line">
            <a:avLst/>
          </a:prstGeom>
          <a:ln w="57150">
            <a:solidFill>
              <a:srgbClr val="094D9B"/>
            </a:solidFill>
          </a:ln>
        </p:spPr>
        <p:style>
          <a:lnRef idx="1">
            <a:schemeClr val="accent1"/>
          </a:lnRef>
          <a:fillRef idx="0">
            <a:schemeClr val="accent1"/>
          </a:fillRef>
          <a:effectRef idx="0">
            <a:schemeClr val="accent1"/>
          </a:effectRef>
          <a:fontRef idx="minor">
            <a:schemeClr val="tx1"/>
          </a:fontRef>
        </p:style>
      </p:cxnSp>
      <p:cxnSp>
        <p:nvCxnSpPr>
          <p:cNvPr id="27" name="직선 연결선 26">
            <a:extLst>
              <a:ext uri="{FF2B5EF4-FFF2-40B4-BE49-F238E27FC236}">
                <a16:creationId xmlns:a16="http://schemas.microsoft.com/office/drawing/2014/main" id="{614A65DD-A18F-4901-8339-460E25C21EA4}"/>
              </a:ext>
            </a:extLst>
          </p:cNvPr>
          <p:cNvCxnSpPr>
            <a:cxnSpLocks/>
          </p:cNvCxnSpPr>
          <p:nvPr/>
        </p:nvCxnSpPr>
        <p:spPr>
          <a:xfrm>
            <a:off x="7467600" y="4495800"/>
            <a:ext cx="381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3D0D4F0F-3C4A-4A19-BF71-3A275BDD732C}"/>
              </a:ext>
            </a:extLst>
          </p:cNvPr>
          <p:cNvSpPr txBox="1"/>
          <p:nvPr/>
        </p:nvSpPr>
        <p:spPr>
          <a:xfrm>
            <a:off x="7815943" y="5326695"/>
            <a:ext cx="1470274" cy="292388"/>
          </a:xfrm>
          <a:prstGeom prst="rect">
            <a:avLst/>
          </a:prstGeom>
          <a:noFill/>
        </p:spPr>
        <p:txBody>
          <a:bodyPr wrap="none" rtlCol="0">
            <a:spAutoFit/>
          </a:bodyPr>
          <a:lstStyle/>
          <a:p>
            <a:pPr algn="l"/>
            <a:r>
              <a:rPr lang="en-US" altLang="ko-KR" sz="1300" b="1" dirty="0">
                <a:latin typeface="Segoe UI" panose="020B0502040204020203" pitchFamily="34" charset="0"/>
                <a:cs typeface="Segoe UI" panose="020B0502040204020203" pitchFamily="34" charset="0"/>
              </a:rPr>
              <a:t>Interest expense</a:t>
            </a:r>
            <a:endParaRPr lang="ko-KR" altLang="en-US" sz="1300" b="1" dirty="0">
              <a:latin typeface="Segoe UI" panose="020B0502040204020203" pitchFamily="34" charset="0"/>
              <a:cs typeface="Segoe UI" panose="020B0502040204020203" pitchFamily="34" charset="0"/>
            </a:endParaRPr>
          </a:p>
        </p:txBody>
      </p:sp>
      <p:sp>
        <p:nvSpPr>
          <p:cNvPr id="29" name="TextBox 28">
            <a:extLst>
              <a:ext uri="{FF2B5EF4-FFF2-40B4-BE49-F238E27FC236}">
                <a16:creationId xmlns:a16="http://schemas.microsoft.com/office/drawing/2014/main" id="{ABC4DA08-D879-45B5-8CAB-4E9C9D94ABD9}"/>
              </a:ext>
            </a:extLst>
          </p:cNvPr>
          <p:cNvSpPr txBox="1"/>
          <p:nvPr/>
        </p:nvSpPr>
        <p:spPr>
          <a:xfrm>
            <a:off x="7848600" y="4114800"/>
            <a:ext cx="1669047" cy="292388"/>
          </a:xfrm>
          <a:prstGeom prst="rect">
            <a:avLst/>
          </a:prstGeom>
          <a:noFill/>
        </p:spPr>
        <p:txBody>
          <a:bodyPr wrap="none" rtlCol="0">
            <a:spAutoFit/>
          </a:bodyPr>
          <a:lstStyle/>
          <a:p>
            <a:pPr algn="l"/>
            <a:r>
              <a:rPr lang="en-US" altLang="ko-KR" sz="1300" dirty="0">
                <a:latin typeface="Segoe UI" panose="020B0502040204020203" pitchFamily="34" charset="0"/>
                <a:cs typeface="Segoe UI" panose="020B0502040204020203" pitchFamily="34" charset="0"/>
              </a:rPr>
              <a:t>+ Operating income</a:t>
            </a:r>
            <a:endParaRPr lang="ko-KR" altLang="en-US" sz="1300" dirty="0">
              <a:latin typeface="Segoe UI" panose="020B0502040204020203" pitchFamily="34" charset="0"/>
              <a:cs typeface="Segoe UI" panose="020B0502040204020203" pitchFamily="34" charset="0"/>
            </a:endParaRPr>
          </a:p>
        </p:txBody>
      </p:sp>
      <p:sp>
        <p:nvSpPr>
          <p:cNvPr id="30" name="TextBox 29">
            <a:extLst>
              <a:ext uri="{FF2B5EF4-FFF2-40B4-BE49-F238E27FC236}">
                <a16:creationId xmlns:a16="http://schemas.microsoft.com/office/drawing/2014/main" id="{DCB79F77-0F52-4E06-AB0B-78C1981A119A}"/>
              </a:ext>
            </a:extLst>
          </p:cNvPr>
          <p:cNvSpPr txBox="1"/>
          <p:nvPr/>
        </p:nvSpPr>
        <p:spPr>
          <a:xfrm>
            <a:off x="7884201" y="4319283"/>
            <a:ext cx="1622560" cy="292388"/>
          </a:xfrm>
          <a:prstGeom prst="rect">
            <a:avLst/>
          </a:prstGeom>
          <a:noFill/>
        </p:spPr>
        <p:txBody>
          <a:bodyPr wrap="none" rtlCol="0">
            <a:spAutoFit/>
          </a:bodyPr>
          <a:lstStyle/>
          <a:p>
            <a:pPr algn="l"/>
            <a:r>
              <a:rPr lang="en-US" altLang="ko-KR" sz="1300" dirty="0">
                <a:latin typeface="Segoe UI" panose="020B0502040204020203" pitchFamily="34" charset="0"/>
                <a:cs typeface="Segoe UI" panose="020B0502040204020203" pitchFamily="34" charset="0"/>
              </a:rPr>
              <a:t>- Operating income</a:t>
            </a:r>
            <a:endParaRPr lang="ko-KR" altLang="en-US" sz="1300" dirty="0">
              <a:latin typeface="Segoe UI" panose="020B0502040204020203" pitchFamily="34" charset="0"/>
              <a:cs typeface="Segoe UI" panose="020B050204020402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6076" y="647827"/>
            <a:ext cx="8768715" cy="382156"/>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rPr>
              <a:t>Ⅰ. </a:t>
            </a:r>
            <a:r>
              <a:rPr spc="-25" dirty="0">
                <a:solidFill>
                  <a:srgbClr val="094D9B"/>
                </a:solidFill>
              </a:rPr>
              <a:t>Introduction</a:t>
            </a:r>
            <a:r>
              <a:rPr lang="en-US" altLang="ko-KR" spc="-25" dirty="0">
                <a:solidFill>
                  <a:srgbClr val="094D9B"/>
                </a:solidFill>
              </a:rPr>
              <a:t> : Need for an ICR Complementary Proposal</a:t>
            </a:r>
            <a:endParaRPr spc="-25" dirty="0">
              <a:solidFill>
                <a:srgbClr val="094D9B"/>
              </a:solidFill>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4</a:t>
            </a:fld>
            <a:endParaRPr spc="-25" dirty="0"/>
          </a:p>
        </p:txBody>
      </p:sp>
      <p:sp>
        <p:nvSpPr>
          <p:cNvPr id="5" name="object 3">
            <a:extLst>
              <a:ext uri="{FF2B5EF4-FFF2-40B4-BE49-F238E27FC236}">
                <a16:creationId xmlns:a16="http://schemas.microsoft.com/office/drawing/2014/main" id="{1E417839-6A6B-4478-8908-DACF3BB81F9C}"/>
              </a:ext>
            </a:extLst>
          </p:cNvPr>
          <p:cNvSpPr txBox="1">
            <a:spLocks noGrp="1"/>
          </p:cNvSpPr>
          <p:nvPr>
            <p:ph type="body" idx="1"/>
          </p:nvPr>
        </p:nvSpPr>
        <p:spPr>
          <a:xfrm>
            <a:off x="716076" y="1380566"/>
            <a:ext cx="8832850" cy="4444807"/>
          </a:xfrm>
          <a:prstGeom prst="rect">
            <a:avLst/>
          </a:prstGeom>
        </p:spPr>
        <p:txBody>
          <a:bodyPr vert="horz" wrap="square" lIns="0" tIns="12700" rIns="0" bIns="0" rtlCol="0">
            <a:spAutoFit/>
          </a:bodyPr>
          <a:lstStyle/>
          <a:p>
            <a:r>
              <a:rPr lang="en-US" altLang="ko-KR" b="1" dirty="0"/>
              <a:t>Why We Need an Alternative to ICR?</a:t>
            </a:r>
          </a:p>
          <a:p>
            <a:endParaRPr lang="en-US" altLang="ko-KR" dirty="0">
              <a:latin typeface="Segoe UI" panose="020B0502040204020203" pitchFamily="34" charset="0"/>
              <a:cs typeface="Segoe UI" panose="020B0502040204020203" pitchFamily="34" charset="0"/>
            </a:endParaRPr>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Limitations </a:t>
            </a:r>
            <a:r>
              <a:rPr lang="en-US" altLang="ko-KR" dirty="0">
                <a:latin typeface="Segoe UI" panose="020B0502040204020203" pitchFamily="34" charset="0"/>
                <a:cs typeface="Segoe UI" panose="020B0502040204020203" pitchFamily="34" charset="0"/>
              </a:rPr>
              <a:t>: </a:t>
            </a:r>
            <a:r>
              <a:rPr lang="en-US" altLang="ko-KR" dirty="0"/>
              <a:t>Excluding 48.6% of companies with zero interest expenses from the analysis can lead to distorted policy decisions.</a:t>
            </a:r>
          </a:p>
          <a:p>
            <a:endParaRPr lang="en-US" altLang="ko-KR" dirty="0"/>
          </a:p>
          <a:p>
            <a:pPr marL="285750" indent="-285750">
              <a:buFont typeface="Wingdings" panose="05000000000000000000" pitchFamily="2" charset="2"/>
              <a:buChar char="§"/>
            </a:pPr>
            <a:r>
              <a:rPr lang="en-US" altLang="ko-KR" b="1" dirty="0"/>
              <a:t>Need for a Complementary Indicator</a:t>
            </a:r>
            <a:r>
              <a:rPr lang="en-US" altLang="ko-KR" dirty="0"/>
              <a:t>: A stable indicator applicable to all companies, even those with minor changes in profitability</a:t>
            </a:r>
          </a:p>
          <a:p>
            <a:pPr marL="285750" indent="-285750">
              <a:buFont typeface="Wingdings" panose="05000000000000000000" pitchFamily="2" charset="2"/>
              <a:buChar char="§"/>
            </a:pPr>
            <a:endParaRPr lang="en-US" altLang="ko-KR" dirty="0">
              <a:latin typeface="Segoe UI" panose="020B0502040204020203" pitchFamily="34" charset="0"/>
              <a:cs typeface="Segoe UI" panose="020B0502040204020203" pitchFamily="34" charset="0"/>
            </a:endParaRPr>
          </a:p>
          <a:p>
            <a:r>
              <a:rPr lang="en-US" altLang="ko-KR" b="1" dirty="0"/>
              <a:t>Proposed Alternative Indicator</a:t>
            </a:r>
          </a:p>
          <a:p>
            <a:endParaRPr lang="en-US" altLang="ko-KR" b="1" dirty="0"/>
          </a:p>
          <a:p>
            <a:pPr marL="285750" indent="-285750">
              <a:buFont typeface="Wingdings" panose="05000000000000000000" pitchFamily="2" charset="2"/>
              <a:buChar char="§"/>
            </a:pPr>
            <a:r>
              <a:rPr lang="en-US" altLang="ko-KR" b="1" dirty="0">
                <a:latin typeface="Segoe UI" panose="020B0502040204020203" pitchFamily="34" charset="0"/>
                <a:cs typeface="Segoe UI" panose="020B0502040204020203" pitchFamily="34" charset="0"/>
              </a:rPr>
              <a:t>Objective </a:t>
            </a:r>
            <a:r>
              <a:rPr lang="en-US" altLang="ko-KR" dirty="0">
                <a:latin typeface="Segoe UI" panose="020B0502040204020203" pitchFamily="34" charset="0"/>
                <a:cs typeface="Segoe UI" panose="020B0502040204020203" pitchFamily="34" charset="0"/>
              </a:rPr>
              <a:t>:</a:t>
            </a:r>
            <a:r>
              <a:rPr lang="en-US" altLang="ko-KR" dirty="0"/>
              <a:t> To find an indicator that aligns with the ICR’s purpose but overcomes its limitations. </a:t>
            </a:r>
          </a:p>
          <a:p>
            <a:pPr marL="285750" indent="-285750">
              <a:buFont typeface="Wingdings" panose="05000000000000000000" pitchFamily="2" charset="2"/>
              <a:buChar char="§"/>
            </a:pPr>
            <a:endParaRPr lang="en-US" altLang="ko-KR" dirty="0"/>
          </a:p>
          <a:p>
            <a:pPr marL="285750" indent="-285750">
              <a:buFont typeface="Wingdings" panose="05000000000000000000" pitchFamily="2" charset="2"/>
              <a:buChar char="§"/>
            </a:pPr>
            <a:r>
              <a:rPr lang="en-US" altLang="ko-KR" b="1" dirty="0"/>
              <a:t>Proposed Indicators</a:t>
            </a:r>
            <a:r>
              <a:rPr lang="en-US" altLang="ko-KR" dirty="0"/>
              <a:t>: ROOA(Return on Operating Assets), RNOA(Return</a:t>
            </a:r>
            <a:r>
              <a:rPr lang="ko-KR" altLang="en-US" dirty="0"/>
              <a:t> </a:t>
            </a:r>
            <a:r>
              <a:rPr lang="en-US" altLang="ko-KR" dirty="0"/>
              <a:t>on</a:t>
            </a:r>
            <a:r>
              <a:rPr lang="ko-KR" altLang="en-US" dirty="0"/>
              <a:t> </a:t>
            </a:r>
            <a:r>
              <a:rPr lang="en-US" altLang="ko-KR" dirty="0"/>
              <a:t>Net Operating Income)</a:t>
            </a:r>
          </a:p>
          <a:p>
            <a:endParaRPr lang="en-US" altLang="ko-K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3957" y="278607"/>
            <a:ext cx="9418524" cy="391160"/>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latin typeface="Segoe UI" panose="020B0502040204020203" pitchFamily="34" charset="0"/>
                <a:cs typeface="Segoe UI" panose="020B0502040204020203" pitchFamily="34" charset="0"/>
              </a:rPr>
              <a:t>Ⅱ. </a:t>
            </a:r>
            <a:r>
              <a:rPr spc="-25" dirty="0">
                <a:solidFill>
                  <a:srgbClr val="094D9B"/>
                </a:solidFill>
                <a:latin typeface="Segoe UI" panose="020B0502040204020203" pitchFamily="34" charset="0"/>
                <a:cs typeface="Segoe UI" panose="020B0502040204020203" pitchFamily="34" charset="0"/>
              </a:rPr>
              <a:t>Overview of</a:t>
            </a:r>
            <a:r>
              <a:rPr lang="en-US" altLang="ko-KR" spc="-25" dirty="0">
                <a:solidFill>
                  <a:srgbClr val="094D9B"/>
                </a:solidFill>
                <a:latin typeface="Segoe UI" panose="020B0502040204020203" pitchFamily="34" charset="0"/>
                <a:cs typeface="Segoe UI" panose="020B0502040204020203" pitchFamily="34" charset="0"/>
              </a:rPr>
              <a:t> Distressed Firm Indicators</a:t>
            </a:r>
            <a:endParaRPr dirty="0">
              <a:solidFill>
                <a:srgbClr val="094D9B"/>
              </a:solidFill>
              <a:latin typeface="Segoe UI" panose="020B0502040204020203" pitchFamily="34" charset="0"/>
              <a:cs typeface="Segoe UI" panose="020B0502040204020203" pitchFamily="34" charset="0"/>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5</a:t>
            </a:fld>
            <a:endParaRPr spc="-25" dirty="0"/>
          </a:p>
        </p:txBody>
      </p:sp>
      <mc:AlternateContent xmlns:mc="http://schemas.openxmlformats.org/markup-compatibility/2006" xmlns:a14="http://schemas.microsoft.com/office/drawing/2010/main">
        <mc:Choice Requires="a14">
          <p:sp>
            <p:nvSpPr>
              <p:cNvPr id="3" name="object 3"/>
              <p:cNvSpPr txBox="1"/>
              <p:nvPr/>
            </p:nvSpPr>
            <p:spPr>
              <a:xfrm>
                <a:off x="437768" y="860043"/>
                <a:ext cx="8804275" cy="5804922"/>
              </a:xfrm>
              <a:prstGeom prst="rect">
                <a:avLst/>
              </a:prstGeom>
            </p:spPr>
            <p:txBody>
              <a:bodyPr vert="horz" wrap="square" lIns="0" tIns="12065" rIns="0" bIns="0" rtlCol="0">
                <a:spAutoFit/>
              </a:bodyPr>
              <a:lstStyle/>
              <a:p>
                <a:pPr marL="962025" indent="-457200">
                  <a:lnSpc>
                    <a:spcPct val="100000"/>
                  </a:lnSpc>
                  <a:spcBef>
                    <a:spcPts val="95"/>
                  </a:spcBef>
                  <a:buAutoNum type="arabicPeriod"/>
                </a:pPr>
                <a:r>
                  <a:rPr lang="en-US" sz="2200" dirty="0">
                    <a:latin typeface="Segoe UI" panose="020B0502040204020203" pitchFamily="34" charset="0"/>
                    <a:cs typeface="Segoe UI" panose="020B0502040204020203" pitchFamily="34" charset="0"/>
                  </a:rPr>
                  <a:t>Literature </a:t>
                </a:r>
                <a:r>
                  <a:rPr lang="en-US" sz="2200" spc="-25" dirty="0">
                    <a:latin typeface="Segoe UI" panose="020B0502040204020203" pitchFamily="34" charset="0"/>
                    <a:cs typeface="Segoe UI" panose="020B0502040204020203" pitchFamily="34" charset="0"/>
                  </a:rPr>
                  <a:t>Review </a:t>
                </a:r>
                <a:endParaRPr lang="en-US" sz="2200" dirty="0">
                  <a:latin typeface="Segoe UI" panose="020B0502040204020203" pitchFamily="34" charset="0"/>
                  <a:cs typeface="Segoe UI" panose="020B0502040204020203" pitchFamily="34" charset="0"/>
                </a:endParaRPr>
              </a:p>
              <a:p>
                <a:pPr marL="354330" marR="5080" indent="-342265" algn="just">
                  <a:lnSpc>
                    <a:spcPct val="90000"/>
                  </a:lnSpc>
                  <a:spcBef>
                    <a:spcPts val="2160"/>
                  </a:spcBef>
                  <a:buFont typeface="Wingdings"/>
                  <a:buChar char=""/>
                  <a:tabLst>
                    <a:tab pos="355600" algn="l"/>
                  </a:tabLst>
                </a:pPr>
                <a:r>
                  <a:rPr lang="en-US" altLang="ko-KR" dirty="0">
                    <a:latin typeface="Segoe UI" panose="020B0502040204020203" pitchFamily="34" charset="0"/>
                    <a:cs typeface="Segoe UI" panose="020B0502040204020203" pitchFamily="34" charset="0"/>
                  </a:rPr>
                  <a:t>First,</a:t>
                </a:r>
                <a:r>
                  <a:rPr lang="ko-KR" altLang="en-US" dirty="0">
                    <a:latin typeface="Segoe UI" panose="020B0502040204020203" pitchFamily="34" charset="0"/>
                    <a:cs typeface="Segoe UI" panose="020B0502040204020203" pitchFamily="34" charset="0"/>
                  </a:rPr>
                  <a:t> </a:t>
                </a:r>
                <a:r>
                  <a:rPr lang="en-US" sz="1800" dirty="0">
                    <a:latin typeface="Segoe UI" panose="020B0502040204020203" pitchFamily="34" charset="0"/>
                    <a:cs typeface="Segoe UI" panose="020B0502040204020203" pitchFamily="34" charset="0"/>
                  </a:rPr>
                  <a:t>an individual company is a </a:t>
                </a:r>
                <a:r>
                  <a:rPr lang="en-US" u="sng" dirty="0">
                    <a:solidFill>
                      <a:srgbClr val="094D9B"/>
                    </a:solidFill>
                    <a:latin typeface="Segoe UI" panose="020B0502040204020203" pitchFamily="34" charset="0"/>
                    <a:cs typeface="Segoe UI" panose="020B0502040204020203" pitchFamily="34" charset="0"/>
                  </a:rPr>
                  <a:t>distressed firm based on the level of its financing interest rate</a:t>
                </a:r>
                <a:r>
                  <a:rPr lang="en-US" sz="1800" dirty="0">
                    <a:latin typeface="Segoe UI" panose="020B0502040204020203" pitchFamily="34" charset="0"/>
                    <a:cs typeface="Segoe UI" panose="020B0502040204020203" pitchFamily="34" charset="0"/>
                  </a:rPr>
                  <a:t>, assuming that a company becomes </a:t>
                </a:r>
                <a:r>
                  <a:rPr lang="en-US" dirty="0">
                    <a:latin typeface="Segoe UI" panose="020B0502040204020203" pitchFamily="34" charset="0"/>
                    <a:cs typeface="Segoe UI" panose="020B0502040204020203" pitchFamily="34" charset="0"/>
                  </a:rPr>
                  <a:t>a </a:t>
                </a:r>
                <a:r>
                  <a:rPr lang="en-US" altLang="ko-KR" dirty="0">
                    <a:latin typeface="Segoe UI" panose="020B0502040204020203" pitchFamily="34" charset="0"/>
                    <a:cs typeface="Segoe UI" panose="020B0502040204020203" pitchFamily="34" charset="0"/>
                  </a:rPr>
                  <a:t>distressed firm</a:t>
                </a:r>
                <a:r>
                  <a:rPr lang="en-US" dirty="0">
                    <a:latin typeface="Segoe UI" panose="020B0502040204020203" pitchFamily="34" charset="0"/>
                    <a:cs typeface="Segoe UI" panose="020B0502040204020203" pitchFamily="34" charset="0"/>
                  </a:rPr>
                  <a:t> if it is prolonged by social intervention such as low-interest support from </a:t>
                </a:r>
                <a:r>
                  <a:rPr lang="en-US" sz="1800" dirty="0">
                    <a:latin typeface="Segoe UI" panose="020B0502040204020203" pitchFamily="34" charset="0"/>
                    <a:cs typeface="Segoe UI" panose="020B0502040204020203" pitchFamily="34" charset="0"/>
                  </a:rPr>
                  <a:t>policy funds</a:t>
                </a:r>
                <a:r>
                  <a:rPr lang="en-US" sz="1800" spc="-25" dirty="0">
                    <a:latin typeface="Segoe UI" panose="020B0502040204020203" pitchFamily="34" charset="0"/>
                    <a:cs typeface="Segoe UI" panose="020B0502040204020203" pitchFamily="34" charset="0"/>
                  </a:rPr>
                  <a:t>.</a:t>
                </a:r>
                <a:endParaRPr lang="en-US" sz="1800" dirty="0">
                  <a:latin typeface="Segoe UI" panose="020B0502040204020203" pitchFamily="34" charset="0"/>
                  <a:cs typeface="Segoe UI" panose="020B0502040204020203" pitchFamily="34" charset="0"/>
                </a:endParaRPr>
              </a:p>
              <a:p>
                <a:pPr marL="812800" marR="86360" lvl="1" indent="-343535">
                  <a:lnSpc>
                    <a:spcPct val="90000"/>
                  </a:lnSpc>
                  <a:spcBef>
                    <a:spcPts val="2165"/>
                  </a:spcBef>
                  <a:buFont typeface="Wingdings" panose="05000000000000000000" pitchFamily="2" charset="2"/>
                  <a:buChar char="§"/>
                  <a:tabLst>
                    <a:tab pos="812800" algn="l"/>
                  </a:tabLst>
                </a:pPr>
                <a:r>
                  <a:rPr lang="en-US" sz="1800" b="1" dirty="0">
                    <a:latin typeface="Segoe UI" panose="020B0502040204020203" pitchFamily="34" charset="0"/>
                    <a:cs typeface="Segoe UI" panose="020B0502040204020203" pitchFamily="34" charset="0"/>
                  </a:rPr>
                  <a:t>Caballero et al. (</a:t>
                </a:r>
                <a:r>
                  <a:rPr lang="en-US" altLang="ko-KR" sz="1800" b="1" dirty="0">
                    <a:latin typeface="Segoe UI" panose="020B0502040204020203" pitchFamily="34" charset="0"/>
                    <a:cs typeface="Segoe UI" panose="020B0502040204020203" pitchFamily="34" charset="0"/>
                  </a:rPr>
                  <a:t>CHK, </a:t>
                </a:r>
                <a:r>
                  <a:rPr lang="en-US" sz="1800" b="1" dirty="0">
                    <a:latin typeface="Segoe UI" panose="020B0502040204020203" pitchFamily="34" charset="0"/>
                    <a:cs typeface="Segoe UI" panose="020B0502040204020203" pitchFamily="34" charset="0"/>
                  </a:rPr>
                  <a:t>2008)</a:t>
                </a:r>
                <a:r>
                  <a:rPr lang="en-US" altLang="ko-KR" sz="1800" dirty="0">
                    <a:latin typeface="Segoe UI" panose="020B0502040204020203" pitchFamily="34" charset="0"/>
                    <a:cs typeface="Segoe UI" panose="020B0502040204020203" pitchFamily="34" charset="0"/>
                  </a:rPr>
                  <a:t> :</a:t>
                </a:r>
                <a:r>
                  <a:rPr lang="en-US" altLang="ko-KR" sz="1800" b="1" dirty="0">
                    <a:latin typeface="Segoe UI" panose="020B0502040204020203" pitchFamily="34" charset="0"/>
                    <a:cs typeface="Segoe UI" panose="020B0502040204020203" pitchFamily="34" charset="0"/>
                  </a:rPr>
                  <a:t> </a:t>
                </a:r>
                <a:r>
                  <a:rPr lang="en-US" altLang="ko-KR" sz="1800" spc="-10" dirty="0">
                    <a:latin typeface="Segoe UI" panose="020B0502040204020203" pitchFamily="34" charset="0"/>
                    <a:cs typeface="Segoe UI" panose="020B0502040204020203" pitchFamily="34" charset="0"/>
                  </a:rPr>
                  <a:t>If </a:t>
                </a:r>
                <a:r>
                  <a:rPr lang="en-US" altLang="ko-KR" sz="1800" dirty="0">
                    <a:latin typeface="Segoe UI" panose="020B0502040204020203" pitchFamily="34" charset="0"/>
                    <a:cs typeface="Segoe UI" panose="020B0502040204020203" pitchFamily="34" charset="0"/>
                  </a:rPr>
                  <a:t>actual interest rate(</a:t>
                </a:r>
                <a14:m>
                  <m:oMath xmlns:m="http://schemas.openxmlformats.org/officeDocument/2006/math">
                    <m:sSub>
                      <m:sSubPr>
                        <m:ctrlPr>
                          <a:rPr lang="ar-AE" altLang="ko-KR" i="1" smtClean="0">
                            <a:latin typeface="Cambria Math" panose="02040503050406030204" pitchFamily="18" charset="0"/>
                          </a:rPr>
                        </m:ctrlPr>
                      </m:sSubPr>
                      <m:e>
                        <m:r>
                          <a:rPr lang="ko-KR" altLang="ar-AE" b="0" i="1" smtClean="0">
                            <a:latin typeface="Cambria Math" panose="02040503050406030204" pitchFamily="18" charset="0"/>
                          </a:rPr>
                          <m:t>𝑅</m:t>
                        </m:r>
                        <m:r>
                          <m:rPr>
                            <m:sty m:val="p"/>
                          </m:rPr>
                          <a:rPr lang="en-US" altLang="ko-KR" i="1" smtClean="0">
                            <a:latin typeface="Cambria Math" panose="02040503050406030204" pitchFamily="18" charset="0"/>
                          </a:rPr>
                          <m:t>ra</m:t>
                        </m:r>
                        <m:r>
                          <a:rPr lang="en-US" altLang="ko-KR" b="0" i="1" smtClean="0">
                            <a:latin typeface="Cambria Math" panose="02040503050406030204" pitchFamily="18" charset="0"/>
                          </a:rPr>
                          <m:t>𝑡𝑒</m:t>
                        </m:r>
                      </m:e>
                      <m:sub>
                        <m:r>
                          <a:rPr lang="en-US" altLang="ko-KR" b="0" i="1" smtClean="0">
                            <a:latin typeface="Cambria Math" panose="02040503050406030204" pitchFamily="18" charset="0"/>
                          </a:rPr>
                          <m:t>𝑖</m:t>
                        </m:r>
                        <m:r>
                          <a:rPr lang="en-US" altLang="ko-KR" b="0" i="1" smtClean="0">
                            <a:latin typeface="Cambria Math" panose="02040503050406030204" pitchFamily="18" charset="0"/>
                          </a:rPr>
                          <m:t>,</m:t>
                        </m:r>
                        <m:r>
                          <a:rPr lang="en-US" altLang="ko-KR" b="0" i="1" smtClean="0">
                            <a:latin typeface="Cambria Math" panose="02040503050406030204" pitchFamily="18" charset="0"/>
                          </a:rPr>
                          <m:t>𝑡</m:t>
                        </m:r>
                      </m:sub>
                    </m:sSub>
                    <m:r>
                      <a:rPr lang="en-US" altLang="ko-KR" b="0" i="1" smtClean="0">
                        <a:latin typeface="Cambria Math" panose="02040503050406030204" pitchFamily="18" charset="0"/>
                      </a:rPr>
                      <m:t>)</m:t>
                    </m:r>
                  </m:oMath>
                </a14:m>
                <a:r>
                  <a:rPr lang="ar-AE" altLang="ko-KR" sz="1800" dirty="0">
                    <a:latin typeface="Segoe UI" panose="020B0502040204020203" pitchFamily="34" charset="0"/>
                    <a:cs typeface="Segoe UI" panose="020B0502040204020203" pitchFamily="34" charset="0"/>
                  </a:rPr>
                  <a:t>&lt; </a:t>
                </a:r>
                <a:r>
                  <a:rPr lang="en-US" altLang="ko-KR" sz="1800" dirty="0">
                    <a:latin typeface="Segoe UI" panose="020B0502040204020203" pitchFamily="34" charset="0"/>
                    <a:cs typeface="Segoe UI" panose="020B0502040204020203" pitchFamily="34" charset="0"/>
                  </a:rPr>
                  <a:t>minimum required interest rate(</a:t>
                </a:r>
                <a14:m>
                  <m:oMath xmlns:m="http://schemas.openxmlformats.org/officeDocument/2006/math">
                    <m:sSub>
                      <m:sSubPr>
                        <m:ctrlPr>
                          <a:rPr lang="ar-AE" altLang="ko-KR" i="1" smtClean="0">
                            <a:latin typeface="Cambria Math" panose="02040503050406030204" pitchFamily="18" charset="0"/>
                          </a:rPr>
                        </m:ctrlPr>
                      </m:sSubPr>
                      <m:e>
                        <m:r>
                          <a:rPr lang="ko-KR" altLang="ar-AE" b="0" i="1" smtClean="0">
                            <a:latin typeface="Cambria Math" panose="02040503050406030204" pitchFamily="18" charset="0"/>
                          </a:rPr>
                          <m:t>𝑅</m:t>
                        </m:r>
                        <m:r>
                          <a:rPr lang="en-US" altLang="ko-KR" b="0" i="1" smtClean="0">
                            <a:latin typeface="Cambria Math" panose="02040503050406030204" pitchFamily="18" charset="0"/>
                          </a:rPr>
                          <m:t>𝑚𝑖𝑛𝑟𝑎𝑡𝑒</m:t>
                        </m:r>
                      </m:e>
                      <m:sub>
                        <m:r>
                          <a:rPr lang="en-US" altLang="ko-KR" b="0" i="1" smtClean="0">
                            <a:latin typeface="Cambria Math" panose="02040503050406030204" pitchFamily="18" charset="0"/>
                          </a:rPr>
                          <m:t>𝑖</m:t>
                        </m:r>
                        <m:r>
                          <a:rPr lang="en-US" altLang="ko-KR" b="0" i="1" smtClean="0">
                            <a:latin typeface="Cambria Math" panose="02040503050406030204" pitchFamily="18" charset="0"/>
                          </a:rPr>
                          <m:t>,</m:t>
                        </m:r>
                        <m:r>
                          <a:rPr lang="en-US" altLang="ko-KR" b="0" i="1" smtClean="0">
                            <a:latin typeface="Cambria Math" panose="02040503050406030204" pitchFamily="18" charset="0"/>
                          </a:rPr>
                          <m:t>𝑡</m:t>
                        </m:r>
                      </m:sub>
                    </m:sSub>
                  </m:oMath>
                </a14:m>
                <a:r>
                  <a:rPr lang="en-US" altLang="ko-KR" sz="1800" dirty="0">
                    <a:latin typeface="Segoe UI" panose="020B0502040204020203" pitchFamily="34" charset="0"/>
                    <a:cs typeface="Segoe UI" panose="020B0502040204020203" pitchFamily="34" charset="0"/>
                  </a:rPr>
                  <a:t>), </a:t>
                </a:r>
                <a:r>
                  <a:rPr lang="en-US" altLang="ko-KR" dirty="0">
                    <a:latin typeface="Segoe UI" panose="020B0502040204020203" pitchFamily="34" charset="0"/>
                    <a:cs typeface="Segoe UI" panose="020B0502040204020203" pitchFamily="34" charset="0"/>
                  </a:rPr>
                  <a:t>the firm is considered zombie firm </a:t>
                </a:r>
                <a:r>
                  <a:rPr lang="en-US" altLang="ko-KR" sz="1800" dirty="0">
                    <a:latin typeface="Segoe UI" panose="020B0502040204020203" pitchFamily="34" charset="0"/>
                    <a:cs typeface="Segoe UI" panose="020B0502040204020203" pitchFamily="34" charset="0"/>
                  </a:rPr>
                  <a:t>because </a:t>
                </a:r>
                <a:r>
                  <a:rPr lang="en-US" altLang="ko-KR" sz="1800" spc="-65" dirty="0">
                    <a:latin typeface="Segoe UI" panose="020B0502040204020203" pitchFamily="34" charset="0"/>
                    <a:cs typeface="Segoe UI" panose="020B0502040204020203" pitchFamily="34" charset="0"/>
                  </a:rPr>
                  <a:t>it </a:t>
                </a:r>
                <a:r>
                  <a:rPr lang="en-US" altLang="ko-KR" sz="1800" dirty="0">
                    <a:latin typeface="Segoe UI" panose="020B0502040204020203" pitchFamily="34" charset="0"/>
                    <a:cs typeface="Segoe UI" panose="020B0502040204020203" pitchFamily="34" charset="0"/>
                  </a:rPr>
                  <a:t>is being sustained by low-interest loans from financial institutions.</a:t>
                </a:r>
                <a:endParaRPr lang="en-US" altLang="ko-KR" sz="1600" dirty="0">
                  <a:latin typeface="Segoe UI" panose="020B0502040204020203" pitchFamily="34" charset="0"/>
                  <a:cs typeface="Segoe UI" panose="020B0502040204020203" pitchFamily="34" charset="0"/>
                </a:endParaRPr>
              </a:p>
              <a:p>
                <a:pPr marL="755015" marR="86360" lvl="1" indent="-285750">
                  <a:lnSpc>
                    <a:spcPct val="90000"/>
                  </a:lnSpc>
                  <a:spcBef>
                    <a:spcPts val="2160"/>
                  </a:spcBef>
                  <a:buFont typeface="Wingdings" panose="05000000000000000000" pitchFamily="2" charset="2"/>
                  <a:buChar char="§"/>
                  <a:tabLst>
                    <a:tab pos="812800" algn="l"/>
                  </a:tabLst>
                </a:pPr>
                <a:r>
                  <a:rPr lang="en-US" sz="1800" b="1" dirty="0">
                    <a:latin typeface="Segoe UI" panose="020B0502040204020203" pitchFamily="34" charset="0"/>
                    <a:cs typeface="Segoe UI" panose="020B0502040204020203" pitchFamily="34" charset="0"/>
                  </a:rPr>
                  <a:t>Fukuda and Nakamura (FN, 2011)</a:t>
                </a:r>
                <a:r>
                  <a:rPr lang="en-US" sz="1800" dirty="0">
                    <a:latin typeface="Segoe UI" panose="020B0502040204020203" pitchFamily="34" charset="0"/>
                    <a:cs typeface="Segoe UI" panose="020B0502040204020203" pitchFamily="34" charset="0"/>
                  </a:rPr>
                  <a:t> : </a:t>
                </a:r>
                <a:r>
                  <a:rPr lang="en-US" sz="1800" spc="-10" dirty="0">
                    <a:latin typeface="Segoe UI" panose="020B0502040204020203" pitchFamily="34" charset="0"/>
                    <a:cs typeface="Segoe UI" panose="020B0502040204020203" pitchFamily="34" charset="0"/>
                  </a:rPr>
                  <a:t>Building on </a:t>
                </a:r>
                <a:r>
                  <a:rPr lang="en-US" sz="1800" dirty="0">
                    <a:latin typeface="Segoe UI" panose="020B0502040204020203" pitchFamily="34" charset="0"/>
                    <a:cs typeface="Segoe UI" panose="020B0502040204020203" pitchFamily="34" charset="0"/>
                  </a:rPr>
                  <a:t>the work of Caballero et al. (2008) </a:t>
                </a:r>
                <a:r>
                  <a:rPr lang="en-US" sz="1800" spc="-25" dirty="0">
                    <a:latin typeface="Segoe UI" panose="020B0502040204020203" pitchFamily="34" charset="0"/>
                    <a:cs typeface="Segoe UI" panose="020B0502040204020203" pitchFamily="34" charset="0"/>
                  </a:rPr>
                  <a:t>by </a:t>
                </a:r>
                <a:r>
                  <a:rPr lang="en-US" sz="1800" dirty="0">
                    <a:latin typeface="Segoe UI" panose="020B0502040204020203" pitchFamily="34" charset="0"/>
                    <a:cs typeface="Segoe UI" panose="020B0502040204020203" pitchFamily="34" charset="0"/>
                  </a:rPr>
                  <a:t>excluding </a:t>
                </a:r>
                <a:r>
                  <a:rPr lang="en-US" altLang="ko-KR" sz="1800" dirty="0">
                    <a:latin typeface="Segoe UI" panose="020B0502040204020203" pitchFamily="34" charset="0"/>
                    <a:cs typeface="Segoe UI" panose="020B0502040204020203" pitchFamily="34" charset="0"/>
                  </a:rPr>
                  <a:t>zombie </a:t>
                </a:r>
                <a:r>
                  <a:rPr lang="en-US" sz="1800" dirty="0">
                    <a:latin typeface="Segoe UI" panose="020B0502040204020203" pitchFamily="34" charset="0"/>
                    <a:cs typeface="Segoe UI" panose="020B0502040204020203" pitchFamily="34" charset="0"/>
                  </a:rPr>
                  <a:t>firms if a firm's operating income &gt; </a:t>
                </a:r>
                <a:r>
                  <a:rPr lang="en-US" altLang="ko-KR" sz="1800" spc="-10" dirty="0">
                    <a:latin typeface="Segoe UI" panose="020B0502040204020203" pitchFamily="34" charset="0"/>
                    <a:cs typeface="Segoe UI" panose="020B0502040204020203" pitchFamily="34" charset="0"/>
                  </a:rPr>
                  <a:t>minimum required interest expenses</a:t>
                </a:r>
                <a:r>
                  <a:rPr lang="en-US" sz="1800" dirty="0">
                    <a:latin typeface="Segoe UI" panose="020B0502040204020203" pitchFamily="34" charset="0"/>
                    <a:cs typeface="Segoe UI" panose="020B0502040204020203" pitchFamily="34" charset="0"/>
                  </a:rPr>
                  <a:t>, and including </a:t>
                </a:r>
                <a:r>
                  <a:rPr lang="en-US" altLang="ko-KR" sz="1800" spc="-10" dirty="0">
                    <a:latin typeface="Segoe UI" panose="020B0502040204020203" pitchFamily="34" charset="0"/>
                    <a:cs typeface="Segoe UI" panose="020B0502040204020203" pitchFamily="34" charset="0"/>
                  </a:rPr>
                  <a:t>zombie</a:t>
                </a:r>
                <a:r>
                  <a:rPr lang="en-US" sz="1800" dirty="0">
                    <a:latin typeface="Segoe UI" panose="020B0502040204020203" pitchFamily="34" charset="0"/>
                    <a:cs typeface="Segoe UI" panose="020B0502040204020203" pitchFamily="34" charset="0"/>
                  </a:rPr>
                  <a:t> firm </a:t>
                </a:r>
                <a:r>
                  <a:rPr lang="en-US" altLang="ko-KR" sz="1800" spc="-25" dirty="0">
                    <a:latin typeface="Segoe UI" panose="020B0502040204020203" pitchFamily="34" charset="0"/>
                    <a:cs typeface="Segoe UI" panose="020B0502040204020203" pitchFamily="34" charset="0"/>
                  </a:rPr>
                  <a:t>if </a:t>
                </a:r>
                <a:r>
                  <a:rPr lang="en-US" altLang="ko-KR" sz="1800" dirty="0">
                    <a:latin typeface="Segoe UI" panose="020B0502040204020203" pitchFamily="34" charset="0"/>
                    <a:cs typeface="Segoe UI" panose="020B0502040204020203" pitchFamily="34" charset="0"/>
                  </a:rPr>
                  <a:t>total</a:t>
                </a:r>
                <a:r>
                  <a:rPr lang="en-US" altLang="ko-KR" sz="1800" spc="-10" dirty="0">
                    <a:latin typeface="Segoe UI" panose="020B0502040204020203" pitchFamily="34" charset="0"/>
                    <a:cs typeface="Segoe UI" panose="020B0502040204020203" pitchFamily="34" charset="0"/>
                  </a:rPr>
                  <a:t> borrowing liabilities </a:t>
                </a:r>
                <a:r>
                  <a:rPr lang="en-US" altLang="ko-KR" sz="1800" spc="-20" dirty="0">
                    <a:latin typeface="Segoe UI" panose="020B0502040204020203" pitchFamily="34" charset="0"/>
                    <a:cs typeface="Segoe UI" panose="020B0502040204020203" pitchFamily="34" charset="0"/>
                  </a:rPr>
                  <a:t>are more than half of </a:t>
                </a:r>
                <a:r>
                  <a:rPr lang="en-US" altLang="ko-KR" sz="1800" spc="-25" dirty="0">
                    <a:latin typeface="Segoe UI" panose="020B0502040204020203" pitchFamily="34" charset="0"/>
                    <a:cs typeface="Segoe UI" panose="020B0502040204020203" pitchFamily="34" charset="0"/>
                  </a:rPr>
                  <a:t>assets </a:t>
                </a:r>
                <a:r>
                  <a:rPr lang="en-US" altLang="ko-KR" sz="1800" dirty="0">
                    <a:latin typeface="Segoe UI" panose="020B0502040204020203" pitchFamily="34" charset="0"/>
                    <a:cs typeface="Segoe UI" panose="020B0502040204020203" pitchFamily="34" charset="0"/>
                  </a:rPr>
                  <a:t>and </a:t>
                </a:r>
                <a:r>
                  <a:rPr lang="en-US" altLang="ko-KR" sz="1800" spc="-20" dirty="0">
                    <a:latin typeface="Segoe UI" panose="020B0502040204020203" pitchFamily="34" charset="0"/>
                    <a:cs typeface="Segoe UI" panose="020B0502040204020203" pitchFamily="34" charset="0"/>
                  </a:rPr>
                  <a:t>borrowing</a:t>
                </a:r>
                <a:r>
                  <a:rPr lang="en-US" altLang="ko-KR" sz="1800" spc="-10" dirty="0">
                    <a:latin typeface="Segoe UI" panose="020B0502040204020203" pitchFamily="34" charset="0"/>
                    <a:cs typeface="Segoe UI" panose="020B0502040204020203" pitchFamily="34" charset="0"/>
                  </a:rPr>
                  <a:t> liabilities </a:t>
                </a:r>
                <a:r>
                  <a:rPr lang="en-US" altLang="ko-KR" sz="1800" dirty="0">
                    <a:latin typeface="Segoe UI" panose="020B0502040204020203" pitchFamily="34" charset="0"/>
                    <a:cs typeface="Segoe UI" panose="020B0502040204020203" pitchFamily="34" charset="0"/>
                  </a:rPr>
                  <a:t>are </a:t>
                </a:r>
                <a:r>
                  <a:rPr lang="en-US" altLang="ko-KR" sz="1800" spc="-25" dirty="0">
                    <a:latin typeface="Segoe UI" panose="020B0502040204020203" pitchFamily="34" charset="0"/>
                    <a:cs typeface="Segoe UI" panose="020B0502040204020203" pitchFamily="34" charset="0"/>
                  </a:rPr>
                  <a:t>increasing</a:t>
                </a:r>
                <a:endParaRPr lang="en-US" altLang="ko-KR" spc="-25" dirty="0">
                  <a:latin typeface="Segoe UI" panose="020B0502040204020203" pitchFamily="34" charset="0"/>
                  <a:cs typeface="Segoe UI" panose="020B0502040204020203" pitchFamily="34" charset="0"/>
                </a:endParaRPr>
              </a:p>
              <a:p>
                <a:pPr marL="755015" marR="86360" lvl="1" indent="-285750">
                  <a:lnSpc>
                    <a:spcPct val="90000"/>
                  </a:lnSpc>
                  <a:spcBef>
                    <a:spcPts val="2160"/>
                  </a:spcBef>
                  <a:buFont typeface="Wingdings" panose="05000000000000000000" pitchFamily="2" charset="2"/>
                  <a:buChar char="§"/>
                  <a:tabLst>
                    <a:tab pos="812800" algn="l"/>
                  </a:tabLst>
                </a:pPr>
                <a:r>
                  <a:rPr lang="en-US" altLang="ko-KR" sz="1800" b="1" dirty="0">
                    <a:latin typeface="Segoe UI" panose="020B0502040204020203" pitchFamily="34" charset="0"/>
                    <a:cs typeface="Segoe UI" panose="020B0502040204020203" pitchFamily="34" charset="0"/>
                  </a:rPr>
                  <a:t>Acharya et al. (</a:t>
                </a:r>
                <a:r>
                  <a:rPr lang="en-US" altLang="ko-KR" b="1" dirty="0">
                    <a:latin typeface="Segoe UI" panose="020B0502040204020203" pitchFamily="34" charset="0"/>
                    <a:cs typeface="Segoe UI" panose="020B0502040204020203" pitchFamily="34" charset="0"/>
                  </a:rPr>
                  <a:t>ACEE, </a:t>
                </a:r>
                <a:r>
                  <a:rPr lang="en-US" altLang="ko-KR" sz="1800" b="1" dirty="0">
                    <a:latin typeface="Segoe UI" panose="020B0502040204020203" pitchFamily="34" charset="0"/>
                    <a:cs typeface="Segoe UI" panose="020B0502040204020203" pitchFamily="34" charset="0"/>
                  </a:rPr>
                  <a:t>2020) </a:t>
                </a:r>
                <a:r>
                  <a:rPr lang="en-US" altLang="ko-KR" sz="1800" dirty="0">
                    <a:latin typeface="Segoe UI" panose="020B0502040204020203" pitchFamily="34" charset="0"/>
                    <a:cs typeface="Segoe UI" panose="020B0502040204020203" pitchFamily="34" charset="0"/>
                  </a:rPr>
                  <a:t>: </a:t>
                </a:r>
                <a:r>
                  <a:rPr lang="ko-KR" altLang="en-US" dirty="0">
                    <a:latin typeface="Segoe UI" panose="020B0502040204020203" pitchFamily="34" charset="0"/>
                    <a:cs typeface="Segoe UI" panose="020B0502040204020203" pitchFamily="34" charset="0"/>
                  </a:rPr>
                  <a:t>ⓐ </a:t>
                </a:r>
                <a:r>
                  <a:rPr lang="en-US" altLang="ko-KR" sz="1800" dirty="0">
                    <a:latin typeface="Segoe UI" panose="020B0502040204020203" pitchFamily="34" charset="0"/>
                    <a:cs typeface="Segoe UI" panose="020B0502040204020203" pitchFamily="34" charset="0"/>
                  </a:rPr>
                  <a:t>zombie firm if a firm’s ICR &lt; the industry-year </a:t>
                </a:r>
                <a:r>
                  <a:rPr lang="en-US" altLang="ko-KR" sz="1800" spc="-20" dirty="0">
                    <a:latin typeface="Segoe UI" panose="020B0502040204020203" pitchFamily="34" charset="0"/>
                    <a:cs typeface="Segoe UI" panose="020B0502040204020203" pitchFamily="34" charset="0"/>
                  </a:rPr>
                  <a:t>median </a:t>
                </a:r>
                <a:r>
                  <a:rPr lang="en-US" altLang="ko-KR" sz="1800" dirty="0">
                    <a:latin typeface="Segoe UI" panose="020B0502040204020203" pitchFamily="34" charset="0"/>
                    <a:cs typeface="Segoe UI" panose="020B0502040204020203" pitchFamily="34" charset="0"/>
                  </a:rPr>
                  <a:t>and its debt-to-equity ratio &gt; the industry-year median </a:t>
                </a:r>
                <a:r>
                  <a:rPr lang="ko-KR" altLang="en-US" dirty="0">
                    <a:latin typeface="Segoe UI" panose="020B0502040204020203" pitchFamily="34" charset="0"/>
                    <a:cs typeface="Segoe UI" panose="020B0502040204020203" pitchFamily="34" charset="0"/>
                  </a:rPr>
                  <a:t>ⓑ </a:t>
                </a:r>
                <a:r>
                  <a:rPr lang="en-US" altLang="ko-KR" sz="1800" dirty="0">
                    <a:latin typeface="Segoe UI" panose="020B0502040204020203" pitchFamily="34" charset="0"/>
                    <a:cs typeface="Segoe UI" panose="020B0502040204020203" pitchFamily="34" charset="0"/>
                  </a:rPr>
                  <a:t>the firm's financing rate &lt; financing rate </a:t>
                </a:r>
                <a:r>
                  <a:rPr lang="en-US" altLang="ko-KR" sz="1800" spc="-70" dirty="0">
                    <a:latin typeface="Segoe UI" panose="020B0502040204020203" pitchFamily="34" charset="0"/>
                    <a:cs typeface="Segoe UI" panose="020B0502040204020203" pitchFamily="34" charset="0"/>
                  </a:rPr>
                  <a:t>of </a:t>
                </a:r>
                <a:r>
                  <a:rPr lang="en-US" altLang="ko-KR" sz="1800" dirty="0">
                    <a:latin typeface="Segoe UI" panose="020B0502040204020203" pitchFamily="34" charset="0"/>
                    <a:cs typeface="Segoe UI" panose="020B0502040204020203" pitchFamily="34" charset="0"/>
                  </a:rPr>
                  <a:t>blue-chip firms like CHK and FN</a:t>
                </a:r>
              </a:p>
              <a:p>
                <a:pPr marL="812800" marR="86360" lvl="1" indent="-343535">
                  <a:lnSpc>
                    <a:spcPct val="90000"/>
                  </a:lnSpc>
                  <a:spcBef>
                    <a:spcPts val="2160"/>
                  </a:spcBef>
                  <a:buFont typeface="Wingdings"/>
                  <a:buChar char=""/>
                  <a:tabLst>
                    <a:tab pos="812800" algn="l"/>
                  </a:tabLst>
                </a:pPr>
                <a:endParaRPr lang="en-US" sz="1800" spc="-20" dirty="0">
                  <a:latin typeface="Segoe UI" panose="020B0502040204020203" pitchFamily="34" charset="0"/>
                  <a:cs typeface="Segoe UI" panose="020B0502040204020203" pitchFamily="34" charset="0"/>
                </a:endParaRPr>
              </a:p>
              <a:p>
                <a:pPr marL="469265" marR="86360" lvl="1">
                  <a:lnSpc>
                    <a:spcPct val="90000"/>
                  </a:lnSpc>
                  <a:spcBef>
                    <a:spcPts val="2160"/>
                  </a:spcBef>
                  <a:tabLst>
                    <a:tab pos="812800" algn="l"/>
                  </a:tabLst>
                </a:pPr>
                <a:endParaRPr lang="en-US" altLang="ko-KR" spc="-20" dirty="0">
                  <a:latin typeface="Segoe UI" panose="020B0502040204020203" pitchFamily="34" charset="0"/>
                  <a:cs typeface="Segoe UI" panose="020B0502040204020203" pitchFamily="34" charset="0"/>
                </a:endParaRPr>
              </a:p>
            </p:txBody>
          </p:sp>
        </mc:Choice>
        <mc:Fallback xmlns="">
          <p:sp>
            <p:nvSpPr>
              <p:cNvPr id="3" name="object 3"/>
              <p:cNvSpPr txBox="1">
                <a:spLocks noRot="1" noChangeAspect="1" noMove="1" noResize="1" noEditPoints="1" noAdjustHandles="1" noChangeArrowheads="1" noChangeShapeType="1" noTextEdit="1"/>
              </p:cNvSpPr>
              <p:nvPr/>
            </p:nvSpPr>
            <p:spPr>
              <a:xfrm>
                <a:off x="437768" y="860043"/>
                <a:ext cx="8804275" cy="5804922"/>
              </a:xfrm>
              <a:prstGeom prst="rect">
                <a:avLst/>
              </a:prstGeom>
              <a:blipFill>
                <a:blip r:embed="rId3"/>
                <a:stretch>
                  <a:fillRect l="-1385" t="-1996" r="-1524"/>
                </a:stretch>
              </a:blipFill>
            </p:spPr>
            <p:txBody>
              <a:bodyPr/>
              <a:lstStyle/>
              <a:p>
                <a:r>
                  <a:rPr lang="ko-KR"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5800" y="236163"/>
            <a:ext cx="9099550" cy="391160"/>
          </a:xfrm>
          <a:prstGeom prst="rect">
            <a:avLst/>
          </a:prstGeom>
        </p:spPr>
        <p:txBody>
          <a:bodyPr vert="horz" wrap="square" lIns="0" tIns="12700" rIns="0" bIns="0" rtlCol="0">
            <a:spAutoFit/>
          </a:bodyPr>
          <a:lstStyle/>
          <a:p>
            <a:pPr marL="12700">
              <a:lnSpc>
                <a:spcPct val="100000"/>
              </a:lnSpc>
              <a:spcBef>
                <a:spcPts val="100"/>
              </a:spcBef>
            </a:pPr>
            <a:r>
              <a:rPr dirty="0">
                <a:solidFill>
                  <a:srgbClr val="094D9B"/>
                </a:solidFill>
                <a:latin typeface="Segoe UI" panose="020B0502040204020203" pitchFamily="34" charset="0"/>
                <a:cs typeface="Segoe UI" panose="020B0502040204020203" pitchFamily="34" charset="0"/>
              </a:rPr>
              <a:t>Ⅱ. </a:t>
            </a:r>
            <a:r>
              <a:rPr lang="en-US" altLang="ko-KR" spc="-25" dirty="0">
                <a:solidFill>
                  <a:srgbClr val="094D9B"/>
                </a:solidFill>
                <a:latin typeface="Segoe UI" panose="020B0502040204020203" pitchFamily="34" charset="0"/>
                <a:cs typeface="Segoe UI" panose="020B0502040204020203" pitchFamily="34" charset="0"/>
              </a:rPr>
              <a:t>Overview of Distressed Firm Indicators</a:t>
            </a:r>
            <a:endParaRPr dirty="0">
              <a:solidFill>
                <a:srgbClr val="094D9B"/>
              </a:solidFill>
              <a:latin typeface="Segoe UI" panose="020B0502040204020203" pitchFamily="34" charset="0"/>
              <a:cs typeface="Segoe UI" panose="020B0502040204020203" pitchFamily="34" charset="0"/>
            </a:endParaRPr>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6</a:t>
            </a:fld>
            <a:endParaRPr spc="-25" dirty="0"/>
          </a:p>
        </p:txBody>
      </p:sp>
      <p:sp>
        <p:nvSpPr>
          <p:cNvPr id="3" name="object 3"/>
          <p:cNvSpPr txBox="1"/>
          <p:nvPr/>
        </p:nvSpPr>
        <p:spPr>
          <a:xfrm>
            <a:off x="532374" y="747046"/>
            <a:ext cx="9099550" cy="4808368"/>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Segoe UI" panose="020B0502040204020203" pitchFamily="34" charset="0"/>
                <a:cs typeface="Segoe UI" panose="020B0502040204020203" pitchFamily="34" charset="0"/>
              </a:rPr>
              <a:t>1. Literature </a:t>
            </a:r>
            <a:r>
              <a:rPr lang="en-US" altLang="ko-KR" sz="2200" spc="-25" dirty="0">
                <a:latin typeface="Segoe UI" panose="020B0502040204020203" pitchFamily="34" charset="0"/>
                <a:cs typeface="Segoe UI" panose="020B0502040204020203" pitchFamily="34" charset="0"/>
              </a:rPr>
              <a:t>Review </a:t>
            </a:r>
            <a:endParaRPr lang="en-US" altLang="ko-KR" sz="2200" dirty="0">
              <a:latin typeface="Segoe UI" panose="020B0502040204020203" pitchFamily="34" charset="0"/>
              <a:cs typeface="Segoe UI" panose="020B0502040204020203" pitchFamily="34" charset="0"/>
            </a:endParaRPr>
          </a:p>
          <a:p>
            <a:pPr marL="355600" marR="50800" indent="-343535">
              <a:lnSpc>
                <a:spcPct val="100000"/>
              </a:lnSpc>
              <a:spcBef>
                <a:spcPts val="2165"/>
              </a:spcBef>
              <a:buFont typeface="Wingdings"/>
              <a:buChar char=""/>
              <a:tabLst>
                <a:tab pos="355600" algn="l"/>
              </a:tabLst>
            </a:pPr>
            <a:r>
              <a:rPr sz="1800" dirty="0">
                <a:latin typeface="Segoe UI" panose="020B0502040204020203" pitchFamily="34" charset="0"/>
                <a:cs typeface="Segoe UI" panose="020B0502040204020203" pitchFamily="34" charset="0"/>
              </a:rPr>
              <a:t>Second, low profitability </a:t>
            </a:r>
            <a:r>
              <a:rPr sz="1800" spc="5" dirty="0">
                <a:latin typeface="Segoe UI" panose="020B0502040204020203" pitchFamily="34" charset="0"/>
                <a:cs typeface="Segoe UI" panose="020B0502040204020203" pitchFamily="34" charset="0"/>
              </a:rPr>
              <a:t>is</a:t>
            </a:r>
            <a:r>
              <a:rPr sz="1800" dirty="0">
                <a:latin typeface="Segoe UI" panose="020B0502040204020203" pitchFamily="34" charset="0"/>
                <a:cs typeface="Segoe UI" panose="020B0502040204020203" pitchFamily="34" charset="0"/>
              </a:rPr>
              <a:t> an indicator of </a:t>
            </a:r>
            <a:r>
              <a:rPr lang="en-US" altLang="ko-KR" sz="1800" dirty="0">
                <a:latin typeface="Segoe UI" panose="020B0502040204020203" pitchFamily="34" charset="0"/>
                <a:cs typeface="Segoe UI" panose="020B0502040204020203" pitchFamily="34" charset="0"/>
              </a:rPr>
              <a:t>distressed</a:t>
            </a:r>
            <a:r>
              <a:rPr sz="1800" dirty="0">
                <a:latin typeface="Segoe UI" panose="020B0502040204020203" pitchFamily="34" charset="0"/>
                <a:cs typeface="Segoe UI" panose="020B0502040204020203" pitchFamily="34" charset="0"/>
              </a:rPr>
              <a:t> firms, and the </a:t>
            </a:r>
            <a:r>
              <a:rPr sz="1800" spc="-25" dirty="0">
                <a:latin typeface="Segoe UI" panose="020B0502040204020203" pitchFamily="34" charset="0"/>
                <a:cs typeface="Segoe UI" panose="020B0502040204020203" pitchFamily="34" charset="0"/>
              </a:rPr>
              <a:t>methodology </a:t>
            </a:r>
            <a:r>
              <a:rPr u="sng" dirty="0">
                <a:solidFill>
                  <a:srgbClr val="094D9B"/>
                </a:solidFill>
                <a:latin typeface="Segoe UI" panose="020B0502040204020203" pitchFamily="34" charset="0"/>
                <a:cs typeface="Segoe UI" panose="020B0502040204020203" pitchFamily="34" charset="0"/>
              </a:rPr>
              <a:t>focuses on profitability </a:t>
            </a:r>
            <a:r>
              <a:rPr sz="1800" u="sng" dirty="0">
                <a:solidFill>
                  <a:srgbClr val="094D9B"/>
                </a:solidFill>
                <a:latin typeface="Segoe UI" panose="020B0502040204020203" pitchFamily="34" charset="0"/>
                <a:cs typeface="Segoe UI" panose="020B0502040204020203" pitchFamily="34" charset="0"/>
              </a:rPr>
              <a:t>indicators, especially</a:t>
            </a:r>
            <a:r>
              <a:rPr lang="en-US" altLang="ko-KR" sz="1800" u="sng" dirty="0">
                <a:solidFill>
                  <a:srgbClr val="094D9B"/>
                </a:solidFill>
                <a:latin typeface="Segoe UI" panose="020B0502040204020203" pitchFamily="34" charset="0"/>
                <a:cs typeface="Segoe UI" panose="020B0502040204020203" pitchFamily="34" charset="0"/>
              </a:rPr>
              <a:t> ICR</a:t>
            </a:r>
            <a:r>
              <a:rPr sz="1800" dirty="0">
                <a:latin typeface="Segoe UI" panose="020B0502040204020203" pitchFamily="34" charset="0"/>
                <a:cs typeface="Segoe UI" panose="020B0502040204020203" pitchFamily="34" charset="0"/>
              </a:rPr>
              <a:t>, to identify </a:t>
            </a:r>
            <a:r>
              <a:rPr lang="en-US" sz="1800" dirty="0">
                <a:latin typeface="Segoe UI" panose="020B0502040204020203" pitchFamily="34" charset="0"/>
                <a:cs typeface="Segoe UI" panose="020B0502040204020203" pitchFamily="34" charset="0"/>
              </a:rPr>
              <a:t>distressed</a:t>
            </a:r>
            <a:r>
              <a:rPr sz="1800" dirty="0">
                <a:latin typeface="Segoe UI" panose="020B0502040204020203" pitchFamily="34" charset="0"/>
                <a:cs typeface="Segoe UI" panose="020B0502040204020203" pitchFamily="34" charset="0"/>
              </a:rPr>
              <a:t> firms</a:t>
            </a:r>
            <a:r>
              <a:rPr sz="1800" spc="-25" dirty="0">
                <a:latin typeface="Segoe UI" panose="020B0502040204020203" pitchFamily="34" charset="0"/>
                <a:cs typeface="Segoe UI" panose="020B0502040204020203" pitchFamily="34" charset="0"/>
              </a:rPr>
              <a:t>.</a:t>
            </a:r>
            <a:endParaRPr sz="1800" dirty="0">
              <a:latin typeface="Segoe UI" panose="020B0502040204020203" pitchFamily="34" charset="0"/>
              <a:cs typeface="Segoe UI" panose="020B0502040204020203" pitchFamily="34" charset="0"/>
            </a:endParaRPr>
          </a:p>
          <a:p>
            <a:pPr marL="755015" marR="19685" lvl="1" indent="-285750">
              <a:lnSpc>
                <a:spcPct val="100000"/>
              </a:lnSpc>
              <a:spcBef>
                <a:spcPts val="2160"/>
              </a:spcBef>
              <a:buFont typeface="Wingdings" panose="05000000000000000000" pitchFamily="2" charset="2"/>
              <a:buChar char="§"/>
              <a:tabLst>
                <a:tab pos="812800" algn="l"/>
              </a:tabLst>
            </a:pPr>
            <a:r>
              <a:rPr sz="1800" b="1" dirty="0">
                <a:latin typeface="Segoe UI" panose="020B0502040204020203" pitchFamily="34" charset="0"/>
                <a:cs typeface="Segoe UI" panose="020B0502040204020203" pitchFamily="34" charset="0"/>
              </a:rPr>
              <a:t>The Bank of Korea</a:t>
            </a:r>
            <a:r>
              <a:rPr lang="en-US" altLang="ko-KR" sz="1800" b="1" dirty="0">
                <a:latin typeface="Segoe UI" panose="020B0502040204020203" pitchFamily="34" charset="0"/>
                <a:cs typeface="Segoe UI" panose="020B0502040204020203" pitchFamily="34" charset="0"/>
              </a:rPr>
              <a:t> </a:t>
            </a:r>
            <a:r>
              <a:rPr lang="en-US" altLang="ko-KR" sz="1800" dirty="0">
                <a:latin typeface="Segoe UI" panose="020B0502040204020203" pitchFamily="34" charset="0"/>
                <a:cs typeface="Segoe UI" panose="020B0502040204020203" pitchFamily="34" charset="0"/>
              </a:rPr>
              <a:t>:</a:t>
            </a:r>
            <a:r>
              <a:rPr sz="1800" b="1" dirty="0">
                <a:latin typeface="Segoe UI" panose="020B0502040204020203" pitchFamily="34" charset="0"/>
                <a:cs typeface="Segoe UI" panose="020B0502040204020203" pitchFamily="34" charset="0"/>
              </a:rPr>
              <a:t> </a:t>
            </a:r>
            <a:r>
              <a:rPr lang="en-US" sz="1800" dirty="0">
                <a:latin typeface="Segoe UI" panose="020B0502040204020203" pitchFamily="34" charset="0"/>
                <a:cs typeface="Segoe UI" panose="020B0502040204020203" pitchFamily="34" charset="0"/>
              </a:rPr>
              <a:t>distressed firms</a:t>
            </a:r>
            <a:r>
              <a:rPr sz="1800" dirty="0">
                <a:latin typeface="Segoe UI" panose="020B0502040204020203" pitchFamily="34" charset="0"/>
                <a:cs typeface="Segoe UI" panose="020B0502040204020203" pitchFamily="34" charset="0"/>
              </a:rPr>
              <a:t> with an </a:t>
            </a:r>
            <a:r>
              <a:rPr lang="en-US" altLang="ko-KR" sz="1800" dirty="0">
                <a:latin typeface="Segoe UI" panose="020B0502040204020203" pitchFamily="34" charset="0"/>
                <a:cs typeface="Segoe UI" panose="020B0502040204020203" pitchFamily="34" charset="0"/>
              </a:rPr>
              <a:t>ICR &lt;</a:t>
            </a:r>
            <a:r>
              <a:rPr sz="1800" dirty="0">
                <a:latin typeface="Segoe UI" panose="020B0502040204020203" pitchFamily="34" charset="0"/>
                <a:cs typeface="Segoe UI" panose="020B0502040204020203" pitchFamily="34" charset="0"/>
              </a:rPr>
              <a:t>1 in its Financial Stability Report (20</a:t>
            </a:r>
            <a:r>
              <a:rPr lang="en-US" altLang="ko-KR" sz="1800" dirty="0">
                <a:latin typeface="Segoe UI" panose="020B0502040204020203" pitchFamily="34" charset="0"/>
                <a:cs typeface="Segoe UI" panose="020B0502040204020203" pitchFamily="34" charset="0"/>
              </a:rPr>
              <a:t>23)</a:t>
            </a:r>
            <a:endParaRPr sz="1800" dirty="0">
              <a:latin typeface="Segoe UI" panose="020B0502040204020203" pitchFamily="34" charset="0"/>
              <a:cs typeface="Segoe UI" panose="020B0502040204020203" pitchFamily="34" charset="0"/>
            </a:endParaRPr>
          </a:p>
          <a:p>
            <a:pPr marL="812800" marR="187960" lvl="1" indent="-343535" algn="just">
              <a:lnSpc>
                <a:spcPct val="100000"/>
              </a:lnSpc>
              <a:spcBef>
                <a:spcPts val="2160"/>
              </a:spcBef>
              <a:buFont typeface="Wingdings" panose="05000000000000000000" pitchFamily="2" charset="2"/>
              <a:buChar char="§"/>
              <a:tabLst>
                <a:tab pos="812800" algn="l"/>
              </a:tabLst>
            </a:pPr>
            <a:r>
              <a:rPr sz="1800" b="1" dirty="0">
                <a:latin typeface="Segoe UI" panose="020B0502040204020203" pitchFamily="34" charset="0"/>
                <a:cs typeface="Segoe UI" panose="020B0502040204020203" pitchFamily="34" charset="0"/>
              </a:rPr>
              <a:t>Adalet McGowan et al. (2018) </a:t>
            </a:r>
            <a:r>
              <a:rPr lang="en-US" altLang="ko-KR" sz="1800" dirty="0">
                <a:latin typeface="Segoe UI" panose="020B0502040204020203" pitchFamily="34" charset="0"/>
                <a:cs typeface="Segoe UI" panose="020B0502040204020203" pitchFamily="34" charset="0"/>
              </a:rPr>
              <a:t>: </a:t>
            </a:r>
            <a:r>
              <a:rPr sz="1800" dirty="0">
                <a:latin typeface="Segoe UI" panose="020B0502040204020203" pitchFamily="34" charset="0"/>
                <a:cs typeface="Segoe UI" panose="020B0502040204020203" pitchFamily="34" charset="0"/>
              </a:rPr>
              <a:t>identified </a:t>
            </a:r>
            <a:r>
              <a:rPr sz="1800" spc="-25" dirty="0">
                <a:latin typeface="Segoe UI" panose="020B0502040204020203" pitchFamily="34" charset="0"/>
                <a:cs typeface="Segoe UI" panose="020B0502040204020203" pitchFamily="34" charset="0"/>
              </a:rPr>
              <a:t>firms </a:t>
            </a:r>
            <a:r>
              <a:rPr sz="1800" dirty="0">
                <a:latin typeface="Segoe UI" panose="020B0502040204020203" pitchFamily="34" charset="0"/>
                <a:cs typeface="Segoe UI" panose="020B0502040204020203" pitchFamily="34" charset="0"/>
              </a:rPr>
              <a:t>with </a:t>
            </a:r>
            <a:r>
              <a:rPr lang="en-US" altLang="ko-KR" sz="1800" dirty="0">
                <a:latin typeface="Segoe UI" panose="020B0502040204020203" pitchFamily="34" charset="0"/>
                <a:cs typeface="Segoe UI" panose="020B0502040204020203" pitchFamily="34" charset="0"/>
              </a:rPr>
              <a:t>ICR </a:t>
            </a:r>
            <a:r>
              <a:rPr sz="1800" dirty="0">
                <a:latin typeface="Segoe UI" panose="020B0502040204020203" pitchFamily="34" charset="0"/>
                <a:cs typeface="Segoe UI" panose="020B0502040204020203" pitchFamily="34" charset="0"/>
              </a:rPr>
              <a:t>of 1 or less for three consecutive years as</a:t>
            </a:r>
            <a:r>
              <a:rPr lang="en-US" altLang="ko-KR" sz="1800" dirty="0">
                <a:latin typeface="Segoe UI" panose="020B0502040204020203" pitchFamily="34" charset="0"/>
                <a:cs typeface="Segoe UI" panose="020B0502040204020203" pitchFamily="34" charset="0"/>
              </a:rPr>
              <a:t> zombie firms</a:t>
            </a:r>
            <a:r>
              <a:rPr sz="1800" dirty="0">
                <a:latin typeface="Segoe UI" panose="020B0502040204020203" pitchFamily="34" charset="0"/>
                <a:cs typeface="Segoe UI" panose="020B0502040204020203" pitchFamily="34" charset="0"/>
              </a:rPr>
              <a:t>, citing high comparability as </a:t>
            </a:r>
            <a:r>
              <a:rPr sz="1800" spc="-25" dirty="0">
                <a:latin typeface="Segoe UI" panose="020B0502040204020203" pitchFamily="34" charset="0"/>
                <a:cs typeface="Segoe UI" panose="020B0502040204020203" pitchFamily="34" charset="0"/>
              </a:rPr>
              <a:t>an advantage of </a:t>
            </a:r>
            <a:r>
              <a:rPr sz="1800" dirty="0">
                <a:latin typeface="Segoe UI" panose="020B0502040204020203" pitchFamily="34" charset="0"/>
                <a:cs typeface="Segoe UI" panose="020B0502040204020203" pitchFamily="34" charset="0"/>
              </a:rPr>
              <a:t>focusing on</a:t>
            </a:r>
            <a:r>
              <a:rPr lang="en-US" altLang="ko-KR" sz="1800" dirty="0">
                <a:latin typeface="Segoe UI" panose="020B0502040204020203" pitchFamily="34" charset="0"/>
                <a:cs typeface="Segoe UI" panose="020B0502040204020203" pitchFamily="34" charset="0"/>
              </a:rPr>
              <a:t> ICR. </a:t>
            </a:r>
          </a:p>
          <a:p>
            <a:pPr marL="812800" marR="187960" lvl="1" indent="-343535" algn="just">
              <a:spcBef>
                <a:spcPts val="2160"/>
              </a:spcBef>
              <a:buFont typeface="Wingdings" panose="05000000000000000000" pitchFamily="2" charset="2"/>
              <a:buChar char="§"/>
              <a:tabLst>
                <a:tab pos="812800" algn="l"/>
              </a:tabLst>
            </a:pPr>
            <a:r>
              <a:rPr lang="en-US" altLang="ko-KR" sz="1800" b="1" dirty="0">
                <a:latin typeface="Segoe UI" panose="020B0502040204020203" pitchFamily="34" charset="0"/>
                <a:cs typeface="Segoe UI" panose="020B0502040204020203" pitchFamily="34" charset="0"/>
              </a:rPr>
              <a:t>Alvarez et al. (2023)</a:t>
            </a:r>
            <a:r>
              <a:rPr lang="en-US" altLang="ko-KR" sz="1800" dirty="0">
                <a:latin typeface="Segoe UI" panose="020B0502040204020203" pitchFamily="34" charset="0"/>
                <a:cs typeface="Segoe UI" panose="020B0502040204020203" pitchFamily="34" charset="0"/>
              </a:rPr>
              <a:t> : </a:t>
            </a:r>
            <a:r>
              <a:rPr lang="en-US" altLang="ko-KR" sz="1800" spc="-25" dirty="0">
                <a:latin typeface="Segoe UI" panose="020B0502040204020203" pitchFamily="34" charset="0"/>
                <a:cs typeface="Segoe UI" panose="020B0502040204020203" pitchFamily="34" charset="0"/>
              </a:rPr>
              <a:t>classify </a:t>
            </a:r>
            <a:r>
              <a:rPr lang="en-US" altLang="ko-KR" sz="1800" spc="-10" dirty="0">
                <a:latin typeface="Segoe UI" panose="020B0502040204020203" pitchFamily="34" charset="0"/>
                <a:cs typeface="Segoe UI" panose="020B0502040204020203" pitchFamily="34" charset="0"/>
              </a:rPr>
              <a:t>a firm as distressed </a:t>
            </a:r>
            <a:r>
              <a:rPr lang="en-US" altLang="ko-KR" sz="1800" dirty="0">
                <a:latin typeface="Segoe UI" panose="020B0502040204020203" pitchFamily="34" charset="0"/>
                <a:cs typeface="Segoe UI" panose="020B0502040204020203" pitchFamily="34" charset="0"/>
              </a:rPr>
              <a:t>if it has been in existence for more than five years, has an ICR of less than or equal to one, and has three or more consecutive years of capital erosion.</a:t>
            </a:r>
          </a:p>
          <a:p>
            <a:pPr marL="812800" marR="187960" lvl="1" indent="-343535" algn="just">
              <a:lnSpc>
                <a:spcPct val="100000"/>
              </a:lnSpc>
              <a:spcBef>
                <a:spcPts val="2160"/>
              </a:spcBef>
              <a:buFont typeface="Wingdings"/>
              <a:buChar char=""/>
              <a:tabLst>
                <a:tab pos="812800" algn="l"/>
              </a:tabLst>
            </a:pPr>
            <a:endParaRPr sz="1800" dirty="0">
              <a:latin typeface="맑은 고딕"/>
              <a:cs typeface="맑은 고딕"/>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5592" y="304800"/>
            <a:ext cx="8961324" cy="1490152"/>
          </a:xfrm>
          <a:prstGeom prst="rect">
            <a:avLst/>
          </a:prstGeom>
        </p:spPr>
        <p:txBody>
          <a:bodyPr vert="horz" wrap="square" lIns="0" tIns="12700" rIns="0" bIns="0" rtlCol="0">
            <a:spAutoFit/>
          </a:bodyPr>
          <a:lstStyle/>
          <a:p>
            <a:pPr marL="12700">
              <a:lnSpc>
                <a:spcPct val="100000"/>
              </a:lnSpc>
              <a:spcBef>
                <a:spcPts val="100"/>
              </a:spcBef>
            </a:pPr>
            <a:r>
              <a:rPr lang="en-US" altLang="ko-KR" dirty="0">
                <a:solidFill>
                  <a:srgbClr val="094D9B"/>
                </a:solidFill>
                <a:latin typeface="Segoe UI" panose="020B0502040204020203" pitchFamily="34" charset="0"/>
                <a:cs typeface="Segoe UI" panose="020B0502040204020203" pitchFamily="34" charset="0"/>
              </a:rPr>
              <a:t>Ⅱ. </a:t>
            </a:r>
            <a:r>
              <a:rPr lang="en-US" altLang="ko-KR" spc="-25" dirty="0">
                <a:solidFill>
                  <a:srgbClr val="094D9B"/>
                </a:solidFill>
                <a:latin typeface="Segoe UI" panose="020B0502040204020203" pitchFamily="34" charset="0"/>
                <a:cs typeface="Segoe UI" panose="020B0502040204020203" pitchFamily="34" charset="0"/>
              </a:rPr>
              <a:t>Overview of Distressed Firm Indicators</a:t>
            </a:r>
            <a:br>
              <a:rPr lang="en-US" altLang="ko-KR" spc="-25" dirty="0">
                <a:solidFill>
                  <a:srgbClr val="094D9B"/>
                </a:solidFill>
              </a:rPr>
            </a:br>
            <a:br>
              <a:rPr lang="en-US" altLang="ko-KR" spc="-25" dirty="0"/>
            </a:br>
            <a:r>
              <a:rPr lang="en-US" altLang="ko-KR" spc="-25" dirty="0">
                <a:latin typeface="Segoe UI" panose="020B0502040204020203" pitchFamily="34" charset="0"/>
                <a:cs typeface="Segoe UI" panose="020B0502040204020203" pitchFamily="34" charset="0"/>
              </a:rPr>
              <a:t>   </a:t>
            </a:r>
            <a:r>
              <a:rPr lang="en-US" altLang="ko-KR" sz="1800" b="1" spc="-25" dirty="0">
                <a:latin typeface="Segoe UI" panose="020B0502040204020203" pitchFamily="34" charset="0"/>
                <a:cs typeface="Segoe UI" panose="020B0502040204020203" pitchFamily="34" charset="0"/>
              </a:rPr>
              <a:t>Summary</a:t>
            </a:r>
            <a:br>
              <a:rPr lang="en-US" altLang="ko-KR" b="1" spc="-25" dirty="0"/>
            </a:br>
            <a:endParaRPr b="1" dirty="0"/>
          </a:p>
        </p:txBody>
      </p:sp>
      <p:sp>
        <p:nvSpPr>
          <p:cNvPr id="4" name="object 4"/>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7</a:t>
            </a:fld>
            <a:endParaRPr spc="-25" dirty="0"/>
          </a:p>
        </p:txBody>
      </p:sp>
      <p:graphicFrame>
        <p:nvGraphicFramePr>
          <p:cNvPr id="8" name="표 7">
            <a:extLst>
              <a:ext uri="{FF2B5EF4-FFF2-40B4-BE49-F238E27FC236}">
                <a16:creationId xmlns:a16="http://schemas.microsoft.com/office/drawing/2014/main" id="{430D64A7-2AB4-4640-B351-C42103CEEEA5}"/>
              </a:ext>
            </a:extLst>
          </p:cNvPr>
          <p:cNvGraphicFramePr>
            <a:graphicFrameLocks noGrp="1"/>
          </p:cNvGraphicFramePr>
          <p:nvPr>
            <p:extLst>
              <p:ext uri="{D42A27DB-BD31-4B8C-83A1-F6EECF244321}">
                <p14:modId xmlns:p14="http://schemas.microsoft.com/office/powerpoint/2010/main" val="3888842320"/>
              </p:ext>
            </p:extLst>
          </p:nvPr>
        </p:nvGraphicFramePr>
        <p:xfrm>
          <a:off x="838200" y="1524000"/>
          <a:ext cx="7885916" cy="3479800"/>
        </p:xfrm>
        <a:graphic>
          <a:graphicData uri="http://schemas.openxmlformats.org/drawingml/2006/table">
            <a:tbl>
              <a:tblPr firstRow="1" bandRow="1">
                <a:tableStyleId>{5C22544A-7EE6-4342-B048-85BDC9FD1C3A}</a:tableStyleId>
              </a:tblPr>
              <a:tblGrid>
                <a:gridCol w="2192017">
                  <a:extLst>
                    <a:ext uri="{9D8B030D-6E8A-4147-A177-3AD203B41FA5}">
                      <a16:colId xmlns:a16="http://schemas.microsoft.com/office/drawing/2014/main" val="802779436"/>
                    </a:ext>
                  </a:extLst>
                </a:gridCol>
                <a:gridCol w="2967243">
                  <a:extLst>
                    <a:ext uri="{9D8B030D-6E8A-4147-A177-3AD203B41FA5}">
                      <a16:colId xmlns:a16="http://schemas.microsoft.com/office/drawing/2014/main" val="1511558806"/>
                    </a:ext>
                  </a:extLst>
                </a:gridCol>
                <a:gridCol w="2726656">
                  <a:extLst>
                    <a:ext uri="{9D8B030D-6E8A-4147-A177-3AD203B41FA5}">
                      <a16:colId xmlns:a16="http://schemas.microsoft.com/office/drawing/2014/main" val="393577480"/>
                    </a:ext>
                  </a:extLst>
                </a:gridCol>
              </a:tblGrid>
              <a:tr h="370840">
                <a:tc>
                  <a:txBody>
                    <a:bodyPr/>
                    <a:lstStyle/>
                    <a:p>
                      <a:pPr algn="ctr" latinLnBrk="1"/>
                      <a:r>
                        <a:rPr lang="en-US" altLang="ko-KR" dirty="0">
                          <a:latin typeface="Segoe UI" panose="020B0502040204020203" pitchFamily="34" charset="0"/>
                          <a:cs typeface="Segoe UI" panose="020B0502040204020203" pitchFamily="34" charset="0"/>
                        </a:rPr>
                        <a:t>Method</a:t>
                      </a:r>
                      <a:endParaRPr lang="ko-KR" altLang="en-US" dirty="0">
                        <a:latin typeface="Segoe UI" panose="020B0502040204020203" pitchFamily="34" charset="0"/>
                        <a:cs typeface="Segoe UI" panose="020B0502040204020203" pitchFamily="34" charset="0"/>
                      </a:endParaRPr>
                    </a:p>
                  </a:txBody>
                  <a:tcPr/>
                </a:tc>
                <a:tc>
                  <a:txBody>
                    <a:bodyPr/>
                    <a:lstStyle/>
                    <a:p>
                      <a:pPr algn="ctr" latinLnBrk="1"/>
                      <a:r>
                        <a:rPr lang="en-US" altLang="ko-KR" dirty="0">
                          <a:latin typeface="Segoe UI" panose="020B0502040204020203" pitchFamily="34" charset="0"/>
                          <a:cs typeface="Segoe UI" panose="020B0502040204020203" pitchFamily="34" charset="0"/>
                        </a:rPr>
                        <a:t>Pros</a:t>
                      </a:r>
                      <a:endParaRPr lang="ko-KR" altLang="en-US" dirty="0">
                        <a:latin typeface="Segoe UI" panose="020B0502040204020203" pitchFamily="34" charset="0"/>
                        <a:cs typeface="Segoe UI" panose="020B0502040204020203" pitchFamily="34" charset="0"/>
                      </a:endParaRPr>
                    </a:p>
                  </a:txBody>
                  <a:tcPr/>
                </a:tc>
                <a:tc>
                  <a:txBody>
                    <a:bodyPr/>
                    <a:lstStyle/>
                    <a:p>
                      <a:pPr algn="ctr" latinLnBrk="1"/>
                      <a:r>
                        <a:rPr lang="en-US" altLang="ko-KR" dirty="0">
                          <a:latin typeface="Segoe UI" panose="020B0502040204020203" pitchFamily="34" charset="0"/>
                          <a:cs typeface="Segoe UI" panose="020B0502040204020203" pitchFamily="34" charset="0"/>
                        </a:rPr>
                        <a:t>Cons</a:t>
                      </a:r>
                      <a:endParaRPr lang="ko-KR" altLang="en-US"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754341252"/>
                  </a:ext>
                </a:extLst>
              </a:tr>
              <a:tr h="370840">
                <a:tc>
                  <a:txBody>
                    <a:bodyPr/>
                    <a:lstStyle/>
                    <a:p>
                      <a:pPr latinLnBrk="1"/>
                      <a:r>
                        <a:rPr lang="en-US" altLang="ko-KR" dirty="0">
                          <a:latin typeface="Segoe UI" panose="020B0502040204020203" pitchFamily="34" charset="0"/>
                          <a:cs typeface="Segoe UI" panose="020B0502040204020203" pitchFamily="34" charset="0"/>
                        </a:rPr>
                        <a:t>Based on Financing Interest Rate</a:t>
                      </a:r>
                    </a:p>
                    <a:p>
                      <a:pPr latinLnBrk="1"/>
                      <a:r>
                        <a:rPr lang="en-US" altLang="ko-KR" dirty="0">
                          <a:latin typeface="Segoe UI" panose="020B0502040204020203" pitchFamily="34" charset="0"/>
                          <a:cs typeface="Segoe UI" panose="020B0502040204020203" pitchFamily="34" charset="0"/>
                        </a:rPr>
                        <a:t>(CHK, FN,  ACEE)</a:t>
                      </a:r>
                      <a:endParaRPr lang="ko-KR" altLang="en-US"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 Reflects real-world functioning of distressed firms.</a:t>
                      </a:r>
                      <a:br>
                        <a:rPr lang="en-US" altLang="ko-KR" sz="1600" dirty="0">
                          <a:latin typeface="Segoe UI" panose="020B0502040204020203" pitchFamily="34" charset="0"/>
                          <a:cs typeface="Segoe UI" panose="020B0502040204020203" pitchFamily="34" charset="0"/>
                        </a:rPr>
                      </a:br>
                      <a:r>
                        <a:rPr lang="en-US" altLang="ko-KR" sz="1600" dirty="0">
                          <a:latin typeface="Segoe UI" panose="020B0502040204020203" pitchFamily="34" charset="0"/>
                          <a:cs typeface="Segoe UI" panose="020B0502040204020203" pitchFamily="34" charset="0"/>
                        </a:rPr>
                        <a:t>- Considers market interest rates.</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 Requires detailed analysis of each company's data.</a:t>
                      </a:r>
                      <a:br>
                        <a:rPr lang="en-US" altLang="ko-KR" sz="1600" dirty="0">
                          <a:latin typeface="Segoe UI" panose="020B0502040204020203" pitchFamily="34" charset="0"/>
                          <a:cs typeface="Segoe UI" panose="020B0502040204020203" pitchFamily="34" charset="0"/>
                        </a:rPr>
                      </a:br>
                      <a:r>
                        <a:rPr lang="en-US" altLang="ko-KR" sz="1600" dirty="0">
                          <a:latin typeface="Segoe UI" panose="020B0502040204020203" pitchFamily="34" charset="0"/>
                          <a:cs typeface="Segoe UI" panose="020B0502040204020203" pitchFamily="34" charset="0"/>
                        </a:rPr>
                        <a:t>- Vulnerability is a discrete variable (0 or 1), making continuous assessment difficult.</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223375650"/>
                  </a:ext>
                </a:extLst>
              </a:tr>
              <a:tr h="370840">
                <a:tc>
                  <a:txBody>
                    <a:bodyPr/>
                    <a:lstStyle/>
                    <a:p>
                      <a:pPr latinLnBrk="1"/>
                      <a:r>
                        <a:rPr lang="en-US" altLang="ko-KR" dirty="0">
                          <a:latin typeface="Segoe UI" panose="020B0502040204020203" pitchFamily="34" charset="0"/>
                          <a:cs typeface="Segoe UI" panose="020B0502040204020203" pitchFamily="34" charset="0"/>
                        </a:rPr>
                        <a:t>Based on ICR</a:t>
                      </a:r>
                    </a:p>
                    <a:p>
                      <a:pPr latinLnBrk="1"/>
                      <a:r>
                        <a:rPr lang="en-US" altLang="ko-KR" dirty="0">
                          <a:latin typeface="Segoe UI" panose="020B0502040204020203" pitchFamily="34" charset="0"/>
                          <a:cs typeface="Segoe UI" panose="020B0502040204020203" pitchFamily="34" charset="0"/>
                        </a:rPr>
                        <a:t>(ICR)</a:t>
                      </a:r>
                    </a:p>
                    <a:p>
                      <a:pPr latinLnBrk="1"/>
                      <a:endParaRPr lang="ko-KR" altLang="en-US"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 Easy to understand and compare across companies.</a:t>
                      </a:r>
                      <a:br>
                        <a:rPr lang="en-US" altLang="ko-KR" sz="1600" dirty="0">
                          <a:latin typeface="Segoe UI" panose="020B0502040204020203" pitchFamily="34" charset="0"/>
                          <a:cs typeface="Segoe UI" panose="020B0502040204020203" pitchFamily="34" charset="0"/>
                        </a:rPr>
                      </a:br>
                      <a:r>
                        <a:rPr lang="en-US" altLang="ko-KR" sz="1600" dirty="0">
                          <a:latin typeface="Segoe UI" panose="020B0502040204020203" pitchFamily="34" charset="0"/>
                          <a:cs typeface="Segoe UI" panose="020B0502040204020203" pitchFamily="34" charset="0"/>
                        </a:rPr>
                        <a:t>- Practical for real-world application.</a:t>
                      </a:r>
                      <a:endParaRPr lang="ko-KR" altLang="en-US" sz="1600" dirty="0">
                        <a:latin typeface="Segoe UI" panose="020B0502040204020203" pitchFamily="34" charset="0"/>
                        <a:cs typeface="Segoe UI" panose="020B0502040204020203" pitchFamily="34" charset="0"/>
                      </a:endParaRPr>
                    </a:p>
                  </a:txBody>
                  <a:tcPr/>
                </a:tc>
                <a:tc>
                  <a:txBody>
                    <a:bodyPr/>
                    <a:lstStyle/>
                    <a:p>
                      <a:pPr latinLnBrk="1"/>
                      <a:r>
                        <a:rPr lang="en-US" altLang="ko-KR" sz="1600" dirty="0">
                          <a:latin typeface="Segoe UI" panose="020B0502040204020203" pitchFamily="34" charset="0"/>
                          <a:cs typeface="Segoe UI" panose="020B0502040204020203" pitchFamily="34" charset="0"/>
                        </a:rPr>
                        <a:t>- Undefined for companies with zero interest expense.</a:t>
                      </a:r>
                      <a:br>
                        <a:rPr lang="en-US" altLang="ko-KR" sz="1600" dirty="0">
                          <a:latin typeface="Segoe UI" panose="020B0502040204020203" pitchFamily="34" charset="0"/>
                          <a:cs typeface="Segoe UI" panose="020B0502040204020203" pitchFamily="34" charset="0"/>
                        </a:rPr>
                      </a:br>
                      <a:r>
                        <a:rPr lang="en-US" altLang="ko-KR" sz="1600" dirty="0">
                          <a:latin typeface="Segoe UI" panose="020B0502040204020203" pitchFamily="34" charset="0"/>
                          <a:cs typeface="Segoe UI" panose="020B0502040204020203" pitchFamily="34" charset="0"/>
                        </a:rPr>
                        <a:t>- High volatility if operating income fluctuates, especially for firms with very low interest expenses.</a:t>
                      </a:r>
                      <a:endParaRPr lang="ko-KR" altLang="en-US" sz="1600" dirty="0">
                        <a:latin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070419357"/>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9909" y="355401"/>
            <a:ext cx="9189924" cy="391160"/>
          </a:xfrm>
          <a:prstGeom prst="rect">
            <a:avLst/>
          </a:prstGeom>
        </p:spPr>
        <p:txBody>
          <a:bodyPr vert="horz" wrap="square" lIns="0" tIns="12700" rIns="0" bIns="0" rtlCol="0">
            <a:spAutoFit/>
          </a:bodyPr>
          <a:lstStyle/>
          <a:p>
            <a:pPr marL="12700">
              <a:lnSpc>
                <a:spcPct val="100000"/>
              </a:lnSpc>
              <a:spcBef>
                <a:spcPts val="100"/>
              </a:spcBef>
            </a:pPr>
            <a:r>
              <a:rPr lang="en-US" altLang="ko-KR" dirty="0">
                <a:solidFill>
                  <a:srgbClr val="094D9B"/>
                </a:solidFill>
              </a:rPr>
              <a:t>Ⅱ. </a:t>
            </a:r>
            <a:r>
              <a:rPr lang="en-US" altLang="ko-KR" spc="-25" dirty="0">
                <a:solidFill>
                  <a:srgbClr val="094D9B"/>
                </a:solidFill>
                <a:latin typeface="Segoe UI" panose="020B0502040204020203" pitchFamily="34" charset="0"/>
                <a:cs typeface="Segoe UI" panose="020B0502040204020203" pitchFamily="34" charset="0"/>
              </a:rPr>
              <a:t>Overview of Distressed Firm Indicators</a:t>
            </a:r>
            <a:endParaRPr dirty="0">
              <a:solidFill>
                <a:srgbClr val="094D9B"/>
              </a:solidFill>
              <a:latin typeface="Segoe UI" panose="020B0502040204020203" pitchFamily="34" charset="0"/>
              <a:cs typeface="Segoe UI" panose="020B0502040204020203" pitchFamily="34" charset="0"/>
            </a:endParaRPr>
          </a:p>
        </p:txBody>
      </p:sp>
      <mc:AlternateContent xmlns:mc="http://schemas.openxmlformats.org/markup-compatibility/2006" xmlns:a14="http://schemas.microsoft.com/office/drawing/2010/main">
        <mc:Choice Requires="a14">
          <p:sp>
            <p:nvSpPr>
              <p:cNvPr id="3" name="object 3"/>
              <p:cNvSpPr txBox="1"/>
              <p:nvPr/>
            </p:nvSpPr>
            <p:spPr>
              <a:xfrm>
                <a:off x="716075" y="1015111"/>
                <a:ext cx="8397697" cy="7282315"/>
              </a:xfrm>
              <a:prstGeom prst="rect">
                <a:avLst/>
              </a:prstGeom>
            </p:spPr>
            <p:txBody>
              <a:bodyPr vert="horz" wrap="square" lIns="0" tIns="12065" rIns="0" bIns="0" rtlCol="0">
                <a:spAutoFit/>
              </a:bodyPr>
              <a:lstStyle/>
              <a:p>
                <a:pPr marL="504825">
                  <a:lnSpc>
                    <a:spcPct val="100000"/>
                  </a:lnSpc>
                  <a:spcBef>
                    <a:spcPts val="95"/>
                  </a:spcBef>
                </a:pPr>
                <a:r>
                  <a:rPr lang="en-US" sz="2200" dirty="0">
                    <a:latin typeface="Segoe UI" panose="020B0502040204020203" pitchFamily="34" charset="0"/>
                    <a:cs typeface="Segoe UI" panose="020B0502040204020203" pitchFamily="34" charset="0"/>
                  </a:rPr>
                  <a:t>2. Measurement of </a:t>
                </a:r>
                <a:r>
                  <a:rPr lang="en-US" altLang="ko-KR" sz="2200" dirty="0">
                    <a:latin typeface="Segoe UI" panose="020B0502040204020203" pitchFamily="34" charset="0"/>
                    <a:cs typeface="Segoe UI" panose="020B0502040204020203" pitchFamily="34" charset="0"/>
                  </a:rPr>
                  <a:t>Distressed Firm</a:t>
                </a:r>
                <a:r>
                  <a:rPr lang="en-US" sz="2200" dirty="0">
                    <a:latin typeface="Segoe UI" panose="020B0502040204020203" pitchFamily="34" charset="0"/>
                    <a:cs typeface="Segoe UI" panose="020B0502040204020203" pitchFamily="34" charset="0"/>
                  </a:rPr>
                  <a:t> indicator</a:t>
                </a:r>
              </a:p>
              <a:p>
                <a:pPr marL="355600" indent="-342900">
                  <a:lnSpc>
                    <a:spcPct val="100000"/>
                  </a:lnSpc>
                  <a:spcBef>
                    <a:spcPts val="2165"/>
                  </a:spcBef>
                  <a:buFont typeface="Wingdings"/>
                  <a:buChar char=""/>
                  <a:tabLst>
                    <a:tab pos="355600" algn="l"/>
                  </a:tabLst>
                </a:pPr>
                <a:r>
                  <a:rPr lang="en-US" sz="1800" b="1" dirty="0">
                    <a:latin typeface="Segoe UI" panose="020B0502040204020203" pitchFamily="34" charset="0"/>
                    <a:cs typeface="Segoe UI" panose="020B0502040204020203" pitchFamily="34" charset="0"/>
                  </a:rPr>
                  <a:t>Interest Coverage Ratio (</a:t>
                </a:r>
                <a:r>
                  <a:rPr lang="en-US" altLang="ko-KR" sz="1800" b="1" dirty="0">
                    <a:latin typeface="Segoe UI" panose="020B0502040204020203" pitchFamily="34" charset="0"/>
                    <a:cs typeface="Segoe UI" panose="020B0502040204020203" pitchFamily="34" charset="0"/>
                  </a:rPr>
                  <a:t>ICR</a:t>
                </a:r>
                <a:r>
                  <a:rPr lang="en-US" sz="1800" b="1" dirty="0">
                    <a:latin typeface="Segoe UI" panose="020B0502040204020203" pitchFamily="34" charset="0"/>
                    <a:cs typeface="Segoe UI" panose="020B0502040204020203" pitchFamily="34" charset="0"/>
                  </a:rPr>
                  <a:t>)</a:t>
                </a:r>
                <a:r>
                  <a:rPr lang="en-US" altLang="ko-KR" sz="1800" dirty="0">
                    <a:latin typeface="Segoe UI" panose="020B0502040204020203" pitchFamily="34" charset="0"/>
                    <a:cs typeface="Segoe UI" panose="020B0502040204020203" pitchFamily="34" charset="0"/>
                  </a:rPr>
                  <a:t> : </a:t>
                </a:r>
                <a14:m>
                  <m:oMath xmlns:m="http://schemas.openxmlformats.org/officeDocument/2006/math">
                    <m:sSub>
                      <m:sSubPr>
                        <m:ctrlPr>
                          <a:rPr lang="ar-AE" altLang="ko-KR" sz="1800" i="1" smtClean="0">
                            <a:latin typeface="Cambria Math" panose="02040503050406030204" pitchFamily="18" charset="0"/>
                          </a:rPr>
                        </m:ctrlPr>
                      </m:sSubPr>
                      <m:e>
                        <m:r>
                          <a:rPr lang="en-US" altLang="ko-KR" sz="1800" b="0" i="1" smtClean="0">
                            <a:latin typeface="Cambria Math" panose="02040503050406030204" pitchFamily="18" charset="0"/>
                          </a:rPr>
                          <m:t>𝐶𝑜𝑣𝑒𝑟𝑎𝑔𝑒</m:t>
                        </m:r>
                      </m:e>
                      <m:sub>
                        <m:r>
                          <a:rPr lang="en-US" altLang="ko-KR" sz="1800" b="0" i="1" smtClean="0">
                            <a:latin typeface="Cambria Math" panose="02040503050406030204" pitchFamily="18" charset="0"/>
                          </a:rPr>
                          <m:t>𝑖</m:t>
                        </m:r>
                        <m:r>
                          <a:rPr lang="en-US" altLang="ko-KR" sz="1800" b="0" i="1" smtClean="0">
                            <a:latin typeface="Cambria Math" panose="02040503050406030204" pitchFamily="18" charset="0"/>
                          </a:rPr>
                          <m:t>,</m:t>
                        </m:r>
                        <m:r>
                          <a:rPr lang="en-US" altLang="ko-KR" sz="1800" b="0" i="1" smtClean="0">
                            <a:latin typeface="Cambria Math" panose="02040503050406030204" pitchFamily="18" charset="0"/>
                          </a:rPr>
                          <m:t>𝑡</m:t>
                        </m:r>
                      </m:sub>
                    </m:sSub>
                    <m:r>
                      <a:rPr lang="ar-AE" altLang="ko-KR" sz="1800" b="0" i="1" smtClean="0">
                        <a:latin typeface="Cambria Math" panose="02040503050406030204" pitchFamily="18" charset="0"/>
                      </a:rPr>
                      <m:t>=</m:t>
                    </m:r>
                  </m:oMath>
                </a14:m>
                <a:r>
                  <a:rPr lang="ar-AE" altLang="ko-KR" sz="1800" dirty="0">
                    <a:latin typeface="Segoe UI" panose="020B0502040204020203" pitchFamily="34" charset="0"/>
                    <a:cs typeface="Segoe UI" panose="020B0502040204020203" pitchFamily="34" charset="0"/>
                  </a:rPr>
                  <a:t> </a:t>
                </a:r>
                <a14:m>
                  <m:oMath xmlns:m="http://schemas.openxmlformats.org/officeDocument/2006/math">
                    <m:f>
                      <m:fPr>
                        <m:ctrlPr>
                          <a:rPr lang="ar-AE" altLang="ko-KR" sz="1800" i="1" smtClean="0">
                            <a:latin typeface="Cambria Math" panose="02040503050406030204" pitchFamily="18" charset="0"/>
                          </a:rPr>
                        </m:ctrlPr>
                      </m:fPr>
                      <m:num>
                        <m:sSub>
                          <m:sSubPr>
                            <m:ctrlPr>
                              <a:rPr lang="ar-AE" altLang="ko-KR" sz="1800" i="1" smtClean="0">
                                <a:latin typeface="Cambria Math" panose="02040503050406030204" pitchFamily="18" charset="0"/>
                              </a:rPr>
                            </m:ctrlPr>
                          </m:sSubPr>
                          <m:e>
                            <m:r>
                              <a:rPr lang="en-US" altLang="ko-KR" sz="1800" b="0" i="1" smtClean="0">
                                <a:latin typeface="Cambria Math" panose="02040503050406030204" pitchFamily="18" charset="0"/>
                              </a:rPr>
                              <m:t>𝑂𝑝𝑒𝑟𝑎𝑡𝑖𝑛𝑔</m:t>
                            </m:r>
                            <m:r>
                              <a:rPr lang="en-US" altLang="ko-KR" sz="1800" b="0" i="1" smtClean="0">
                                <a:latin typeface="Cambria Math" panose="02040503050406030204" pitchFamily="18" charset="0"/>
                              </a:rPr>
                              <m:t> </m:t>
                            </m:r>
                            <m:r>
                              <a:rPr lang="en-US" altLang="ko-KR" sz="1800" b="0" i="1" smtClean="0">
                                <a:latin typeface="Cambria Math" panose="02040503050406030204" pitchFamily="18" charset="0"/>
                              </a:rPr>
                              <m:t>𝐼𝑛𝑐𝑜𝑚𝑒</m:t>
                            </m:r>
                          </m:e>
                          <m:sub>
                            <m:r>
                              <a:rPr lang="en-US" altLang="ko-KR" sz="1800" b="0" i="1" smtClean="0">
                                <a:latin typeface="Cambria Math" panose="02040503050406030204" pitchFamily="18" charset="0"/>
                              </a:rPr>
                              <m:t>𝑖</m:t>
                            </m:r>
                            <m:r>
                              <a:rPr lang="en-US" altLang="ko-KR" sz="1800" b="0" i="1" smtClean="0">
                                <a:latin typeface="Cambria Math" panose="02040503050406030204" pitchFamily="18" charset="0"/>
                              </a:rPr>
                              <m:t>,</m:t>
                            </m:r>
                            <m:r>
                              <a:rPr lang="en-US" altLang="ko-KR" sz="1800" b="0" i="1" smtClean="0">
                                <a:latin typeface="Cambria Math" panose="02040503050406030204" pitchFamily="18" charset="0"/>
                              </a:rPr>
                              <m:t>𝑡</m:t>
                            </m:r>
                          </m:sub>
                        </m:sSub>
                      </m:num>
                      <m:den>
                        <m:sSub>
                          <m:sSubPr>
                            <m:ctrlPr>
                              <a:rPr lang="ar-AE" altLang="ko-KR" sz="1800" i="1" smtClean="0">
                                <a:latin typeface="Cambria Math" panose="02040503050406030204" pitchFamily="18" charset="0"/>
                              </a:rPr>
                            </m:ctrlPr>
                          </m:sSubPr>
                          <m:e>
                            <m:r>
                              <a:rPr lang="en-US" altLang="ko-KR" sz="1800" b="0" i="1" smtClean="0">
                                <a:latin typeface="Cambria Math" panose="02040503050406030204" pitchFamily="18" charset="0"/>
                              </a:rPr>
                              <m:t>𝑖𝑛𝑡𝑒𝑟𝑒𝑥𝑝</m:t>
                            </m:r>
                          </m:e>
                          <m:sub>
                            <m:r>
                              <a:rPr lang="en-US" altLang="ko-KR" sz="1800" b="0" i="1" smtClean="0">
                                <a:latin typeface="Cambria Math" panose="02040503050406030204" pitchFamily="18" charset="0"/>
                              </a:rPr>
                              <m:t>𝑖</m:t>
                            </m:r>
                            <m:r>
                              <a:rPr lang="en-US" altLang="ko-KR" sz="1800" b="0" i="1" smtClean="0">
                                <a:latin typeface="Cambria Math" panose="02040503050406030204" pitchFamily="18" charset="0"/>
                              </a:rPr>
                              <m:t>,</m:t>
                            </m:r>
                            <m:r>
                              <a:rPr lang="en-US" altLang="ko-KR" sz="1800" b="0" i="1" smtClean="0">
                                <a:latin typeface="Cambria Math" panose="02040503050406030204" pitchFamily="18" charset="0"/>
                              </a:rPr>
                              <m:t>𝑡</m:t>
                            </m:r>
                          </m:sub>
                        </m:sSub>
                      </m:den>
                    </m:f>
                  </m:oMath>
                </a14:m>
                <a:endParaRPr lang="en-US" altLang="ko-KR" sz="1800" dirty="0">
                  <a:latin typeface="Segoe UI" panose="020B0502040204020203" pitchFamily="34" charset="0"/>
                </a:endParaRPr>
              </a:p>
              <a:p>
                <a:pPr marL="355600" indent="-342900">
                  <a:lnSpc>
                    <a:spcPct val="100000"/>
                  </a:lnSpc>
                  <a:spcBef>
                    <a:spcPts val="2165"/>
                  </a:spcBef>
                  <a:buFont typeface="Wingdings"/>
                  <a:buChar char=""/>
                  <a:tabLst>
                    <a:tab pos="355600" algn="l"/>
                  </a:tabLst>
                </a:pPr>
                <a:r>
                  <a:rPr lang="en-US" altLang="ko-KR" b="1" dirty="0">
                    <a:latin typeface="Segoe UI" panose="020B0502040204020203" pitchFamily="34" charset="0"/>
                    <a:cs typeface="Segoe UI" panose="020B0502040204020203" pitchFamily="34" charset="0"/>
                  </a:rPr>
                  <a:t>Caballero et al.</a:t>
                </a:r>
                <a:r>
                  <a:rPr lang="en-US" b="1" dirty="0">
                    <a:latin typeface="Segoe UI" panose="020B0502040204020203" pitchFamily="34" charset="0"/>
                    <a:cs typeface="Segoe UI" panose="020B0502040204020203" pitchFamily="34" charset="0"/>
                  </a:rPr>
                  <a:t>(2008, CHK)</a:t>
                </a:r>
                <a:r>
                  <a:rPr lang="en-US" dirty="0">
                    <a:latin typeface="Segoe UI" panose="020B0502040204020203" pitchFamily="34" charset="0"/>
                    <a:cs typeface="Segoe UI" panose="020B0502040204020203" pitchFamily="34" charset="0"/>
                  </a:rPr>
                  <a:t> : </a:t>
                </a:r>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ar-AE" altLang="ko-KR" sz="1800" b="0" i="1" dirty="0" smtClean="0">
                            <a:latin typeface="Cambria Math" panose="02040503050406030204" pitchFamily="18" charset="0"/>
                          </a:rPr>
                          <m:t>  </m:t>
                        </m:r>
                        <m:r>
                          <a:rPr lang="ko-KR" altLang="ar-AE" sz="1800" b="0" i="1" dirty="0" smtClean="0">
                            <a:latin typeface="Cambria Math" panose="02040503050406030204" pitchFamily="18" charset="0"/>
                          </a:rPr>
                          <m:t>𝑅𝑟𝑎𝑡𝑒</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sub>
                    </m:sSub>
                  </m:oMath>
                </a14:m>
                <a:r>
                  <a:rPr lang="en-US" dirty="0">
                    <a:latin typeface="Segoe UI" panose="020B0502040204020203" pitchFamily="34" charset="0"/>
                    <a:cs typeface="Segoe UI" panose="020B0502040204020203" pitchFamily="34" charset="0"/>
                  </a:rPr>
                  <a:t>&lt;</a:t>
                </a:r>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𝑅𝑚𝑖𝑛𝑟𝑎𝑡𝑒</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sub>
                    </m:sSub>
                  </m:oMath>
                </a14:m>
                <a:endParaRPr lang="en-US" altLang="ko-KR" sz="1800" dirty="0">
                  <a:cs typeface="맑은 고딕"/>
                </a:endParaRPr>
              </a:p>
              <a:p>
                <a:pPr marL="469265" marR="86360" lvl="1">
                  <a:lnSpc>
                    <a:spcPct val="10000"/>
                  </a:lnSpc>
                  <a:spcBef>
                    <a:spcPts val="2165"/>
                  </a:spcBef>
                  <a:tabLst>
                    <a:tab pos="812800" algn="l"/>
                  </a:tabLst>
                </a:pPr>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𝑅𝑚𝑖𝑛𝑟𝑎𝑡𝑒</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sub>
                    </m:sSub>
                    <m:r>
                      <a:rPr lang="ar-AE" altLang="ko-KR" sz="1800" b="0" i="1" dirty="0" smtClean="0">
                        <a:latin typeface="Cambria Math" panose="02040503050406030204" pitchFamily="18" charset="0"/>
                        <a:cs typeface="맑은 고딕"/>
                      </a:rPr>
                      <m:t>=</m:t>
                    </m:r>
                    <m:sSubSup>
                      <m:sSubSupPr>
                        <m:ctrlPr>
                          <a:rPr lang="ar-AE" altLang="ko-KR" sz="1800" b="0" i="1" dirty="0" smtClean="0">
                            <a:latin typeface="Cambria Math" panose="02040503050406030204" pitchFamily="18" charset="0"/>
                          </a:rPr>
                        </m:ctrlPr>
                      </m:sSubSupPr>
                      <m:e>
                        <m:r>
                          <a:rPr lang="ko-KR" altLang="ar-AE" sz="1800" b="0" i="1" dirty="0" smtClean="0">
                            <a:latin typeface="Cambria Math" panose="02040503050406030204" pitchFamily="18" charset="0"/>
                          </a:rPr>
                          <m:t>𝑅</m:t>
                        </m:r>
                      </m:e>
                      <m:sub>
                        <m:r>
                          <a:rPr lang="ko-KR" altLang="ar-AE" sz="1800" b="0" i="1" dirty="0" smtClean="0">
                            <a:latin typeface="Cambria Math" panose="02040503050406030204" pitchFamily="18" charset="0"/>
                          </a:rPr>
                          <m:t>𝑖</m:t>
                        </m:r>
                        <m:r>
                          <a:rPr lang="ar-AE" altLang="ko-KR" sz="1800" b="0" i="1" dirty="0" smtClean="0">
                            <a:latin typeface="Cambria Math" panose="02040503050406030204" pitchFamily="18" charset="0"/>
                          </a:rPr>
                          <m:t>,</m:t>
                        </m:r>
                        <m:r>
                          <a:rPr lang="ko-KR" altLang="ar-AE" sz="1800" b="0" i="1" dirty="0" smtClean="0">
                            <a:latin typeface="Cambria Math" panose="02040503050406030204" pitchFamily="18" charset="0"/>
                          </a:rPr>
                          <m:t>𝑡</m:t>
                        </m:r>
                      </m:sub>
                      <m:sup>
                        <m:r>
                          <a:rPr lang="ar-AE" altLang="ko-KR" sz="1800" b="0" i="1" dirty="0" smtClean="0">
                            <a:latin typeface="Cambria Math" panose="02040503050406030204" pitchFamily="18" charset="0"/>
                          </a:rPr>
                          <m:t>∗</m:t>
                        </m:r>
                      </m:sup>
                    </m:sSubSup>
                  </m:oMath>
                </a14:m>
                <a:r>
                  <a:rPr lang="ar-AE" altLang="ko-KR" dirty="0">
                    <a:latin typeface="Segoe UI" panose="020B0502040204020203" pitchFamily="34" charset="0"/>
                    <a:cs typeface="Segoe UI" panose="020B0502040204020203" pitchFamily="34" charset="0"/>
                  </a:rPr>
                  <a:t>/ </a:t>
                </a:r>
                <a14:m>
                  <m:oMath xmlns:m="http://schemas.openxmlformats.org/officeDocument/2006/math">
                    <m:sSub>
                      <m:sSubPr>
                        <m:ctrlPr>
                          <a:rPr lang="ar-AE" altLang="ko-KR" sz="1800" i="1" dirty="0" smtClean="0">
                            <a:latin typeface="Cambria Math" panose="02040503050406030204" pitchFamily="18" charset="0"/>
                          </a:rPr>
                        </m:ctrlPr>
                      </m:sSubPr>
                      <m:e>
                        <m:r>
                          <a:rPr lang="ar-AE" altLang="ko-KR" sz="1800" b="0" i="1" dirty="0" smtClean="0">
                            <a:latin typeface="Cambria Math" panose="02040503050406030204" pitchFamily="18" charset="0"/>
                          </a:rPr>
                          <m:t>(</m:t>
                        </m:r>
                        <m:r>
                          <a:rPr lang="ko-KR" altLang="ar-AE" sz="1800" b="0" i="1" dirty="0" smtClean="0">
                            <a:latin typeface="Cambria Math" panose="02040503050406030204" pitchFamily="18" charset="0"/>
                          </a:rPr>
                          <m:t>𝐵𝑆</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ar-AE" altLang="ko-KR" sz="1800" b="0" i="1" dirty="0" smtClean="0">
                        <a:latin typeface="Cambria Math" panose="02040503050406030204" pitchFamily="18" charset="0"/>
                        <a:cs typeface="맑은 고딕"/>
                      </a:rPr>
                      <m:t>+</m:t>
                    </m:r>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𝐵𝐿</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ar-AE" altLang="ko-KR" sz="1800" b="0" i="1" dirty="0" smtClean="0">
                        <a:latin typeface="Cambria Math" panose="02040503050406030204" pitchFamily="18" charset="0"/>
                        <a:cs typeface="맑은 고딕"/>
                      </a:rPr>
                      <m:t>+</m:t>
                    </m:r>
                  </m:oMath>
                </a14:m>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𝐵𝑜𝑛𝑑𝑠</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en-US" altLang="ko-KR" sz="1800" b="0" i="1" dirty="0" smtClean="0">
                        <a:latin typeface="Cambria Math" panose="02040503050406030204" pitchFamily="18" charset="0"/>
                        <a:cs typeface="맑은 고딕"/>
                      </a:rPr>
                      <m:t>)</m:t>
                    </m:r>
                  </m:oMath>
                </a14:m>
                <a:endParaRPr lang="ar-AE" altLang="ko-KR" dirty="0">
                  <a:latin typeface="Segoe UI" panose="020B0502040204020203" pitchFamily="34" charset="0"/>
                  <a:cs typeface="Segoe UI" panose="020B0502040204020203" pitchFamily="34" charset="0"/>
                </a:endParaRPr>
              </a:p>
              <a:p>
                <a:pPr marL="469265" marR="86360" lvl="1">
                  <a:lnSpc>
                    <a:spcPct val="10000"/>
                  </a:lnSpc>
                  <a:spcBef>
                    <a:spcPts val="2165"/>
                  </a:spcBef>
                  <a:tabLst>
                    <a:tab pos="812800" algn="l"/>
                  </a:tabLst>
                </a:pPr>
                <a14:m>
                  <m:oMath xmlns:m="http://schemas.openxmlformats.org/officeDocument/2006/math">
                    <m:sSub>
                      <m:sSubPr>
                        <m:ctrlPr>
                          <a:rPr lang="ar-AE" altLang="ko-KR" sz="1800" i="1" dirty="0" smtClean="0">
                            <a:latin typeface="Cambria Math" panose="02040503050406030204" pitchFamily="18" charset="0"/>
                          </a:rPr>
                        </m:ctrlPr>
                      </m:sSubPr>
                      <m:e>
                        <m:r>
                          <a:rPr lang="ar-AE" altLang="ko-KR" sz="1800" b="0" i="1" dirty="0" smtClean="0">
                            <a:latin typeface="Cambria Math" panose="02040503050406030204" pitchFamily="18" charset="0"/>
                          </a:rPr>
                          <m:t> </m:t>
                        </m:r>
                        <m:r>
                          <a:rPr lang="ko-KR" altLang="ar-AE" sz="1800" b="0" i="1" dirty="0" smtClean="0">
                            <a:latin typeface="Cambria Math" panose="02040503050406030204" pitchFamily="18" charset="0"/>
                          </a:rPr>
                          <m:t>𝑅𝑟𝑎𝑡𝑒</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sub>
                    </m:sSub>
                    <m:r>
                      <a:rPr lang="ar-AE" altLang="ko-KR" sz="1800" b="0" i="1" dirty="0" smtClean="0">
                        <a:latin typeface="Cambria Math" panose="02040503050406030204" pitchFamily="18" charset="0"/>
                        <a:cs typeface="맑은 고딕"/>
                      </a:rPr>
                      <m:t>=</m:t>
                    </m:r>
                  </m:oMath>
                </a14:m>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𝐼𝑛𝑡𝑒𝑟𝑒𝑠𝑡𝑒𝑥𝑝𝑒𝑛𝑠𝑒</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sub>
                    </m:sSub>
                    <m:r>
                      <a:rPr lang="ar-AE" altLang="ko-KR" sz="1800" i="1" dirty="0" smtClean="0">
                        <a:latin typeface="Cambria Math" panose="02040503050406030204" pitchFamily="18" charset="0"/>
                        <a:cs typeface="맑은 고딕"/>
                      </a:rPr>
                      <m:t> </m:t>
                    </m:r>
                  </m:oMath>
                </a14:m>
                <a:r>
                  <a:rPr lang="ar-AE" altLang="ko-KR" dirty="0">
                    <a:latin typeface="Segoe UI" panose="020B0502040204020203" pitchFamily="34" charset="0"/>
                    <a:cs typeface="Segoe UI" panose="020B0502040204020203" pitchFamily="34" charset="0"/>
                  </a:rPr>
                  <a:t>/ </a:t>
                </a:r>
                <a14:m>
                  <m:oMath xmlns:m="http://schemas.openxmlformats.org/officeDocument/2006/math">
                    <m:sSub>
                      <m:sSubPr>
                        <m:ctrlPr>
                          <a:rPr lang="ar-AE" altLang="ko-KR" sz="1800" i="1" dirty="0" smtClean="0">
                            <a:latin typeface="Cambria Math" panose="02040503050406030204" pitchFamily="18" charset="0"/>
                          </a:rPr>
                        </m:ctrlPr>
                      </m:sSubPr>
                      <m:e>
                        <m:r>
                          <a:rPr lang="ar-AE" altLang="ko-KR" sz="1800" b="0" i="1" dirty="0" smtClean="0">
                            <a:latin typeface="Cambria Math" panose="02040503050406030204" pitchFamily="18" charset="0"/>
                          </a:rPr>
                          <m:t>(</m:t>
                        </m:r>
                        <m:r>
                          <a:rPr lang="ko-KR" altLang="ar-AE" sz="1800" b="0" i="1" dirty="0" smtClean="0">
                            <a:latin typeface="Cambria Math" panose="02040503050406030204" pitchFamily="18" charset="0"/>
                          </a:rPr>
                          <m:t>𝐵𝑆</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ar-AE" altLang="ko-KR" sz="1800" b="0" i="1" dirty="0" smtClean="0">
                        <a:latin typeface="Cambria Math" panose="02040503050406030204" pitchFamily="18" charset="0"/>
                        <a:cs typeface="맑은 고딕"/>
                      </a:rPr>
                      <m:t>+</m:t>
                    </m:r>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𝐵𝐿</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ar-AE" altLang="ko-KR" sz="1800" b="0" i="1" dirty="0" smtClean="0">
                        <a:latin typeface="Cambria Math" panose="02040503050406030204" pitchFamily="18" charset="0"/>
                        <a:cs typeface="맑은 고딕"/>
                      </a:rPr>
                      <m:t>+</m:t>
                    </m:r>
                  </m:oMath>
                </a14:m>
                <a:r>
                  <a:rPr lang="ar-AE" altLang="ko-KR" sz="1800" dirty="0"/>
                  <a:t> </a:t>
                </a:r>
                <a14:m>
                  <m:oMath xmlns:m="http://schemas.openxmlformats.org/officeDocument/2006/math">
                    <m:sSub>
                      <m:sSubPr>
                        <m:ctrlPr>
                          <a:rPr lang="ar-AE" altLang="ko-KR" sz="1800" i="1" dirty="0" smtClean="0">
                            <a:latin typeface="Cambria Math" panose="02040503050406030204" pitchFamily="18" charset="0"/>
                          </a:rPr>
                        </m:ctrlPr>
                      </m:sSubPr>
                      <m:e>
                        <m:r>
                          <a:rPr lang="ko-KR" altLang="ar-AE" sz="1800" b="0" i="1" dirty="0" smtClean="0">
                            <a:latin typeface="Cambria Math" panose="02040503050406030204" pitchFamily="18" charset="0"/>
                          </a:rPr>
                          <m:t>𝐵𝑜𝑛𝑑𝑠</m:t>
                        </m:r>
                      </m:e>
                      <m:sub>
                        <m:r>
                          <a:rPr lang="ko-KR" altLang="ar-AE" sz="1800" i="1" dirty="0" smtClean="0">
                            <a:latin typeface="Cambria Math" panose="02040503050406030204" pitchFamily="18" charset="0"/>
                            <a:cs typeface="맑은 고딕"/>
                          </a:rPr>
                          <m:t>𝑖</m:t>
                        </m:r>
                        <m:r>
                          <a:rPr lang="ar-AE" altLang="ko-KR" sz="1800" i="1" dirty="0" smtClean="0">
                            <a:latin typeface="Cambria Math" panose="02040503050406030204" pitchFamily="18" charset="0"/>
                            <a:cs typeface="맑은 고딕"/>
                          </a:rPr>
                          <m:t>,</m:t>
                        </m:r>
                        <m:r>
                          <a:rPr lang="ko-KR" altLang="ar-AE" sz="1800" i="1" dirty="0" smtClean="0">
                            <a:latin typeface="Cambria Math" panose="02040503050406030204" pitchFamily="18" charset="0"/>
                            <a:cs typeface="맑은 고딕"/>
                          </a:rPr>
                          <m:t>𝑡</m:t>
                        </m:r>
                        <m:r>
                          <a:rPr lang="ar-AE" altLang="ko-KR" sz="1800" b="0" i="1" dirty="0" smtClean="0">
                            <a:latin typeface="Cambria Math" panose="02040503050406030204" pitchFamily="18" charset="0"/>
                            <a:cs typeface="맑은 고딕"/>
                          </a:rPr>
                          <m:t>−</m:t>
                        </m:r>
                        <m:r>
                          <a:rPr lang="ar-AE" altLang="ko-KR" sz="1800" b="0" i="1" dirty="0" smtClean="0">
                            <a:latin typeface="Cambria Math" panose="02040503050406030204" pitchFamily="18" charset="0"/>
                            <a:cs typeface="맑은 고딕"/>
                          </a:rPr>
                          <m:t>1</m:t>
                        </m:r>
                      </m:sub>
                    </m:sSub>
                    <m:r>
                      <a:rPr lang="en-US" altLang="ko-KR" sz="1800" b="0" i="0" dirty="0" smtClean="0">
                        <a:latin typeface="Cambria Math" panose="02040503050406030204" pitchFamily="18" charset="0"/>
                        <a:cs typeface="맑은 고딕"/>
                      </a:rPr>
                      <m:t>)</m:t>
                    </m:r>
                  </m:oMath>
                </a14:m>
                <a:endParaRPr lang="en-US" altLang="ko-KR" sz="1800" dirty="0">
                  <a:latin typeface="맑은 고딕"/>
                  <a:cs typeface="맑은 고딕"/>
                </a:endParaRPr>
              </a:p>
              <a:p>
                <a:pPr marL="469265" marR="86360" lvl="1">
                  <a:lnSpc>
                    <a:spcPct val="10000"/>
                  </a:lnSpc>
                  <a:spcBef>
                    <a:spcPts val="2165"/>
                  </a:spcBef>
                  <a:tabLst>
                    <a:tab pos="812800" algn="l"/>
                  </a:tabLst>
                </a:pPr>
                <a:endParaRPr lang="en-US" altLang="ko-KR" sz="1800" dirty="0">
                  <a:latin typeface="맑은 고딕"/>
                  <a:cs typeface="맑은 고딕"/>
                </a:endParaRPr>
              </a:p>
              <a:p>
                <a:pPr marL="355600" indent="-342900">
                  <a:lnSpc>
                    <a:spcPct val="100000"/>
                  </a:lnSpc>
                  <a:spcBef>
                    <a:spcPts val="100"/>
                  </a:spcBef>
                  <a:buFont typeface="Wingdings"/>
                  <a:buChar char=""/>
                  <a:tabLst>
                    <a:tab pos="355600" algn="l"/>
                  </a:tabLst>
                </a:pPr>
                <a:r>
                  <a:rPr lang="en-US" altLang="ko-KR" b="1" dirty="0">
                    <a:latin typeface="Segoe UI" panose="020B0502040204020203" pitchFamily="34" charset="0"/>
                    <a:cs typeface="Segoe UI" panose="020B0502040204020203" pitchFamily="34" charset="0"/>
                  </a:rPr>
                  <a:t>Fukuda and Nakamura (FN, 2011)</a:t>
                </a:r>
                <a:r>
                  <a:rPr lang="en-US" altLang="ko-KR" dirty="0">
                    <a:latin typeface="Segoe UI" panose="020B0502040204020203" pitchFamily="34" charset="0"/>
                    <a:cs typeface="Segoe UI" panose="020B0502040204020203" pitchFamily="34" charset="0"/>
                  </a:rPr>
                  <a:t> </a:t>
                </a:r>
                <a:r>
                  <a:rPr lang="en-US" altLang="ko-KR" sz="1400" dirty="0">
                    <a:latin typeface="Segoe UI" panose="020B0502040204020203" pitchFamily="34" charset="0"/>
                    <a:cs typeface="Segoe UI" panose="020B0502040204020203" pitchFamily="34" charset="0"/>
                  </a:rPr>
                  <a:t>: Based on CHK </a:t>
                </a:r>
                <a:endParaRPr lang="en-US" altLang="ko-KR" dirty="0">
                  <a:latin typeface="Segoe UI" panose="020B0502040204020203" pitchFamily="34" charset="0"/>
                  <a:cs typeface="Segoe UI" panose="020B0502040204020203" pitchFamily="34" charset="0"/>
                </a:endParaRPr>
              </a:p>
              <a:p>
                <a:pPr marL="12700">
                  <a:lnSpc>
                    <a:spcPct val="100000"/>
                  </a:lnSpc>
                  <a:spcBef>
                    <a:spcPts val="100"/>
                  </a:spcBef>
                  <a:tabLst>
                    <a:tab pos="355600" algn="l"/>
                  </a:tabLst>
                </a:pPr>
                <a:r>
                  <a:rPr lang="en-US" altLang="ko-KR" sz="1400" spc="-10" dirty="0">
                    <a:latin typeface="Segoe UI" panose="020B0502040204020203" pitchFamily="34" charset="0"/>
                    <a:cs typeface="Segoe UI" panose="020B0502040204020203" pitchFamily="34" charset="0"/>
                  </a:rPr>
                  <a:t>        </a:t>
                </a:r>
                <a:r>
                  <a:rPr lang="en-US" altLang="ko-KR" sz="1400" dirty="0">
                    <a:latin typeface="Segoe UI" panose="020B0502040204020203" pitchFamily="34" charset="0"/>
                    <a:cs typeface="Segoe UI" panose="020B0502040204020203" pitchFamily="34" charset="0"/>
                  </a:rPr>
                  <a:t>(-) Non-distressed : Operating income &gt; minimum required interest expenses                       	(+) Distressed : Total borrowing liabilities &gt; half of assets / borrowing liabilities are increasing</a:t>
                </a:r>
                <a:endParaRPr lang="en-US" altLang="ko-KR" sz="1600" dirty="0">
                  <a:latin typeface="Segoe UI" panose="020B0502040204020203" pitchFamily="34" charset="0"/>
                  <a:cs typeface="Segoe UI" panose="020B0502040204020203" pitchFamily="34" charset="0"/>
                </a:endParaRPr>
              </a:p>
              <a:p>
                <a:pPr marL="355600" indent="-342900">
                  <a:lnSpc>
                    <a:spcPct val="100000"/>
                  </a:lnSpc>
                  <a:spcBef>
                    <a:spcPts val="2165"/>
                  </a:spcBef>
                  <a:buFont typeface="Wingdings"/>
                  <a:buChar char=""/>
                  <a:tabLst>
                    <a:tab pos="355600" algn="l"/>
                  </a:tabLst>
                </a:pPr>
                <a:r>
                  <a:rPr lang="en-US" altLang="ko-KR" sz="1800" b="1" dirty="0">
                    <a:latin typeface="맑은 고딕"/>
                    <a:cs typeface="맑은 고딕"/>
                  </a:rPr>
                  <a:t>Acharya et al.</a:t>
                </a:r>
                <a:r>
                  <a:rPr lang="en-US" altLang="ko-KR" b="1" dirty="0">
                    <a:latin typeface="Segoe UI" panose="020B0502040204020203" pitchFamily="34" charset="0"/>
                    <a:cs typeface="Segoe UI" panose="020B0502040204020203" pitchFamily="34" charset="0"/>
                  </a:rPr>
                  <a:t>(ACEE, 2020)</a:t>
                </a:r>
              </a:p>
              <a:p>
                <a:pPr marL="469900" lvl="1">
                  <a:lnSpc>
                    <a:spcPct val="100000"/>
                  </a:lnSpc>
                  <a:spcBef>
                    <a:spcPts val="100"/>
                  </a:spcBef>
                  <a:tabLst>
                    <a:tab pos="812165" algn="l"/>
                  </a:tabLst>
                </a:pPr>
                <a:r>
                  <a:rPr lang="en-US" altLang="ko-KR" sz="1400" dirty="0">
                    <a:latin typeface="Segoe UI" panose="020B0502040204020203" pitchFamily="34" charset="0"/>
                    <a:cs typeface="Segoe UI" panose="020B0502040204020203" pitchFamily="34" charset="0"/>
                  </a:rPr>
                  <a:t>ICR and leverage ratio &lt; industry-year median.</a:t>
                </a:r>
              </a:p>
              <a:p>
                <a:pPr marL="469900" lvl="1">
                  <a:lnSpc>
                    <a:spcPct val="100000"/>
                  </a:lnSpc>
                  <a:spcBef>
                    <a:spcPts val="100"/>
                  </a:spcBef>
                  <a:tabLst>
                    <a:tab pos="812165" algn="l"/>
                  </a:tabLst>
                </a:pPr>
                <a:r>
                  <a:rPr lang="en-US" altLang="ko-KR" sz="1400" dirty="0">
                    <a:latin typeface="Segoe UI" panose="020B0502040204020203" pitchFamily="34" charset="0"/>
                    <a:cs typeface="Segoe UI" panose="020B0502040204020203" pitchFamily="34" charset="0"/>
                  </a:rPr>
                  <a:t>interest expense/borrowing liability (i.e., interest rate) &lt;  interest rate of a blue-chip company</a:t>
                </a:r>
              </a:p>
              <a:p>
                <a:pPr marL="469900" lvl="1">
                  <a:lnSpc>
                    <a:spcPct val="100000"/>
                  </a:lnSpc>
                  <a:spcBef>
                    <a:spcPts val="100"/>
                  </a:spcBef>
                  <a:tabLst>
                    <a:tab pos="812165" algn="l"/>
                  </a:tabLst>
                </a:pPr>
                <a:r>
                  <a:rPr lang="en-US" altLang="ko-KR" sz="1400" dirty="0">
                    <a:latin typeface="Segoe UI" panose="020B0502040204020203" pitchFamily="34" charset="0"/>
                    <a:cs typeface="Segoe UI" panose="020B0502040204020203" pitchFamily="34" charset="0"/>
                  </a:rPr>
                  <a:t>interest rate &lt; interest rate of a company(a corporate bond rating of AAA or higher) like CHK</a:t>
                </a:r>
                <a:r>
                  <a:rPr lang="ko-KR" altLang="en-US" sz="1400" dirty="0">
                    <a:latin typeface="Segoe UI" panose="020B0502040204020203" pitchFamily="34" charset="0"/>
                    <a:cs typeface="Segoe UI" panose="020B0502040204020203" pitchFamily="34" charset="0"/>
                  </a:rPr>
                  <a:t> </a:t>
                </a:r>
                <a:endParaRPr lang="en-US" altLang="ko-KR" sz="1400" dirty="0">
                  <a:latin typeface="Segoe UI" panose="020B0502040204020203" pitchFamily="34" charset="0"/>
                  <a:cs typeface="Segoe UI" panose="020B0502040204020203" pitchFamily="34" charset="0"/>
                </a:endParaRPr>
              </a:p>
              <a:p>
                <a:pPr marL="12700">
                  <a:lnSpc>
                    <a:spcPct val="100000"/>
                  </a:lnSpc>
                  <a:spcBef>
                    <a:spcPts val="2165"/>
                  </a:spcBef>
                  <a:tabLst>
                    <a:tab pos="355600" algn="l"/>
                  </a:tabLst>
                </a:pPr>
                <a:endParaRPr lang="en-US" altLang="ko-KR" sz="1400" dirty="0">
                  <a:latin typeface="Segoe UI" panose="020B0502040204020203" pitchFamily="34" charset="0"/>
                  <a:cs typeface="Segoe UI" panose="020B0502040204020203" pitchFamily="34" charset="0"/>
                </a:endParaRPr>
              </a:p>
              <a:p>
                <a:pPr marL="12700">
                  <a:lnSpc>
                    <a:spcPct val="100000"/>
                  </a:lnSpc>
                  <a:spcBef>
                    <a:spcPts val="2165"/>
                  </a:spcBef>
                  <a:tabLst>
                    <a:tab pos="355600" algn="l"/>
                  </a:tabLst>
                </a:pPr>
                <a:endParaRPr lang="en-US" altLang="ko-KR" sz="1600" spc="-25" dirty="0">
                  <a:latin typeface="Segoe UI" panose="020B0502040204020203" pitchFamily="34" charset="0"/>
                  <a:cs typeface="Segoe UI" panose="020B0502040204020203" pitchFamily="34" charset="0"/>
                </a:endParaRPr>
              </a:p>
              <a:p>
                <a:pPr marL="12700">
                  <a:lnSpc>
                    <a:spcPct val="100000"/>
                  </a:lnSpc>
                  <a:spcBef>
                    <a:spcPts val="2165"/>
                  </a:spcBef>
                  <a:tabLst>
                    <a:tab pos="355600" algn="l"/>
                  </a:tabLst>
                </a:pPr>
                <a:r>
                  <a:rPr lang="en-US" dirty="0">
                    <a:latin typeface="Segoe UI" panose="020B0502040204020203" pitchFamily="34" charset="0"/>
                    <a:cs typeface="Segoe UI" panose="020B0502040204020203" pitchFamily="34" charset="0"/>
                  </a:rPr>
                  <a:t> </a:t>
                </a:r>
                <a:endParaRPr lang="ar-AE" altLang="ko-KR" sz="1800" dirty="0">
                  <a:latin typeface="맑은 고딕"/>
                  <a:cs typeface="맑은 고딕"/>
                </a:endParaRPr>
              </a:p>
              <a:p>
                <a:pPr marL="355600" indent="-342900">
                  <a:lnSpc>
                    <a:spcPct val="100000"/>
                  </a:lnSpc>
                  <a:spcBef>
                    <a:spcPts val="2165"/>
                  </a:spcBef>
                  <a:buFont typeface="Wingdings"/>
                  <a:buChar char=""/>
                  <a:tabLst>
                    <a:tab pos="355600" algn="l"/>
                  </a:tabLst>
                </a:pPr>
                <a:endParaRPr lang="en-US" dirty="0">
                  <a:latin typeface="Segoe UI" panose="020B0502040204020203" pitchFamily="34" charset="0"/>
                  <a:cs typeface="Segoe UI" panose="020B0502040204020203" pitchFamily="34" charset="0"/>
                </a:endParaRPr>
              </a:p>
              <a:p>
                <a:pPr marL="355600" indent="-342900">
                  <a:lnSpc>
                    <a:spcPct val="100000"/>
                  </a:lnSpc>
                  <a:spcBef>
                    <a:spcPts val="2165"/>
                  </a:spcBef>
                  <a:buFont typeface="Wingdings"/>
                  <a:buChar char=""/>
                  <a:tabLst>
                    <a:tab pos="355600" algn="l"/>
                  </a:tabLst>
                </a:pPr>
                <a:endParaRPr sz="1800" dirty="0">
                  <a:latin typeface="맑은 고딕"/>
                  <a:cs typeface="맑은 고딕"/>
                </a:endParaRPr>
              </a:p>
            </p:txBody>
          </p:sp>
        </mc:Choice>
        <mc:Fallback xmlns="">
          <p:sp>
            <p:nvSpPr>
              <p:cNvPr id="3" name="object 3"/>
              <p:cNvSpPr txBox="1">
                <a:spLocks noRot="1" noChangeAspect="1" noMove="1" noResize="1" noEditPoints="1" noAdjustHandles="1" noChangeArrowheads="1" noChangeShapeType="1" noTextEdit="1"/>
              </p:cNvSpPr>
              <p:nvPr/>
            </p:nvSpPr>
            <p:spPr>
              <a:xfrm>
                <a:off x="716075" y="1015111"/>
                <a:ext cx="8397697" cy="7282315"/>
              </a:xfrm>
              <a:prstGeom prst="rect">
                <a:avLst/>
              </a:prstGeom>
              <a:blipFill>
                <a:blip r:embed="rId3"/>
                <a:stretch>
                  <a:fillRect l="-1379" t="-1005"/>
                </a:stretch>
              </a:blipFill>
            </p:spPr>
            <p:txBody>
              <a:bodyPr/>
              <a:lstStyle/>
              <a:p>
                <a:r>
                  <a:rPr lang="ko-KR" altLang="en-US">
                    <a:noFill/>
                  </a:rPr>
                  <a:t> </a:t>
                </a:r>
              </a:p>
            </p:txBody>
          </p:sp>
        </mc:Fallback>
      </mc:AlternateContent>
      <p:sp>
        <p:nvSpPr>
          <p:cNvPr id="6" name="object 6"/>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8</a:t>
            </a:fld>
            <a:endParaRPr spc="-2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0" y="266980"/>
            <a:ext cx="9651696" cy="382156"/>
          </a:xfrm>
          <a:prstGeom prst="rect">
            <a:avLst/>
          </a:prstGeom>
        </p:spPr>
        <p:txBody>
          <a:bodyPr vert="horz" wrap="square" lIns="0" tIns="12700" rIns="0" bIns="0" rtlCol="0">
            <a:spAutoFit/>
          </a:bodyPr>
          <a:lstStyle/>
          <a:p>
            <a:pPr marL="12700">
              <a:lnSpc>
                <a:spcPct val="100000"/>
              </a:lnSpc>
              <a:spcBef>
                <a:spcPts val="100"/>
              </a:spcBef>
            </a:pPr>
            <a:r>
              <a:rPr lang="en-US" altLang="ko-KR" dirty="0">
                <a:solidFill>
                  <a:srgbClr val="094D9B"/>
                </a:solidFill>
              </a:rPr>
              <a:t>Ⅱ. </a:t>
            </a:r>
            <a:r>
              <a:rPr lang="en-US" altLang="ko-KR" spc="-25" dirty="0">
                <a:solidFill>
                  <a:srgbClr val="094D9B"/>
                </a:solidFill>
              </a:rPr>
              <a:t>Overview of Distressed Firm Indicators</a:t>
            </a:r>
            <a:endParaRPr dirty="0">
              <a:solidFill>
                <a:srgbClr val="094D9B"/>
              </a:solidFill>
            </a:endParaRPr>
          </a:p>
        </p:txBody>
      </p:sp>
      <mc:AlternateContent xmlns:mc="http://schemas.openxmlformats.org/markup-compatibility/2006" xmlns:a14="http://schemas.microsoft.com/office/drawing/2010/main">
        <mc:Choice Requires="a14">
          <p:sp>
            <p:nvSpPr>
              <p:cNvPr id="3" name="object 3"/>
              <p:cNvSpPr txBox="1"/>
              <p:nvPr/>
            </p:nvSpPr>
            <p:spPr>
              <a:xfrm>
                <a:off x="569793" y="916262"/>
                <a:ext cx="8783955" cy="5123839"/>
              </a:xfrm>
              <a:prstGeom prst="rect">
                <a:avLst/>
              </a:prstGeom>
            </p:spPr>
            <p:txBody>
              <a:bodyPr vert="horz" wrap="square" lIns="0" tIns="12065" rIns="0" bIns="0" rtlCol="0">
                <a:spAutoFit/>
              </a:bodyPr>
              <a:lstStyle/>
              <a:p>
                <a:pPr marL="504825">
                  <a:lnSpc>
                    <a:spcPct val="100000"/>
                  </a:lnSpc>
                  <a:spcBef>
                    <a:spcPts val="95"/>
                  </a:spcBef>
                </a:pPr>
                <a:r>
                  <a:rPr lang="en-US" altLang="ko-KR" sz="2200" dirty="0">
                    <a:latin typeface="Segoe UI" panose="020B0502040204020203" pitchFamily="34" charset="0"/>
                    <a:cs typeface="Segoe UI" panose="020B0502040204020203" pitchFamily="34" charset="0"/>
                  </a:rPr>
                  <a:t>2. Measurement of Distressed Firm indicator</a:t>
                </a:r>
                <a:endParaRPr lang="en-US" sz="2200" dirty="0">
                  <a:latin typeface="Segoe UI" panose="020B0502040204020203" pitchFamily="34" charset="0"/>
                  <a:cs typeface="Segoe UI" panose="020B0502040204020203" pitchFamily="34" charset="0"/>
                </a:endParaRPr>
              </a:p>
              <a:p>
                <a:pPr marL="355600" marR="5080" indent="-342900">
                  <a:lnSpc>
                    <a:spcPct val="100000"/>
                  </a:lnSpc>
                  <a:spcBef>
                    <a:spcPts val="2165"/>
                  </a:spcBef>
                  <a:buFont typeface="Wingdings"/>
                  <a:buChar char=""/>
                  <a:tabLst>
                    <a:tab pos="355600" algn="l"/>
                  </a:tabLst>
                </a:pPr>
                <a:r>
                  <a:rPr lang="en-US" altLang="ko-KR" b="1" spc="5" dirty="0">
                    <a:latin typeface="Segoe UI" panose="020B0502040204020203" pitchFamily="34" charset="0"/>
                    <a:cs typeface="Segoe UI" panose="020B0502040204020203" pitchFamily="34" charset="0"/>
                  </a:rPr>
                  <a:t>Penman </a:t>
                </a:r>
                <a:r>
                  <a:rPr lang="en-US" altLang="ko-KR" b="1" dirty="0">
                    <a:latin typeface="Segoe UI" panose="020B0502040204020203" pitchFamily="34" charset="0"/>
                    <a:cs typeface="Segoe UI" panose="020B0502040204020203" pitchFamily="34" charset="0"/>
                  </a:rPr>
                  <a:t>and Zhang(2002</a:t>
                </a:r>
                <a:r>
                  <a:rPr lang="en-US" b="1" dirty="0">
                    <a:latin typeface="Segoe UI" panose="020B0502040204020203" pitchFamily="34" charset="0"/>
                    <a:cs typeface="Segoe UI" panose="020B0502040204020203" pitchFamily="34" charset="0"/>
                  </a:rPr>
                  <a:t>) : RNOA, ROOA</a:t>
                </a:r>
              </a:p>
              <a:p>
                <a:pPr marL="12700" marR="5080">
                  <a:lnSpc>
                    <a:spcPct val="100000"/>
                  </a:lnSpc>
                  <a:spcBef>
                    <a:spcPts val="500"/>
                  </a:spcBef>
                  <a:tabLst>
                    <a:tab pos="355600" algn="l"/>
                  </a:tabLst>
                </a:pPr>
                <a:endParaRPr lang="en-US" sz="1200" dirty="0">
                  <a:latin typeface="Segoe UI" panose="020B0502040204020203" pitchFamily="34" charset="0"/>
                  <a:cs typeface="Segoe UI" panose="020B0502040204020203" pitchFamily="34" charset="0"/>
                </a:endParaRPr>
              </a:p>
              <a:p>
                <a:pPr marL="12700" marR="5080">
                  <a:lnSpc>
                    <a:spcPct val="100000"/>
                  </a:lnSpc>
                  <a:spcBef>
                    <a:spcPts val="200"/>
                  </a:spcBef>
                  <a:tabLst>
                    <a:tab pos="355600" algn="l"/>
                  </a:tabLst>
                </a:pPr>
                <a14:m>
                  <m:oMath xmlns:m="http://schemas.openxmlformats.org/officeDocument/2006/math">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𝑅𝑁𝑂𝐴</m:t>
                    </m:r>
                    <m:r>
                      <a:rPr lang="en-US" altLang="ko-KR" b="0" i="0" smtClean="0">
                        <a:latin typeface="Cambria Math" panose="02040503050406030204" pitchFamily="18" charset="0"/>
                        <a:cs typeface="Segoe UI" panose="020B0502040204020203" pitchFamily="34" charset="0"/>
                      </a:rPr>
                      <m:t>=(</m:t>
                    </m:r>
                    <m:r>
                      <a:rPr lang="en-US" altLang="ko-KR" b="0" i="1" smtClean="0">
                        <a:latin typeface="Cambria Math" panose="02040503050406030204" pitchFamily="18" charset="0"/>
                        <a:cs typeface="Segoe UI" panose="020B0502040204020203" pitchFamily="34" charset="0"/>
                      </a:rPr>
                      <m:t>𝑂𝑝𝑒𝑟𝑎𝑡𝑖𝑛𝑔</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𝑖𝑛𝑐𝑜𝑚𝑒</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𝑖𝑛𝑡𝑒𝑟𝑒𝑠𝑡</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𝑒𝑥𝑝𝑒𝑛𝑠𝑒</m:t>
                    </m:r>
                    <m:r>
                      <a:rPr lang="en-US" altLang="ko-KR" b="0" i="1" smtClean="0">
                        <a:latin typeface="Cambria Math" panose="02040503050406030204" pitchFamily="18" charset="0"/>
                        <a:cs typeface="Segoe UI" panose="020B0502040204020203" pitchFamily="34" charset="0"/>
                      </a:rPr>
                      <m:t>) </m:t>
                    </m:r>
                  </m:oMath>
                </a14:m>
                <a:r>
                  <a:rPr lang="en-US" altLang="ko-KR" dirty="0">
                    <a:latin typeface="Segoe UI" panose="020B0502040204020203" pitchFamily="34" charset="0"/>
                    <a:cs typeface="Segoe UI" panose="020B0502040204020203" pitchFamily="34" charset="0"/>
                  </a:rPr>
                  <a:t>/</a:t>
                </a:r>
                <a14:m>
                  <m:oMath xmlns:m="http://schemas.openxmlformats.org/officeDocument/2006/math">
                    <m:r>
                      <a:rPr lang="en-US" altLang="ko-KR" b="0" i="1" dirty="0" smtClean="0">
                        <a:latin typeface="Cambria Math" panose="02040503050406030204" pitchFamily="18" charset="0"/>
                        <a:cs typeface="Segoe UI" panose="020B0502040204020203" pitchFamily="34" charset="0"/>
                      </a:rPr>
                      <m:t>𝑛𝑒𝑡</m:t>
                    </m:r>
                    <m:r>
                      <a:rPr lang="en-US" altLang="ko-KR" b="0" i="1" dirty="0" smtClean="0">
                        <a:latin typeface="Cambria Math" panose="02040503050406030204" pitchFamily="18" charset="0"/>
                        <a:cs typeface="Segoe UI" panose="020B0502040204020203" pitchFamily="34" charset="0"/>
                      </a:rPr>
                      <m:t> </m:t>
                    </m:r>
                    <m:r>
                      <a:rPr lang="en-US" altLang="ko-KR" b="0" i="1" dirty="0" smtClean="0">
                        <a:latin typeface="Cambria Math" panose="02040503050406030204" pitchFamily="18" charset="0"/>
                        <a:cs typeface="Segoe UI" panose="020B0502040204020203" pitchFamily="34" charset="0"/>
                      </a:rPr>
                      <m:t>𝑜𝑝𝑒𝑟𝑎𝑡𝑖𝑛𝑔</m:t>
                    </m:r>
                    <m:r>
                      <a:rPr lang="en-US" altLang="ko-KR" b="0" i="1" dirty="0" smtClean="0">
                        <a:latin typeface="Cambria Math" panose="02040503050406030204" pitchFamily="18" charset="0"/>
                        <a:cs typeface="Segoe UI" panose="020B0502040204020203" pitchFamily="34" charset="0"/>
                      </a:rPr>
                      <m:t> </m:t>
                    </m:r>
                    <m:r>
                      <a:rPr lang="en-US" altLang="ko-KR" b="0" i="1" dirty="0" smtClean="0">
                        <a:latin typeface="Cambria Math" panose="02040503050406030204" pitchFamily="18" charset="0"/>
                        <a:cs typeface="Segoe UI" panose="020B0502040204020203" pitchFamily="34" charset="0"/>
                      </a:rPr>
                      <m:t>𝑎𝑠𝑠𝑒𝑡𝑠</m:t>
                    </m:r>
                  </m:oMath>
                </a14:m>
                <a:r>
                  <a:rPr lang="en-US" altLang="ko-KR" sz="1600" dirty="0">
                    <a:latin typeface="Segoe UI" panose="020B0502040204020203" pitchFamily="34" charset="0"/>
                    <a:cs typeface="Segoe UI" panose="020B0502040204020203" pitchFamily="34" charset="0"/>
                  </a:rPr>
                  <a:t> </a:t>
                </a:r>
              </a:p>
              <a:p>
                <a:pPr marL="658800" marR="5080" indent="-285750">
                  <a:lnSpc>
                    <a:spcPct val="100000"/>
                  </a:lnSpc>
                  <a:spcBef>
                    <a:spcPts val="200"/>
                  </a:spcBef>
                  <a:buFont typeface="Arial" panose="020B0604020202020204" pitchFamily="34" charset="0"/>
                  <a:buChar char="•"/>
                  <a:tabLst>
                    <a:tab pos="355600" algn="l"/>
                  </a:tabLst>
                </a:pPr>
                <a:r>
                  <a:rPr lang="en-US" altLang="ko-KR" sz="1400" dirty="0">
                    <a:solidFill>
                      <a:schemeClr val="tx1"/>
                    </a:solidFill>
                    <a:latin typeface="Segoe UI" panose="020B0502040204020203" pitchFamily="34" charset="0"/>
                    <a:cs typeface="Segoe UI" panose="020B0502040204020203" pitchFamily="34" charset="0"/>
                  </a:rPr>
                  <a:t>For this study, Penman and Zhang's (2002) RNOA has been slightly modified to exclude interest expenses paid to creditors from the return calculation. This modification aligns the RNOA with the widely used ICR.</a:t>
                </a:r>
              </a:p>
              <a:p>
                <a:pPr marL="658800" marR="5080" indent="-285750">
                  <a:lnSpc>
                    <a:spcPct val="100000"/>
                  </a:lnSpc>
                  <a:spcBef>
                    <a:spcPts val="200"/>
                  </a:spcBef>
                  <a:buFont typeface="Arial" panose="020B0604020202020204" pitchFamily="34" charset="0"/>
                  <a:buChar char="•"/>
                  <a:tabLst>
                    <a:tab pos="355600" algn="l"/>
                  </a:tabLst>
                </a:pPr>
                <a:endParaRPr lang="en-US" altLang="ko-KR" sz="1400" b="0" i="1" dirty="0">
                  <a:latin typeface="Cambria Math" panose="02040503050406030204" pitchFamily="18" charset="0"/>
                  <a:cs typeface="Segoe UI" panose="020B0502040204020203" pitchFamily="34" charset="0"/>
                </a:endParaRPr>
              </a:p>
              <a:p>
                <a:pPr marL="12700" marR="5080">
                  <a:lnSpc>
                    <a:spcPct val="100000"/>
                  </a:lnSpc>
                  <a:spcBef>
                    <a:spcPts val="200"/>
                  </a:spcBef>
                  <a:tabLst>
                    <a:tab pos="355600" algn="l"/>
                  </a:tabLst>
                </a:pPr>
                <a:r>
                  <a:rPr lang="en-US" altLang="ko-KR" sz="1600" i="1" dirty="0">
                    <a:latin typeface="Cambria Math" panose="02040503050406030204" pitchFamily="18" charset="0"/>
                    <a:cs typeface="Segoe UI" panose="020B0502040204020203" pitchFamily="34" charset="0"/>
                  </a:rPr>
                  <a:t>        </a:t>
                </a:r>
                <a14:m>
                  <m:oMath xmlns:m="http://schemas.openxmlformats.org/officeDocument/2006/math">
                    <m:r>
                      <a:rPr lang="en-US" altLang="ko-KR" b="0" i="1" smtClean="0">
                        <a:latin typeface="Cambria Math" panose="02040503050406030204" pitchFamily="18" charset="0"/>
                        <a:cs typeface="Segoe UI" panose="020B0502040204020203" pitchFamily="34" charset="0"/>
                      </a:rPr>
                      <m:t>𝑅𝑂𝑂𝐴</m:t>
                    </m:r>
                    <m:r>
                      <a:rPr lang="en-US" altLang="ko-KR" b="0" i="0" smtClean="0">
                        <a:latin typeface="Cambria Math" panose="02040503050406030204" pitchFamily="18" charset="0"/>
                        <a:cs typeface="Segoe UI" panose="020B0502040204020203" pitchFamily="34" charset="0"/>
                      </a:rPr>
                      <m:t>=</m:t>
                    </m:r>
                    <m:r>
                      <a:rPr lang="en-US" altLang="ko-KR" b="0" i="1" smtClean="0">
                        <a:latin typeface="Cambria Math" panose="02040503050406030204" pitchFamily="18" charset="0"/>
                        <a:cs typeface="Segoe UI" panose="020B0502040204020203" pitchFamily="34" charset="0"/>
                      </a:rPr>
                      <m:t>(</m:t>
                    </m:r>
                    <m:r>
                      <a:rPr lang="en-US" altLang="ko-KR" b="0" i="1" smtClean="0">
                        <a:latin typeface="Cambria Math" panose="02040503050406030204" pitchFamily="18" charset="0"/>
                        <a:cs typeface="Segoe UI" panose="020B0502040204020203" pitchFamily="34" charset="0"/>
                      </a:rPr>
                      <m:t>𝑂𝑝𝑒𝑟𝑎𝑡𝑖𝑛𝑔</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𝑖𝑛𝑐𝑜𝑚𝑒</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𝑖𝑛𝑡𝑒𝑟𝑒𝑠𝑡</m:t>
                    </m:r>
                    <m:r>
                      <a:rPr lang="en-US" altLang="ko-KR" b="0" i="1" smtClean="0">
                        <a:latin typeface="Cambria Math" panose="02040503050406030204" pitchFamily="18" charset="0"/>
                        <a:cs typeface="Segoe UI" panose="020B0502040204020203" pitchFamily="34" charset="0"/>
                      </a:rPr>
                      <m:t> </m:t>
                    </m:r>
                    <m:r>
                      <a:rPr lang="en-US" altLang="ko-KR" b="0" i="1" smtClean="0">
                        <a:latin typeface="Cambria Math" panose="02040503050406030204" pitchFamily="18" charset="0"/>
                        <a:cs typeface="Segoe UI" panose="020B0502040204020203" pitchFamily="34" charset="0"/>
                      </a:rPr>
                      <m:t>𝑒𝑥𝑝𝑒𝑛𝑠𝑒</m:t>
                    </m:r>
                    <m:r>
                      <a:rPr lang="en-US" altLang="ko-KR" b="0" i="1" smtClean="0">
                        <a:latin typeface="Cambria Math" panose="02040503050406030204" pitchFamily="18" charset="0"/>
                        <a:cs typeface="Segoe UI" panose="020B0502040204020203" pitchFamily="34" charset="0"/>
                      </a:rPr>
                      <m:t>) </m:t>
                    </m:r>
                  </m:oMath>
                </a14:m>
                <a:r>
                  <a:rPr lang="en-US" altLang="ko-KR" dirty="0">
                    <a:latin typeface="Segoe UI" panose="020B0502040204020203" pitchFamily="34" charset="0"/>
                    <a:cs typeface="Segoe UI" panose="020B0502040204020203" pitchFamily="34" charset="0"/>
                  </a:rPr>
                  <a:t>/</a:t>
                </a:r>
                <a14:m>
                  <m:oMath xmlns:m="http://schemas.openxmlformats.org/officeDocument/2006/math">
                    <m:r>
                      <a:rPr lang="en-US" altLang="ko-KR" b="0" i="1" dirty="0" smtClean="0">
                        <a:latin typeface="Cambria Math" panose="02040503050406030204" pitchFamily="18" charset="0"/>
                        <a:cs typeface="Segoe UI" panose="020B0502040204020203" pitchFamily="34" charset="0"/>
                      </a:rPr>
                      <m:t>𝑜𝑝𝑒𝑟𝑎𝑡𝑖𝑛𝑔</m:t>
                    </m:r>
                    <m:r>
                      <a:rPr lang="en-US" altLang="ko-KR" b="0" i="1" dirty="0" smtClean="0">
                        <a:latin typeface="Cambria Math" panose="02040503050406030204" pitchFamily="18" charset="0"/>
                        <a:cs typeface="Segoe UI" panose="020B0502040204020203" pitchFamily="34" charset="0"/>
                      </a:rPr>
                      <m:t> </m:t>
                    </m:r>
                    <m:r>
                      <a:rPr lang="en-US" altLang="ko-KR" b="0" i="1" dirty="0" smtClean="0">
                        <a:latin typeface="Cambria Math" panose="02040503050406030204" pitchFamily="18" charset="0"/>
                        <a:cs typeface="Segoe UI" panose="020B0502040204020203" pitchFamily="34" charset="0"/>
                      </a:rPr>
                      <m:t>𝑎𝑠𝑠𝑒𝑡𝑠</m:t>
                    </m:r>
                  </m:oMath>
                </a14:m>
                <a:r>
                  <a:rPr lang="en-US" altLang="ko-KR" dirty="0">
                    <a:latin typeface="Segoe UI" panose="020B0502040204020203" pitchFamily="34" charset="0"/>
                    <a:cs typeface="Segoe UI" panose="020B0502040204020203" pitchFamily="34" charset="0"/>
                  </a:rPr>
                  <a:t> </a:t>
                </a:r>
              </a:p>
              <a:p>
                <a:pPr marL="658800" marR="5080" indent="-285750">
                  <a:spcBef>
                    <a:spcPts val="200"/>
                  </a:spcBef>
                  <a:buFont typeface="Arial" panose="020B0604020202020204" pitchFamily="34" charset="0"/>
                  <a:buChar char="•"/>
                  <a:tabLst>
                    <a:tab pos="355600" algn="l"/>
                  </a:tabLst>
                </a:pPr>
                <a:r>
                  <a:rPr lang="en-US" altLang="ko-KR" sz="1400" dirty="0">
                    <a:solidFill>
                      <a:schemeClr val="tx1"/>
                    </a:solidFill>
                    <a:latin typeface="Segoe UI" panose="020B0502040204020203" pitchFamily="34" charset="0"/>
                    <a:cs typeface="Segoe UI" panose="020B0502040204020203" pitchFamily="34" charset="0"/>
                  </a:rPr>
                  <a:t>We additionally define Return on Operating Assets (ROOA) using operating assets rather than net operating assets as the denominator to examine its usefulness as an alternative measure to ICR.</a:t>
                </a:r>
              </a:p>
              <a:p>
                <a:pPr marL="12700" marR="5080">
                  <a:spcBef>
                    <a:spcPts val="2165"/>
                  </a:spcBef>
                  <a:tabLst>
                    <a:tab pos="355600" algn="l"/>
                  </a:tabLst>
                </a:pPr>
                <a:r>
                  <a:rPr lang="en-US" altLang="ko-KR" sz="1400" dirty="0">
                    <a:latin typeface="Segoe UI" panose="020B0502040204020203" pitchFamily="34" charset="0"/>
                    <a:cs typeface="Segoe UI" panose="020B0502040204020203" pitchFamily="34" charset="0"/>
                  </a:rPr>
                  <a:t>    Net operating assets </a:t>
                </a:r>
                <a:r>
                  <a:rPr lang="en-US" altLang="ko-KR" sz="1400" spc="-25" dirty="0">
                    <a:latin typeface="Segoe UI" panose="020B0502040204020203" pitchFamily="34" charset="0"/>
                    <a:cs typeface="Segoe UI" panose="020B0502040204020203" pitchFamily="34" charset="0"/>
                  </a:rPr>
                  <a:t>can</a:t>
                </a:r>
                <a:r>
                  <a:rPr lang="en-US" altLang="ko-KR" sz="1400" dirty="0">
                    <a:latin typeface="Segoe UI" panose="020B0502040204020203" pitchFamily="34" charset="0"/>
                    <a:cs typeface="Segoe UI" panose="020B0502040204020203" pitchFamily="34" charset="0"/>
                  </a:rPr>
                  <a:t> be measured by reclassifying the statement of financial position as follows</a:t>
                </a:r>
              </a:p>
              <a:p>
                <a:pPr marL="12700" marR="5080">
                  <a:lnSpc>
                    <a:spcPct val="100000"/>
                  </a:lnSpc>
                  <a:spcBef>
                    <a:spcPts val="2165"/>
                  </a:spcBef>
                  <a:tabLst>
                    <a:tab pos="355600" algn="l"/>
                  </a:tabLst>
                </a:pPr>
                <a:endParaRPr lang="en-US" altLang="ko-KR" sz="1400" dirty="0">
                  <a:latin typeface="Segoe UI" panose="020B0502040204020203" pitchFamily="34" charset="0"/>
                  <a:cs typeface="Segoe UI" panose="020B0502040204020203" pitchFamily="34" charset="0"/>
                </a:endParaRPr>
              </a:p>
              <a:p>
                <a:pPr marL="12700" marR="5080">
                  <a:lnSpc>
                    <a:spcPct val="100000"/>
                  </a:lnSpc>
                  <a:spcBef>
                    <a:spcPts val="2165"/>
                  </a:spcBef>
                  <a:tabLst>
                    <a:tab pos="355600" algn="l"/>
                  </a:tabLst>
                </a:pPr>
                <a:r>
                  <a:rPr lang="en-US" sz="1400" dirty="0">
                    <a:latin typeface="Segoe UI" panose="020B0502040204020203" pitchFamily="34" charset="0"/>
                    <a:cs typeface="Segoe UI" panose="020B0502040204020203" pitchFamily="34" charset="0"/>
                  </a:rPr>
                  <a:t> </a:t>
                </a:r>
              </a:p>
              <a:p>
                <a:pPr marL="12700" marR="5080">
                  <a:lnSpc>
                    <a:spcPct val="100000"/>
                  </a:lnSpc>
                  <a:spcBef>
                    <a:spcPts val="2165"/>
                  </a:spcBef>
                  <a:tabLst>
                    <a:tab pos="355600" algn="l"/>
                  </a:tabLst>
                </a:pPr>
                <a:endParaRPr lang="en-US" sz="1400" dirty="0">
                  <a:latin typeface="Segoe UI" panose="020B0502040204020203" pitchFamily="34" charset="0"/>
                  <a:cs typeface="Segoe UI" panose="020B0502040204020203" pitchFamily="34" charset="0"/>
                </a:endParaRPr>
              </a:p>
            </p:txBody>
          </p:sp>
        </mc:Choice>
        <mc:Fallback xmlns="">
          <p:sp>
            <p:nvSpPr>
              <p:cNvPr id="3" name="object 3"/>
              <p:cNvSpPr txBox="1">
                <a:spLocks noRot="1" noChangeAspect="1" noMove="1" noResize="1" noEditPoints="1" noAdjustHandles="1" noChangeArrowheads="1" noChangeShapeType="1" noTextEdit="1"/>
              </p:cNvSpPr>
              <p:nvPr/>
            </p:nvSpPr>
            <p:spPr>
              <a:xfrm>
                <a:off x="569793" y="916262"/>
                <a:ext cx="8783955" cy="5123839"/>
              </a:xfrm>
              <a:prstGeom prst="rect">
                <a:avLst/>
              </a:prstGeom>
              <a:blipFill>
                <a:blip r:embed="rId3"/>
                <a:stretch>
                  <a:fillRect l="-1319" t="-1308"/>
                </a:stretch>
              </a:blipFill>
            </p:spPr>
            <p:txBody>
              <a:bodyPr/>
              <a:lstStyle/>
              <a:p>
                <a:r>
                  <a:rPr lang="ko-KR" altLang="en-US">
                    <a:noFill/>
                  </a:rPr>
                  <a:t> </a:t>
                </a:r>
              </a:p>
            </p:txBody>
          </p:sp>
        </mc:Fallback>
      </mc:AlternateContent>
      <p:sp>
        <p:nvSpPr>
          <p:cNvPr id="6" name="object 6"/>
          <p:cNvSpPr txBox="1">
            <a:spLocks noGrp="1"/>
          </p:cNvSpPr>
          <p:nvPr>
            <p:ph type="sldNum" sz="quarter" idx="7"/>
          </p:nvPr>
        </p:nvSpPr>
        <p:spPr>
          <a:prstGeom prst="rect">
            <a:avLst/>
          </a:prstGeom>
        </p:spPr>
        <p:txBody>
          <a:bodyPr vert="horz" wrap="square" lIns="0" tIns="26034" rIns="0" bIns="0" rtlCol="0">
            <a:spAutoFit/>
          </a:bodyPr>
          <a:lstStyle/>
          <a:p>
            <a:pPr marL="38100">
              <a:lnSpc>
                <a:spcPct val="100000"/>
              </a:lnSpc>
              <a:spcBef>
                <a:spcPts val="204"/>
              </a:spcBef>
            </a:pPr>
            <a:fld id="{81D60167-4931-47E6-BA6A-407CBD079E47}" type="slidenum">
              <a:rPr spc="-25" dirty="0"/>
              <a:t>9</a:t>
            </a:fld>
            <a:endParaRPr spc="-25" dirty="0"/>
          </a:p>
        </p:txBody>
      </p:sp>
      <p:grpSp>
        <p:nvGrpSpPr>
          <p:cNvPr id="12" name="그룹 11">
            <a:extLst>
              <a:ext uri="{FF2B5EF4-FFF2-40B4-BE49-F238E27FC236}">
                <a16:creationId xmlns:a16="http://schemas.microsoft.com/office/drawing/2014/main" id="{24A32281-6D0C-46B8-B64D-9A3788AF5C33}"/>
              </a:ext>
            </a:extLst>
          </p:cNvPr>
          <p:cNvGrpSpPr/>
          <p:nvPr/>
        </p:nvGrpSpPr>
        <p:grpSpPr>
          <a:xfrm>
            <a:off x="783670" y="4525597"/>
            <a:ext cx="8422345" cy="1365745"/>
            <a:chOff x="780629" y="4725975"/>
            <a:chExt cx="8422345" cy="1365745"/>
          </a:xfrm>
        </p:grpSpPr>
        <p:grpSp>
          <p:nvGrpSpPr>
            <p:cNvPr id="36" name="그룹 35">
              <a:extLst>
                <a:ext uri="{FF2B5EF4-FFF2-40B4-BE49-F238E27FC236}">
                  <a16:creationId xmlns:a16="http://schemas.microsoft.com/office/drawing/2014/main" id="{97731321-19C8-4B82-B9FB-36066828ADAD}"/>
                </a:ext>
              </a:extLst>
            </p:cNvPr>
            <p:cNvGrpSpPr/>
            <p:nvPr/>
          </p:nvGrpSpPr>
          <p:grpSpPr>
            <a:xfrm>
              <a:off x="780629" y="4843909"/>
              <a:ext cx="3079784" cy="1247811"/>
              <a:chOff x="1263616" y="3226141"/>
              <a:chExt cx="3079784" cy="1247811"/>
            </a:xfrm>
          </p:grpSpPr>
          <p:sp>
            <p:nvSpPr>
              <p:cNvPr id="8" name="TextBox 7">
                <a:extLst>
                  <a:ext uri="{FF2B5EF4-FFF2-40B4-BE49-F238E27FC236}">
                    <a16:creationId xmlns:a16="http://schemas.microsoft.com/office/drawing/2014/main" id="{C928EB76-1022-4E65-BD65-711580D5C1C2}"/>
                  </a:ext>
                </a:extLst>
              </p:cNvPr>
              <p:cNvSpPr txBox="1"/>
              <p:nvPr/>
            </p:nvSpPr>
            <p:spPr>
              <a:xfrm>
                <a:off x="1724953" y="3226141"/>
                <a:ext cx="2492551" cy="338554"/>
              </a:xfrm>
              <a:prstGeom prst="rect">
                <a:avLst/>
              </a:prstGeom>
              <a:solidFill>
                <a:schemeClr val="bg1"/>
              </a:solidFill>
            </p:spPr>
            <p:txBody>
              <a:bodyPr wrap="square" rtlCol="0">
                <a:spAutoFit/>
              </a:bodyPr>
              <a:lstStyle/>
              <a:p>
                <a:r>
                  <a:rPr lang="en-US" altLang="ko-KR" sz="1600" b="1" dirty="0">
                    <a:latin typeface="Segoe UI" panose="020B0502040204020203" pitchFamily="34" charset="0"/>
                    <a:cs typeface="Segoe UI" panose="020B0502040204020203" pitchFamily="34" charset="0"/>
                  </a:rPr>
                  <a:t>Financial</a:t>
                </a:r>
                <a:r>
                  <a:rPr lang="ko-KR" altLang="en-US" sz="1600" b="1" dirty="0">
                    <a:latin typeface="Segoe UI" panose="020B0502040204020203" pitchFamily="34" charset="0"/>
                    <a:cs typeface="Segoe UI" panose="020B0502040204020203" pitchFamily="34" charset="0"/>
                  </a:rPr>
                  <a:t> </a:t>
                </a:r>
                <a:r>
                  <a:rPr lang="en-US" altLang="ko-KR" sz="1600" b="1" dirty="0">
                    <a:latin typeface="Segoe UI" panose="020B0502040204020203" pitchFamily="34" charset="0"/>
                    <a:cs typeface="Segoe UI" panose="020B0502040204020203" pitchFamily="34" charset="0"/>
                  </a:rPr>
                  <a:t>Statements</a:t>
                </a:r>
                <a:endParaRPr lang="ko-KR" altLang="en-US" sz="1600" b="1" dirty="0">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A2F8BECF-DCB6-4CB6-8D29-19E7AD5F1C29}"/>
                  </a:ext>
                </a:extLst>
              </p:cNvPr>
              <p:cNvSpPr txBox="1"/>
              <p:nvPr/>
            </p:nvSpPr>
            <p:spPr>
              <a:xfrm>
                <a:off x="1263616" y="3567723"/>
                <a:ext cx="1393933" cy="600164"/>
              </a:xfrm>
              <a:prstGeom prst="rect">
                <a:avLst/>
              </a:prstGeom>
              <a:solidFill>
                <a:schemeClr val="bg1"/>
              </a:solidFill>
            </p:spPr>
            <p:txBody>
              <a:bodyPr wrap="square" rtlCol="0">
                <a:spAutoFit/>
              </a:bodyPr>
              <a:lstStyle/>
              <a:p>
                <a:r>
                  <a:rPr lang="en-US" altLang="ko-KR" sz="1300" dirty="0">
                    <a:latin typeface="+mj-lt"/>
                    <a:cs typeface="Arial" panose="020B0604020202020204" pitchFamily="34" charset="0"/>
                  </a:rPr>
                  <a:t>Operating Assets</a:t>
                </a:r>
              </a:p>
              <a:p>
                <a:endParaRPr lang="en-US" altLang="ko-KR" sz="700" dirty="0">
                  <a:latin typeface="+mj-lt"/>
                  <a:cs typeface="Arial" panose="020B0604020202020204" pitchFamily="34" charset="0"/>
                </a:endParaRPr>
              </a:p>
              <a:p>
                <a:r>
                  <a:rPr lang="en-US" altLang="ko-KR" sz="1300" dirty="0">
                    <a:latin typeface="+mj-lt"/>
                    <a:cs typeface="Arial" panose="020B0604020202020204" pitchFamily="34" charset="0"/>
                  </a:rPr>
                  <a:t>Financial Assets</a:t>
                </a:r>
                <a:endParaRPr lang="ko-KR" altLang="en-US" sz="1300" dirty="0">
                  <a:latin typeface="+mj-lt"/>
                  <a:cs typeface="Arial" panose="020B0604020202020204" pitchFamily="34" charset="0"/>
                </a:endParaRPr>
              </a:p>
            </p:txBody>
          </p:sp>
          <p:sp>
            <p:nvSpPr>
              <p:cNvPr id="11" name="TextBox 10">
                <a:extLst>
                  <a:ext uri="{FF2B5EF4-FFF2-40B4-BE49-F238E27FC236}">
                    <a16:creationId xmlns:a16="http://schemas.microsoft.com/office/drawing/2014/main" id="{28749060-B5FE-41F4-830E-33A03E4C49CC}"/>
                  </a:ext>
                </a:extLst>
              </p:cNvPr>
              <p:cNvSpPr txBox="1"/>
              <p:nvPr/>
            </p:nvSpPr>
            <p:spPr>
              <a:xfrm>
                <a:off x="2643809" y="3581400"/>
                <a:ext cx="1699591" cy="892552"/>
              </a:xfrm>
              <a:prstGeom prst="rect">
                <a:avLst/>
              </a:prstGeom>
              <a:solidFill>
                <a:schemeClr val="bg1"/>
              </a:solidFill>
            </p:spPr>
            <p:txBody>
              <a:bodyPr wrap="square" rtlCol="0">
                <a:spAutoFit/>
              </a:bodyPr>
              <a:lstStyle/>
              <a:p>
                <a:r>
                  <a:rPr lang="en-US" altLang="ko-KR" sz="1300" dirty="0">
                    <a:latin typeface="+mn-lt"/>
                    <a:cs typeface="Times New Roman" panose="02020603050405020304" pitchFamily="18" charset="0"/>
                  </a:rPr>
                  <a:t>Operating Liabilities</a:t>
                </a:r>
                <a:endParaRPr lang="en-US" altLang="ko-KR" sz="200" dirty="0">
                  <a:latin typeface="+mn-lt"/>
                  <a:cs typeface="Times New Roman" panose="02020603050405020304" pitchFamily="18" charset="0"/>
                </a:endParaRPr>
              </a:p>
              <a:p>
                <a:r>
                  <a:rPr lang="en-US" altLang="ko-KR" sz="1300" dirty="0">
                    <a:latin typeface="+mn-lt"/>
                    <a:cs typeface="Times New Roman" panose="02020603050405020304" pitchFamily="18" charset="0"/>
                  </a:rPr>
                  <a:t>Financial Liabilities</a:t>
                </a:r>
              </a:p>
              <a:p>
                <a:endParaRPr lang="en-US" altLang="ko-KR" sz="1300" b="1" dirty="0">
                  <a:latin typeface="+mn-lt"/>
                  <a:cs typeface="Times New Roman" panose="02020603050405020304" pitchFamily="18" charset="0"/>
                </a:endParaRPr>
              </a:p>
              <a:p>
                <a:r>
                  <a:rPr lang="en-US" altLang="ko-KR" sz="1300" dirty="0">
                    <a:latin typeface="+mn-lt"/>
                    <a:cs typeface="Times New Roman" panose="02020603050405020304" pitchFamily="18" charset="0"/>
                  </a:rPr>
                  <a:t>Equity</a:t>
                </a:r>
                <a:endParaRPr lang="ko-KR" altLang="en-US" sz="1300" dirty="0">
                  <a:latin typeface="+mn-lt"/>
                  <a:cs typeface="Times New Roman" panose="02020603050405020304" pitchFamily="18" charset="0"/>
                </a:endParaRPr>
              </a:p>
            </p:txBody>
          </p:sp>
          <p:cxnSp>
            <p:nvCxnSpPr>
              <p:cNvPr id="13" name="직선 연결선 12">
                <a:extLst>
                  <a:ext uri="{FF2B5EF4-FFF2-40B4-BE49-F238E27FC236}">
                    <a16:creationId xmlns:a16="http://schemas.microsoft.com/office/drawing/2014/main" id="{39B6B501-DF23-4103-BCF8-B51A1B2CFD65}"/>
                  </a:ext>
                </a:extLst>
              </p:cNvPr>
              <p:cNvCxnSpPr>
                <a:cxnSpLocks/>
              </p:cNvCxnSpPr>
              <p:nvPr/>
            </p:nvCxnSpPr>
            <p:spPr>
              <a:xfrm>
                <a:off x="2667000" y="3567723"/>
                <a:ext cx="0" cy="906229"/>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a:extLst>
                  <a:ext uri="{FF2B5EF4-FFF2-40B4-BE49-F238E27FC236}">
                    <a16:creationId xmlns:a16="http://schemas.microsoft.com/office/drawing/2014/main" id="{5D6D372E-923E-45E3-BCB3-2D4CEB5BE52A}"/>
                  </a:ext>
                </a:extLst>
              </p:cNvPr>
              <p:cNvCxnSpPr>
                <a:cxnSpLocks/>
              </p:cNvCxnSpPr>
              <p:nvPr/>
            </p:nvCxnSpPr>
            <p:spPr>
              <a:xfrm>
                <a:off x="1263616" y="3567723"/>
                <a:ext cx="2851184"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a:extLst>
                  <a:ext uri="{FF2B5EF4-FFF2-40B4-BE49-F238E27FC236}">
                    <a16:creationId xmlns:a16="http://schemas.microsoft.com/office/drawing/2014/main" id="{AC8A08FE-6B1A-4682-9F54-8088A95CA55A}"/>
                  </a:ext>
                </a:extLst>
              </p:cNvPr>
              <p:cNvCxnSpPr>
                <a:cxnSpLocks/>
              </p:cNvCxnSpPr>
              <p:nvPr/>
            </p:nvCxnSpPr>
            <p:spPr>
              <a:xfrm flipH="1">
                <a:off x="2667000" y="4167887"/>
                <a:ext cx="14478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7" name="그룹 36">
              <a:extLst>
                <a:ext uri="{FF2B5EF4-FFF2-40B4-BE49-F238E27FC236}">
                  <a16:creationId xmlns:a16="http://schemas.microsoft.com/office/drawing/2014/main" id="{9D5235D1-4866-4816-9416-1D82132C955E}"/>
                </a:ext>
              </a:extLst>
            </p:cNvPr>
            <p:cNvGrpSpPr/>
            <p:nvPr/>
          </p:nvGrpSpPr>
          <p:grpSpPr>
            <a:xfrm>
              <a:off x="5619524" y="4725975"/>
              <a:ext cx="3583450" cy="1365745"/>
              <a:chOff x="4935399" y="3262839"/>
              <a:chExt cx="3583450" cy="1365745"/>
            </a:xfrm>
          </p:grpSpPr>
          <p:sp>
            <p:nvSpPr>
              <p:cNvPr id="9" name="TextBox 8">
                <a:extLst>
                  <a:ext uri="{FF2B5EF4-FFF2-40B4-BE49-F238E27FC236}">
                    <a16:creationId xmlns:a16="http://schemas.microsoft.com/office/drawing/2014/main" id="{181F368F-7354-4E99-B5E6-63F542437C04}"/>
                  </a:ext>
                </a:extLst>
              </p:cNvPr>
              <p:cNvSpPr txBox="1"/>
              <p:nvPr/>
            </p:nvSpPr>
            <p:spPr>
              <a:xfrm>
                <a:off x="5166049" y="3262839"/>
                <a:ext cx="3352800" cy="338554"/>
              </a:xfrm>
              <a:prstGeom prst="rect">
                <a:avLst/>
              </a:prstGeom>
              <a:solidFill>
                <a:schemeClr val="bg1"/>
              </a:solidFill>
            </p:spPr>
            <p:txBody>
              <a:bodyPr wrap="square" rtlCol="0">
                <a:spAutoFit/>
              </a:bodyPr>
              <a:lstStyle/>
              <a:p>
                <a:r>
                  <a:rPr lang="en-US" altLang="ko-KR" sz="1600" b="1" dirty="0">
                    <a:latin typeface="Segoe UI" panose="020B0502040204020203" pitchFamily="34" charset="0"/>
                    <a:cs typeface="Segoe UI" panose="020B0502040204020203" pitchFamily="34" charset="0"/>
                  </a:rPr>
                  <a:t>Reclassified Financial Statements</a:t>
                </a:r>
                <a:endParaRPr lang="ko-KR" altLang="en-US" sz="1600" b="1" dirty="0">
                  <a:latin typeface="Segoe UI" panose="020B0502040204020203" pitchFamily="34" charset="0"/>
                  <a:cs typeface="Segoe UI" panose="020B0502040204020203" pitchFamily="34" charset="0"/>
                </a:endParaRPr>
              </a:p>
            </p:txBody>
          </p:sp>
          <p:sp>
            <p:nvSpPr>
              <p:cNvPr id="18" name="TextBox 17">
                <a:extLst>
                  <a:ext uri="{FF2B5EF4-FFF2-40B4-BE49-F238E27FC236}">
                    <a16:creationId xmlns:a16="http://schemas.microsoft.com/office/drawing/2014/main" id="{621F8274-3E7F-478D-B01F-EEEEE7DCA5D8}"/>
                  </a:ext>
                </a:extLst>
              </p:cNvPr>
              <p:cNvSpPr txBox="1"/>
              <p:nvPr/>
            </p:nvSpPr>
            <p:spPr>
              <a:xfrm>
                <a:off x="4935399" y="3505200"/>
                <a:ext cx="1699591" cy="692497"/>
              </a:xfrm>
              <a:prstGeom prst="rect">
                <a:avLst/>
              </a:prstGeom>
              <a:solidFill>
                <a:schemeClr val="bg1"/>
              </a:solidFill>
            </p:spPr>
            <p:txBody>
              <a:bodyPr wrap="square" rtlCol="0">
                <a:spAutoFit/>
              </a:bodyPr>
              <a:lstStyle/>
              <a:p>
                <a:r>
                  <a:rPr lang="en-US" altLang="ko-KR" sz="1300" dirty="0">
                    <a:latin typeface="+mn-lt"/>
                    <a:cs typeface="Times New Roman" panose="02020603050405020304" pitchFamily="18" charset="0"/>
                  </a:rPr>
                  <a:t>Net Operating Assets (Operating Assets – Operating Liabilities)</a:t>
                </a:r>
                <a:endParaRPr lang="ko-KR" altLang="en-US" sz="1300" dirty="0">
                  <a:latin typeface="+mn-lt"/>
                  <a:cs typeface="Times New Roman" panose="02020603050405020304" pitchFamily="18" charset="0"/>
                </a:endParaRPr>
              </a:p>
            </p:txBody>
          </p:sp>
          <p:sp>
            <p:nvSpPr>
              <p:cNvPr id="19" name="TextBox 18">
                <a:extLst>
                  <a:ext uri="{FF2B5EF4-FFF2-40B4-BE49-F238E27FC236}">
                    <a16:creationId xmlns:a16="http://schemas.microsoft.com/office/drawing/2014/main" id="{C3446DB4-5D20-4A29-8701-D5FEF78D5C70}"/>
                  </a:ext>
                </a:extLst>
              </p:cNvPr>
              <p:cNvSpPr txBox="1"/>
              <p:nvPr/>
            </p:nvSpPr>
            <p:spPr>
              <a:xfrm>
                <a:off x="6553200" y="3505200"/>
                <a:ext cx="1699591" cy="1123384"/>
              </a:xfrm>
              <a:prstGeom prst="rect">
                <a:avLst/>
              </a:prstGeom>
              <a:solidFill>
                <a:schemeClr val="bg1"/>
              </a:solidFill>
            </p:spPr>
            <p:txBody>
              <a:bodyPr wrap="square" rtlCol="0">
                <a:spAutoFit/>
              </a:bodyPr>
              <a:lstStyle/>
              <a:p>
                <a:r>
                  <a:rPr lang="en-US" altLang="ko-KR" sz="1300" dirty="0">
                    <a:latin typeface="+mn-lt"/>
                    <a:cs typeface="Times New Roman" panose="02020603050405020304" pitchFamily="18" charset="0"/>
                  </a:rPr>
                  <a:t>Net Financial Obligation</a:t>
                </a:r>
              </a:p>
              <a:p>
                <a:r>
                  <a:rPr lang="en-US" altLang="ko-KR" sz="1300" dirty="0">
                    <a:latin typeface="+mn-lt"/>
                    <a:cs typeface="Times New Roman" panose="02020603050405020304" pitchFamily="18" charset="0"/>
                  </a:rPr>
                  <a:t>(Financial Liabilities – Financial Assets)</a:t>
                </a:r>
              </a:p>
              <a:p>
                <a:endParaRPr lang="en-US" altLang="ko-KR" sz="200" dirty="0">
                  <a:latin typeface="+mn-lt"/>
                  <a:cs typeface="Times New Roman" panose="02020603050405020304" pitchFamily="18" charset="0"/>
                </a:endParaRPr>
              </a:p>
              <a:p>
                <a:r>
                  <a:rPr lang="en-US" altLang="ko-KR" sz="1300" dirty="0">
                    <a:latin typeface="+mn-lt"/>
                    <a:cs typeface="Times New Roman" panose="02020603050405020304" pitchFamily="18" charset="0"/>
                  </a:rPr>
                  <a:t>Equity</a:t>
                </a:r>
                <a:endParaRPr lang="ko-KR" altLang="en-US" sz="1300" dirty="0">
                  <a:latin typeface="+mn-lt"/>
                  <a:cs typeface="Times New Roman" panose="02020603050405020304" pitchFamily="18" charset="0"/>
                </a:endParaRPr>
              </a:p>
            </p:txBody>
          </p:sp>
          <p:cxnSp>
            <p:nvCxnSpPr>
              <p:cNvPr id="20" name="직선 연결선 19">
                <a:extLst>
                  <a:ext uri="{FF2B5EF4-FFF2-40B4-BE49-F238E27FC236}">
                    <a16:creationId xmlns:a16="http://schemas.microsoft.com/office/drawing/2014/main" id="{323DD9A4-E5A0-4C7F-8D4C-9625A63344A5}"/>
                  </a:ext>
                </a:extLst>
              </p:cNvPr>
              <p:cNvCxnSpPr>
                <a:cxnSpLocks/>
              </p:cNvCxnSpPr>
              <p:nvPr/>
            </p:nvCxnSpPr>
            <p:spPr>
              <a:xfrm>
                <a:off x="6553200" y="3581400"/>
                <a:ext cx="0" cy="1047184"/>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직선 연결선 26">
                <a:extLst>
                  <a:ext uri="{FF2B5EF4-FFF2-40B4-BE49-F238E27FC236}">
                    <a16:creationId xmlns:a16="http://schemas.microsoft.com/office/drawing/2014/main" id="{3EBE01BD-44C4-44C5-9CF9-25492A0C4414}"/>
                  </a:ext>
                </a:extLst>
              </p:cNvPr>
              <p:cNvCxnSpPr>
                <a:cxnSpLocks/>
              </p:cNvCxnSpPr>
              <p:nvPr/>
            </p:nvCxnSpPr>
            <p:spPr>
              <a:xfrm flipH="1">
                <a:off x="6553200" y="4384888"/>
                <a:ext cx="1905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직선 연결선 29">
                <a:extLst>
                  <a:ext uri="{FF2B5EF4-FFF2-40B4-BE49-F238E27FC236}">
                    <a16:creationId xmlns:a16="http://schemas.microsoft.com/office/drawing/2014/main" id="{264C5A45-AA18-417E-A40B-09E784735369}"/>
                  </a:ext>
                </a:extLst>
              </p:cNvPr>
              <p:cNvCxnSpPr>
                <a:cxnSpLocks/>
              </p:cNvCxnSpPr>
              <p:nvPr/>
            </p:nvCxnSpPr>
            <p:spPr>
              <a:xfrm flipH="1">
                <a:off x="4961770" y="3567723"/>
                <a:ext cx="349643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7" name="화살표: 오른쪽 6">
              <a:extLst>
                <a:ext uri="{FF2B5EF4-FFF2-40B4-BE49-F238E27FC236}">
                  <a16:creationId xmlns:a16="http://schemas.microsoft.com/office/drawing/2014/main" id="{B3C51D68-0901-4BDF-B1AA-03C6317D9625}"/>
                </a:ext>
              </a:extLst>
            </p:cNvPr>
            <p:cNvSpPr/>
            <p:nvPr/>
          </p:nvSpPr>
          <p:spPr>
            <a:xfrm>
              <a:off x="3891742" y="5312448"/>
              <a:ext cx="1429876" cy="346249"/>
            </a:xfrm>
            <a:prstGeom prst="right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4" name="직사각형 13">
            <a:extLst>
              <a:ext uri="{FF2B5EF4-FFF2-40B4-BE49-F238E27FC236}">
                <a16:creationId xmlns:a16="http://schemas.microsoft.com/office/drawing/2014/main" id="{C3ABD2F7-CFD8-4726-BB8D-749C5B1B23B2}"/>
              </a:ext>
            </a:extLst>
          </p:cNvPr>
          <p:cNvSpPr/>
          <p:nvPr/>
        </p:nvSpPr>
        <p:spPr>
          <a:xfrm>
            <a:off x="569793" y="5997635"/>
            <a:ext cx="9651691" cy="553998"/>
          </a:xfrm>
          <a:prstGeom prst="rect">
            <a:avLst/>
          </a:prstGeom>
        </p:spPr>
        <p:txBody>
          <a:bodyPr wrap="square">
            <a:spAutoFit/>
          </a:bodyPr>
          <a:lstStyle/>
          <a:p>
            <a:r>
              <a:rPr lang="en-US" altLang="ko-KR" sz="1800" dirty="0">
                <a:latin typeface="Segoe UI" panose="020B0502040204020203" pitchFamily="34" charset="0"/>
                <a:cs typeface="Segoe UI" panose="020B0502040204020203" pitchFamily="34" charset="0"/>
              </a:rPr>
              <a:t> </a:t>
            </a:r>
            <a:r>
              <a:rPr lang="en-US" altLang="ko-KR" sz="1200" dirty="0">
                <a:latin typeface="Segoe UI" panose="020B0502040204020203" pitchFamily="34" charset="0"/>
                <a:cs typeface="Segoe UI" panose="020B0502040204020203" pitchFamily="34" charset="0"/>
              </a:rPr>
              <a:t>Operating assets: Total assets - Financial assets</a:t>
            </a:r>
          </a:p>
          <a:p>
            <a:r>
              <a:rPr lang="en-US" altLang="ko-KR" sz="1200" dirty="0">
                <a:latin typeface="Segoe UI" panose="020B0502040204020203" pitchFamily="34" charset="0"/>
                <a:cs typeface="Segoe UI" panose="020B0502040204020203" pitchFamily="34" charset="0"/>
              </a:rPr>
              <a:t> Operating liabilities: Total liabilities - Financial liabilities</a:t>
            </a:r>
            <a:endParaRPr lang="ko-KR" altLang="en-US" sz="1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spPr>
      <a:bodyPr wrap="square" rtlCol="0">
        <a:spAutoFit/>
      </a:bodyPr>
      <a:lstStyle>
        <a:defPPr algn="l">
          <a:defRPr sz="1300" b="1" dirty="0" smtClean="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1829</TotalTime>
  <Words>2200</Words>
  <Application>Microsoft Office PowerPoint</Application>
  <PresentationFormat>A4 용지(210x297mm)</PresentationFormat>
  <Paragraphs>369</Paragraphs>
  <Slides>18</Slides>
  <Notes>18</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18</vt:i4>
      </vt:variant>
    </vt:vector>
  </HeadingPairs>
  <TitlesOfParts>
    <vt:vector size="26" baseType="lpstr">
      <vt:lpstr>맑은 고딕</vt:lpstr>
      <vt:lpstr>Arial</vt:lpstr>
      <vt:lpstr>Calibri</vt:lpstr>
      <vt:lpstr>Cambria Math</vt:lpstr>
      <vt:lpstr>Segoe UI</vt:lpstr>
      <vt:lpstr>Times New Roman</vt:lpstr>
      <vt:lpstr>Wingdings</vt:lpstr>
      <vt:lpstr>Office Theme</vt:lpstr>
      <vt:lpstr>A study on Complementary Indicators to the ICR for Identifying Distressed Firms </vt:lpstr>
      <vt:lpstr>PowerPoint 프레젠테이션</vt:lpstr>
      <vt:lpstr>Ⅰ. Introduction : ICR and its limitation</vt:lpstr>
      <vt:lpstr>Ⅰ. Introduction : Need for an ICR Complementary Proposal</vt:lpstr>
      <vt:lpstr>Ⅱ. Overview of Distressed Firm Indicators</vt:lpstr>
      <vt:lpstr>Ⅱ. Overview of Distressed Firm Indicators</vt:lpstr>
      <vt:lpstr>Ⅱ. Overview of Distressed Firm Indicators     Summary </vt:lpstr>
      <vt:lpstr>Ⅱ. Overview of Distressed Firm Indicators</vt:lpstr>
      <vt:lpstr>Ⅱ. Overview of Distressed Firm Indicators</vt:lpstr>
      <vt:lpstr>Ⅱ. Overview of Distressed Firm Indicators</vt:lpstr>
      <vt:lpstr>Ⅲ. Characteristics of Alternative Indicators</vt:lpstr>
      <vt:lpstr>PowerPoint 프레젠테이션</vt:lpstr>
      <vt:lpstr>PowerPoint 프레젠테이션</vt:lpstr>
      <vt:lpstr>PowerPoint 프레젠테이션</vt:lpstr>
      <vt:lpstr>PowerPoint 프레젠테이션</vt:lpstr>
      <vt:lpstr>PowerPoint 프레젠테이션</vt:lpstr>
      <vt:lpstr>Ⅳ. Conclusion and Implications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Windows 사용자</dc:creator>
  <cp:keywords>, docId:382F448577A61CB93F2EE67AD63A6F51</cp:keywords>
  <cp:lastModifiedBy>신혜원</cp:lastModifiedBy>
  <cp:revision>114</cp:revision>
  <dcterms:created xsi:type="dcterms:W3CDTF">2024-08-14T01:24:12Z</dcterms:created>
  <dcterms:modified xsi:type="dcterms:W3CDTF">2024-10-04T07:38:06Z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2023-08-31T00:00:00Z</vt:filetime>
  </property>
  <property fmtid="{D5CDD505-2E9C-101B-9397-08002B2CF9AE}" pid="3" name="Creator">
    <vt:lpwstr>Microsoft® PowerPoint® 2019</vt:lpwstr>
  </property>
  <property fmtid="{D5CDD505-2E9C-101B-9397-08002B2CF9AE}" pid="4" name="LastSaved">
    <vt:filetime>2024-08-14T00:00:00Z</vt:filetime>
  </property>
  <property fmtid="{D5CDD505-2E9C-101B-9397-08002B2CF9AE}" pid="5" name="Producer">
    <vt:lpwstr>Microsoft® PowerPoint® 2019</vt:lpwstr>
  </property>
</Properties>
</file>