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0" r:id="rId2"/>
    <p:sldMasterId id="2147483670" r:id="rId3"/>
    <p:sldMasterId id="2147483680" r:id="rId4"/>
    <p:sldMasterId id="2147483690" r:id="rId5"/>
  </p:sldMasterIdLst>
  <p:notesMasterIdLst>
    <p:notesMasterId r:id="rId41"/>
  </p:notesMasterIdLst>
  <p:sldIdLst>
    <p:sldId id="256" r:id="rId6"/>
    <p:sldId id="268" r:id="rId7"/>
    <p:sldId id="322" r:id="rId8"/>
    <p:sldId id="323" r:id="rId9"/>
    <p:sldId id="269" r:id="rId10"/>
    <p:sldId id="273" r:id="rId11"/>
    <p:sldId id="272" r:id="rId12"/>
    <p:sldId id="302" r:id="rId13"/>
    <p:sldId id="303" r:id="rId14"/>
    <p:sldId id="325" r:id="rId15"/>
    <p:sldId id="305" r:id="rId16"/>
    <p:sldId id="326" r:id="rId17"/>
    <p:sldId id="327" r:id="rId18"/>
    <p:sldId id="328" r:id="rId19"/>
    <p:sldId id="329" r:id="rId20"/>
    <p:sldId id="307" r:id="rId21"/>
    <p:sldId id="274" r:id="rId22"/>
    <p:sldId id="311" r:id="rId23"/>
    <p:sldId id="330" r:id="rId24"/>
    <p:sldId id="331" r:id="rId25"/>
    <p:sldId id="276" r:id="rId26"/>
    <p:sldId id="277" r:id="rId27"/>
    <p:sldId id="332" r:id="rId28"/>
    <p:sldId id="333" r:id="rId29"/>
    <p:sldId id="334" r:id="rId30"/>
    <p:sldId id="335" r:id="rId31"/>
    <p:sldId id="304" r:id="rId32"/>
    <p:sldId id="310" r:id="rId33"/>
    <p:sldId id="339" r:id="rId34"/>
    <p:sldId id="287" r:id="rId35"/>
    <p:sldId id="308" r:id="rId36"/>
    <p:sldId id="336" r:id="rId37"/>
    <p:sldId id="337" r:id="rId38"/>
    <p:sldId id="338" r:id="rId39"/>
    <p:sldId id="340" r:id="rId40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oen Van den bosch" initials="JVdb" lastIdx="2" clrIdx="0">
    <p:extLst>
      <p:ext uri="{19B8F6BF-5375-455C-9EA6-DF929625EA0E}">
        <p15:presenceInfo xmlns:p15="http://schemas.microsoft.com/office/powerpoint/2012/main" userId="ad2374b5ade5721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6E8A"/>
    <a:srgbClr val="00407A"/>
    <a:srgbClr val="52BDEC"/>
    <a:srgbClr val="1D8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75439" autoAdjust="0"/>
  </p:normalViewPr>
  <p:slideViewPr>
    <p:cSldViewPr snapToGrid="0" showGuides="1">
      <p:cViewPr varScale="1">
        <p:scale>
          <a:sx n="98" d="100"/>
          <a:sy n="98" d="100"/>
        </p:scale>
        <p:origin x="112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7D241-521F-4193-9EBE-EFAF02F4C482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BF191-EB99-4729-A7C7-FDE965CBAAF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29861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F191-EB99-4729-A7C7-FDE965CBAAF7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35091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F191-EB99-4729-A7C7-FDE965CBAAF7}" type="slidenum">
              <a:rPr lang="nl-BE" smtClean="0"/>
              <a:t>19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383640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F191-EB99-4729-A7C7-FDE965CBAAF7}" type="slidenum">
              <a:rPr lang="nl-BE" smtClean="0"/>
              <a:t>20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47217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F191-EB99-4729-A7C7-FDE965CBAAF7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18334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F191-EB99-4729-A7C7-FDE965CBAAF7}" type="slidenum">
              <a:rPr lang="nl-BE" smtClean="0"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01739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F191-EB99-4729-A7C7-FDE965CBAAF7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27438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F191-EB99-4729-A7C7-FDE965CBAAF7}" type="slidenum">
              <a:rPr lang="nl-BE" smtClean="0"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49131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4BF191-EB99-4729-A7C7-FDE965CBAAF7}" type="slidenum">
              <a:rPr lang="nl-BE" smtClean="0"/>
              <a:t>15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04602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nl-BE" sz="1200" dirty="0">
              <a:latin typeface="cmr12" panose="020B0500000000000000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F191-EB99-4729-A7C7-FDE965CBAAF7}" type="slidenum">
              <a:rPr lang="nl-BE" smtClean="0"/>
              <a:t>16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432793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F191-EB99-4729-A7C7-FDE965CBAAF7}" type="slidenum">
              <a:rPr lang="nl-BE" smtClean="0"/>
              <a:t>17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3799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F191-EB99-4729-A7C7-FDE965CBAAF7}" type="slidenum">
              <a:rPr lang="nl-BE" smtClean="0"/>
              <a:t>18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38392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648000"/>
            <a:ext cx="12192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4128000" y="2088000"/>
            <a:ext cx="744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4128000" y="4193675"/>
            <a:ext cx="744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00" y="1800000"/>
            <a:ext cx="2453397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44800" y="5706000"/>
            <a:ext cx="5712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00" y="360001"/>
            <a:ext cx="2686309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932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982980" y="5940734"/>
            <a:ext cx="2743200" cy="365125"/>
          </a:xfrm>
          <a:prstGeom prst="rect">
            <a:avLst/>
          </a:prstGeom>
        </p:spPr>
        <p:txBody>
          <a:bodyPr/>
          <a:lstStyle/>
          <a:p>
            <a:fld id="{021B08DF-249E-4E62-909E-BFC6B22C7047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3C9932-0638-41B7-B43F-A2F10644F6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9917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gradFill flip="none" rotWithShape="1">
            <a:gsLst>
              <a:gs pos="0">
                <a:srgbClr val="00407A"/>
              </a:gs>
              <a:gs pos="100000">
                <a:schemeClr val="accent5">
                  <a:lumMod val="89000"/>
                </a:schemeClr>
              </a:gs>
              <a:gs pos="62000">
                <a:schemeClr val="accent5">
                  <a:lumMod val="70000"/>
                </a:schemeClr>
              </a:gs>
            </a:gsLst>
            <a:lin ang="0" scaled="0"/>
            <a:tileRect/>
          </a:gradFill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  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407A"/>
              </a:buClr>
              <a:buSzPct val="120000"/>
              <a:defRPr/>
            </a:lvl1pPr>
            <a:lvl2pPr>
              <a:buClr>
                <a:srgbClr val="00407A"/>
              </a:buClr>
              <a:buSzPct val="120000"/>
              <a:defRPr/>
            </a:lvl2pPr>
            <a:lvl3pPr>
              <a:buClr>
                <a:srgbClr val="00407A"/>
              </a:buClr>
              <a:buSzPct val="120000"/>
              <a:defRPr/>
            </a:lvl3pPr>
            <a:lvl4pPr>
              <a:buClr>
                <a:srgbClr val="00407A"/>
              </a:buClr>
              <a:buSzPct val="120000"/>
              <a:defRPr/>
            </a:lvl4pPr>
            <a:lvl5pPr>
              <a:buClr>
                <a:srgbClr val="00407A"/>
              </a:buClr>
              <a:buSzPct val="120000"/>
              <a:defRPr/>
            </a:lvl5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487484"/>
            <a:ext cx="4038600" cy="349397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mr9" panose="020B0500000000000000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038600" y="6471756"/>
            <a:ext cx="406146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mr9" panose="020B0500000000000000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100060" y="6464771"/>
            <a:ext cx="409194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mr9" panose="020B0500000000000000" pitchFamily="34" charset="0"/>
              </a:defRPr>
            </a:lvl1pPr>
          </a:lstStyle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11459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982980" y="5940734"/>
            <a:ext cx="2743200" cy="365125"/>
          </a:xfrm>
          <a:prstGeom prst="rect">
            <a:avLst/>
          </a:prstGeom>
        </p:spPr>
        <p:txBody>
          <a:bodyPr/>
          <a:lstStyle/>
          <a:p>
            <a:fld id="{021B08DF-249E-4E62-909E-BFC6B22C7047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3C9932-0638-41B7-B43F-A2F10644F6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6491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982980" y="5940734"/>
            <a:ext cx="2743200" cy="365125"/>
          </a:xfrm>
          <a:prstGeom prst="rect">
            <a:avLst/>
          </a:prstGeom>
        </p:spPr>
        <p:txBody>
          <a:bodyPr/>
          <a:lstStyle/>
          <a:p>
            <a:fld id="{021B08DF-249E-4E62-909E-BFC6B22C7047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3C9932-0638-41B7-B43F-A2F10644F6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29223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982980" y="5940734"/>
            <a:ext cx="2743200" cy="365125"/>
          </a:xfrm>
          <a:prstGeom prst="rect">
            <a:avLst/>
          </a:prstGeom>
        </p:spPr>
        <p:txBody>
          <a:bodyPr/>
          <a:lstStyle/>
          <a:p>
            <a:fld id="{021B08DF-249E-4E62-909E-BFC6B22C7047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3C9932-0638-41B7-B43F-A2F10644F6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68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982980" y="5940734"/>
            <a:ext cx="2743200" cy="365125"/>
          </a:xfrm>
          <a:prstGeom prst="rect">
            <a:avLst/>
          </a:prstGeom>
        </p:spPr>
        <p:txBody>
          <a:bodyPr/>
          <a:lstStyle/>
          <a:p>
            <a:fld id="{021B08DF-249E-4E62-909E-BFC6B22C7047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3C9932-0638-41B7-B43F-A2F10644F6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30043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982980" y="5940734"/>
            <a:ext cx="2743200" cy="365125"/>
          </a:xfrm>
          <a:prstGeom prst="rect">
            <a:avLst/>
          </a:prstGeom>
        </p:spPr>
        <p:txBody>
          <a:bodyPr/>
          <a:lstStyle/>
          <a:p>
            <a:fld id="{021B08DF-249E-4E62-909E-BFC6B22C7047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3C9932-0638-41B7-B43F-A2F10644F6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54460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982980" y="5940734"/>
            <a:ext cx="2743200" cy="365125"/>
          </a:xfrm>
          <a:prstGeom prst="rect">
            <a:avLst/>
          </a:prstGeom>
        </p:spPr>
        <p:txBody>
          <a:bodyPr/>
          <a:lstStyle/>
          <a:p>
            <a:fld id="{021B08DF-249E-4E62-909E-BFC6B22C7047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3C9932-0638-41B7-B43F-A2F10644F6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384588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982980" y="5940734"/>
            <a:ext cx="2743200" cy="365125"/>
          </a:xfrm>
          <a:prstGeom prst="rect">
            <a:avLst/>
          </a:prstGeom>
        </p:spPr>
        <p:txBody>
          <a:bodyPr/>
          <a:lstStyle/>
          <a:p>
            <a:fld id="{021B08DF-249E-4E62-909E-BFC6B22C7047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3C9932-0638-41B7-B43F-A2F10644F6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301004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982980" y="5940734"/>
            <a:ext cx="2743200" cy="365125"/>
          </a:xfrm>
          <a:prstGeom prst="rect">
            <a:avLst/>
          </a:prstGeom>
        </p:spPr>
        <p:txBody>
          <a:bodyPr/>
          <a:lstStyle/>
          <a:p>
            <a:fld id="{021B08DF-249E-4E62-909E-BFC6B22C7047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3C9932-0638-41B7-B43F-A2F10644F6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45342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30A4-B088-4649-B93A-490E76F1D36E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2B6A-2F3E-4ADF-8DA1-DEFF9C558722}" type="slidenum">
              <a:rPr lang="nl-BE" smtClean="0"/>
              <a:t>‹Nr.›</a:t>
            </a:fld>
            <a:endParaRPr lang="nl-BE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720000" y="1349999"/>
            <a:ext cx="1111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5767713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982980" y="5940734"/>
            <a:ext cx="2743200" cy="365125"/>
          </a:xfrm>
          <a:prstGeom prst="rect">
            <a:avLst/>
          </a:prstGeom>
        </p:spPr>
        <p:txBody>
          <a:bodyPr/>
          <a:lstStyle/>
          <a:p>
            <a:fld id="{021B08DF-249E-4E62-909E-BFC6B22C7047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3C9932-0638-41B7-B43F-A2F10644F6C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67108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648000"/>
            <a:ext cx="12192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4128000" y="2088000"/>
            <a:ext cx="744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4128000" y="4193675"/>
            <a:ext cx="744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00" y="1800000"/>
            <a:ext cx="2453397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44800" y="5706000"/>
            <a:ext cx="5712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00" y="360001"/>
            <a:ext cx="2686309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884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8/10/2024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720000" y="1349999"/>
            <a:ext cx="1111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969651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0"/>
            <a:ext cx="12192000" cy="6372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5040000" y="2304000"/>
            <a:ext cx="6792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5040000" y="4419108"/>
            <a:ext cx="6792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000" y="6048000"/>
            <a:ext cx="2016611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50001"/>
            <a:ext cx="440132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3756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20000" y="1350000"/>
            <a:ext cx="53848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447200" y="1350000"/>
            <a:ext cx="53848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8/10/2024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709820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350000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1991922"/>
            <a:ext cx="5386917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432000" y="1350000"/>
            <a:ext cx="5385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432000" y="1991922"/>
            <a:ext cx="53856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8/10/2024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161514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8/10/2024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504550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8/10/2024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872042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1" y="540000"/>
            <a:ext cx="4011084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5015879" y="540000"/>
            <a:ext cx="6806852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19403" y="1435101"/>
            <a:ext cx="4011084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8/10/2024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90307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0" y="4788000"/>
            <a:ext cx="11112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720000" y="540000"/>
            <a:ext cx="11112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445224"/>
            <a:ext cx="11112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2088000" y="6048000"/>
            <a:ext cx="2640000" cy="288000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720000" y="6048000"/>
            <a:ext cx="1248000" cy="288000"/>
          </a:xfrm>
        </p:spPr>
        <p:txBody>
          <a:bodyPr/>
          <a:lstStyle/>
          <a:p>
            <a:fld id="{C4DDCD72-59EE-436D-B435-201699A5BB49}" type="datetimeFigureOut">
              <a:rPr lang="nl-BE" smtClean="0"/>
              <a:pPr/>
              <a:t>8/10/2024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722299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0"/>
            <a:ext cx="12192000" cy="6372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5040000" y="2304000"/>
            <a:ext cx="6792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5040000" y="4419108"/>
            <a:ext cx="6792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000" y="6048000"/>
            <a:ext cx="2016611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50001"/>
            <a:ext cx="440132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3406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648000"/>
            <a:ext cx="12192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4128000" y="2088000"/>
            <a:ext cx="744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4128000" y="4193675"/>
            <a:ext cx="744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00" y="1800000"/>
            <a:ext cx="2453397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44800" y="5706000"/>
            <a:ext cx="5712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00" y="360001"/>
            <a:ext cx="2686309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6116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30A4-B088-4649-B93A-490E76F1D36E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2B6A-2F3E-4ADF-8DA1-DEFF9C558722}" type="slidenum">
              <a:rPr lang="nl-BE" smtClean="0"/>
              <a:t>‹Nr.›</a:t>
            </a:fld>
            <a:endParaRPr lang="nl-BE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720000" y="1349999"/>
            <a:ext cx="1111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02947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0"/>
            <a:ext cx="12192000" cy="6372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5040000" y="2304000"/>
            <a:ext cx="6792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5040000" y="4419108"/>
            <a:ext cx="6792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000" y="6048000"/>
            <a:ext cx="2016611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50001"/>
            <a:ext cx="440132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5974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20000" y="1350000"/>
            <a:ext cx="53848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447200" y="1350000"/>
            <a:ext cx="53848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30A4-B088-4649-B93A-490E76F1D36E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2B6A-2F3E-4ADF-8DA1-DEFF9C5587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737939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350000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1991922"/>
            <a:ext cx="5386917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432000" y="1350000"/>
            <a:ext cx="5385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432000" y="1991922"/>
            <a:ext cx="53856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30A4-B088-4649-B93A-490E76F1D36E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2B6A-2F3E-4ADF-8DA1-DEFF9C5587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936623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30A4-B088-4649-B93A-490E76F1D36E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2B6A-2F3E-4ADF-8DA1-DEFF9C5587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596032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30A4-B088-4649-B93A-490E76F1D36E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2B6A-2F3E-4ADF-8DA1-DEFF9C5587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265400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1" y="540000"/>
            <a:ext cx="4011084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5015879" y="540000"/>
            <a:ext cx="6806852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19403" y="1435101"/>
            <a:ext cx="4011084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30A4-B088-4649-B93A-490E76F1D36E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2B6A-2F3E-4ADF-8DA1-DEFF9C5587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144016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0" y="4788000"/>
            <a:ext cx="11112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720000" y="540000"/>
            <a:ext cx="11112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445224"/>
            <a:ext cx="11112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720000" y="6048000"/>
            <a:ext cx="1248000" cy="288000"/>
          </a:xfrm>
        </p:spPr>
        <p:txBody>
          <a:bodyPr/>
          <a:lstStyle/>
          <a:p>
            <a:fld id="{298C30A4-B088-4649-B93A-490E76F1D36E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2B6A-2F3E-4ADF-8DA1-DEFF9C558722}" type="slidenum">
              <a:rPr lang="nl-BE" smtClean="0"/>
              <a:t>‹Nr.›</a:t>
            </a:fld>
            <a:endParaRPr lang="nl-BE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2088000" y="6048000"/>
            <a:ext cx="2640000" cy="288000"/>
          </a:xfrm>
        </p:spPr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98911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648000"/>
            <a:ext cx="12192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4128000" y="2088000"/>
            <a:ext cx="744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4128000" y="4193675"/>
            <a:ext cx="744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00" y="1800000"/>
            <a:ext cx="2453397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44800" y="5706000"/>
            <a:ext cx="5712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00" y="360001"/>
            <a:ext cx="2686309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37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20000" y="1350000"/>
            <a:ext cx="53848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447200" y="1350000"/>
            <a:ext cx="53848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30A4-B088-4649-B93A-490E76F1D36E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2B6A-2F3E-4ADF-8DA1-DEFF9C5587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62274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8/10/2024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720000" y="1349999"/>
            <a:ext cx="1111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016249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0"/>
            <a:ext cx="12192000" cy="6372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5040000" y="2304000"/>
            <a:ext cx="6792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5040000" y="4419108"/>
            <a:ext cx="6792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000" y="6048000"/>
            <a:ext cx="2016611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50001"/>
            <a:ext cx="440132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1463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20000" y="1350000"/>
            <a:ext cx="53848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447200" y="1350000"/>
            <a:ext cx="53848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8/10/2024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317688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350000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1991922"/>
            <a:ext cx="5386917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432000" y="1350000"/>
            <a:ext cx="5385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432000" y="1991922"/>
            <a:ext cx="53856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8/10/2024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5586499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8/10/2024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88756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8/10/2024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08236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1" y="540000"/>
            <a:ext cx="4011084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5015879" y="540000"/>
            <a:ext cx="6806852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19403" y="1435101"/>
            <a:ext cx="4011084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8/10/2024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38324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0" y="4788000"/>
            <a:ext cx="11112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720000" y="540000"/>
            <a:ext cx="11112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445224"/>
            <a:ext cx="11112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2088000" y="6048000"/>
            <a:ext cx="2640000" cy="288000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720000" y="6048000"/>
            <a:ext cx="1248000" cy="288000"/>
          </a:xfrm>
        </p:spPr>
        <p:txBody>
          <a:bodyPr/>
          <a:lstStyle/>
          <a:p>
            <a:fld id="{C4DDCD72-59EE-436D-B435-201699A5BB49}" type="datetimeFigureOut">
              <a:rPr lang="nl-BE" smtClean="0"/>
              <a:pPr/>
              <a:t>8/10/2024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682879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350000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1991922"/>
            <a:ext cx="5386917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432000" y="1350000"/>
            <a:ext cx="5385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432000" y="1991922"/>
            <a:ext cx="53856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30A4-B088-4649-B93A-490E76F1D36E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2B6A-2F3E-4ADF-8DA1-DEFF9C5587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87422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30A4-B088-4649-B93A-490E76F1D36E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2B6A-2F3E-4ADF-8DA1-DEFF9C5587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39221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30A4-B088-4649-B93A-490E76F1D36E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2B6A-2F3E-4ADF-8DA1-DEFF9C5587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8023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1" y="540000"/>
            <a:ext cx="4011084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5015879" y="540000"/>
            <a:ext cx="6806852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19403" y="1435101"/>
            <a:ext cx="4011084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30A4-B088-4649-B93A-490E76F1D36E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2B6A-2F3E-4ADF-8DA1-DEFF9C5587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6596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0" y="4788000"/>
            <a:ext cx="11112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720000" y="540000"/>
            <a:ext cx="11112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445224"/>
            <a:ext cx="11112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720000" y="6048000"/>
            <a:ext cx="1248000" cy="288000"/>
          </a:xfrm>
        </p:spPr>
        <p:txBody>
          <a:bodyPr/>
          <a:lstStyle/>
          <a:p>
            <a:fld id="{298C30A4-B088-4649-B93A-490E76F1D36E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2B6A-2F3E-4ADF-8DA1-DEFF9C558722}" type="slidenum">
              <a:rPr lang="nl-BE" smtClean="0"/>
              <a:t>‹Nr.›</a:t>
            </a:fld>
            <a:endParaRPr lang="nl-BE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2088000" y="6048000"/>
            <a:ext cx="2640000" cy="288000"/>
          </a:xfrm>
        </p:spPr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350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2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4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20000" y="180000"/>
            <a:ext cx="11112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349999"/>
            <a:ext cx="1111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19403" y="6048000"/>
            <a:ext cx="1248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98C30A4-B088-4649-B93A-490E76F1D36E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088000" y="6048000"/>
            <a:ext cx="264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848000" y="6048000"/>
            <a:ext cx="1248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6B2B6A-2F3E-4ADF-8DA1-DEFF9C558722}" type="slidenum">
              <a:rPr lang="nl-BE" smtClean="0"/>
              <a:t>‹Nr.›</a:t>
            </a:fld>
            <a:endParaRPr lang="nl-BE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12192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000" y="6048000"/>
            <a:ext cx="201661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876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92000"/>
          </a:xfrm>
          <a:prstGeom prst="rect">
            <a:avLst/>
          </a:prstGeom>
          <a:gradFill flip="none" rotWithShape="1">
            <a:gsLst>
              <a:gs pos="0">
                <a:srgbClr val="00407A"/>
              </a:gs>
              <a:gs pos="100000">
                <a:schemeClr val="accent5">
                  <a:lumMod val="89000"/>
                </a:schemeClr>
              </a:gs>
              <a:gs pos="100000">
                <a:schemeClr val="accent5">
                  <a:lumMod val="75000"/>
                </a:schemeClr>
              </a:gs>
              <a:gs pos="100000">
                <a:schemeClr val="accent5">
                  <a:lumMod val="70000"/>
                </a:schemeClr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112520"/>
            <a:ext cx="10515600" cy="5064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7" name="Rechthoek 6"/>
          <p:cNvSpPr/>
          <p:nvPr userDrawn="1"/>
        </p:nvSpPr>
        <p:spPr>
          <a:xfrm>
            <a:off x="1" y="6445876"/>
            <a:ext cx="4060800" cy="412124"/>
          </a:xfrm>
          <a:prstGeom prst="rect">
            <a:avLst/>
          </a:prstGeom>
          <a:solidFill>
            <a:srgbClr val="0040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5" name="Rechthoek 14"/>
          <p:cNvSpPr/>
          <p:nvPr userDrawn="1"/>
        </p:nvSpPr>
        <p:spPr>
          <a:xfrm>
            <a:off x="4057980" y="6445876"/>
            <a:ext cx="4060800" cy="412124"/>
          </a:xfrm>
          <a:prstGeom prst="rect">
            <a:avLst/>
          </a:prstGeom>
          <a:solidFill>
            <a:srgbClr val="52BD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6" name="Rechthoek 15"/>
          <p:cNvSpPr/>
          <p:nvPr userDrawn="1"/>
        </p:nvSpPr>
        <p:spPr>
          <a:xfrm>
            <a:off x="8118780" y="6445876"/>
            <a:ext cx="4073220" cy="412124"/>
          </a:xfrm>
          <a:prstGeom prst="rect">
            <a:avLst/>
          </a:prstGeom>
          <a:solidFill>
            <a:srgbClr val="0040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718501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cmr9" panose="020B050000000000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mr9" panose="020B050000000000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mr9" panose="020B0500000000000000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mr9" panose="020B0500000000000000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mr9" panose="020B0500000000000000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mr9" panose="020B0500000000000000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4000"/>
            <a:ext cx="4320000" cy="2668236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20000" y="180000"/>
            <a:ext cx="11112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349999"/>
            <a:ext cx="1111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19403" y="6048000"/>
            <a:ext cx="1248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DDCD72-59EE-436D-B435-201699A5BB49}" type="datetimeFigureOut">
              <a:rPr lang="nl-BE" smtClean="0"/>
              <a:pPr/>
              <a:t>8/10/2024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088000" y="6048000"/>
            <a:ext cx="264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848000" y="6048000"/>
            <a:ext cx="1248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12192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000" y="6048000"/>
            <a:ext cx="201661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061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20000" y="180000"/>
            <a:ext cx="11112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349999"/>
            <a:ext cx="1111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19403" y="6048000"/>
            <a:ext cx="1248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98C30A4-B088-4649-B93A-490E76F1D36E}" type="datetimeFigureOut">
              <a:rPr lang="nl-BE" smtClean="0"/>
              <a:t>8/10/2024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088000" y="6048000"/>
            <a:ext cx="264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848000" y="6048000"/>
            <a:ext cx="1248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6B2B6A-2F3E-4ADF-8DA1-DEFF9C558722}" type="slidenum">
              <a:rPr lang="nl-BE" smtClean="0"/>
              <a:t>‹Nr.›</a:t>
            </a:fld>
            <a:endParaRPr lang="nl-BE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12192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000" y="6048000"/>
            <a:ext cx="201661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83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4000"/>
            <a:ext cx="4320000" cy="2668236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20000" y="180000"/>
            <a:ext cx="11112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349999"/>
            <a:ext cx="1111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19403" y="6048000"/>
            <a:ext cx="1248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DDCD72-59EE-436D-B435-201699A5BB49}" type="datetimeFigureOut">
              <a:rPr lang="nl-BE" smtClean="0"/>
              <a:pPr/>
              <a:t>8/10/2024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088000" y="6048000"/>
            <a:ext cx="264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848000" y="6048000"/>
            <a:ext cx="1248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12192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000" y="6048000"/>
            <a:ext cx="201661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21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Joep.konings@kuleuven.be" TargetMode="Externa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380703" y="1454228"/>
            <a:ext cx="8538693" cy="1495034"/>
          </a:xfrm>
        </p:spPr>
        <p:txBody>
          <a:bodyPr/>
          <a:lstStyle/>
          <a:p>
            <a:pPr algn="ctr"/>
            <a:r>
              <a:rPr lang="en-US" sz="3200" dirty="0">
                <a:latin typeface="+mn-lt"/>
              </a:rPr>
              <a:t>Superstar Firms, Intangibles, and Productivity Mismeasurement: Evidence From Firm-To Firm Transactions</a:t>
            </a:r>
            <a:endParaRPr lang="nl-BE" sz="2800" dirty="0">
              <a:latin typeface="+mn-lt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848847" y="4739736"/>
            <a:ext cx="8368986" cy="1309496"/>
          </a:xfrm>
        </p:spPr>
        <p:txBody>
          <a:bodyPr/>
          <a:lstStyle/>
          <a:p>
            <a:r>
              <a:rPr lang="nl-BE" sz="2000" dirty="0">
                <a:latin typeface="+mj-lt"/>
              </a:rPr>
              <a:t>Bijnens, G. </a:t>
            </a:r>
            <a:r>
              <a:rPr lang="nl-BE" sz="1600" dirty="0">
                <a:latin typeface="+mj-lt"/>
              </a:rPr>
              <a:t>– National Bank of Belgium</a:t>
            </a:r>
          </a:p>
          <a:p>
            <a:r>
              <a:rPr lang="nl-BE" sz="2000" dirty="0">
                <a:latin typeface="+mj-lt"/>
              </a:rPr>
              <a:t>Konings, J. </a:t>
            </a:r>
            <a:r>
              <a:rPr lang="nl-BE" sz="1600" dirty="0">
                <a:latin typeface="+mj-lt"/>
              </a:rPr>
              <a:t>– KU Leuven, </a:t>
            </a:r>
            <a:r>
              <a:rPr lang="nl-BE" sz="1600" dirty="0" err="1">
                <a:latin typeface="+mj-lt"/>
              </a:rPr>
              <a:t>Nazarbayev</a:t>
            </a:r>
            <a:r>
              <a:rPr lang="nl-BE" sz="1600" dirty="0">
                <a:latin typeface="+mj-lt"/>
              </a:rPr>
              <a:t> University GSB, </a:t>
            </a:r>
            <a:r>
              <a:rPr lang="nl-BE" sz="1600" dirty="0" err="1">
                <a:latin typeface="+mj-lt"/>
              </a:rPr>
              <a:t>and</a:t>
            </a:r>
            <a:r>
              <a:rPr lang="nl-BE" sz="1600" dirty="0">
                <a:latin typeface="+mj-lt"/>
              </a:rPr>
              <a:t> CEPR</a:t>
            </a:r>
            <a:endParaRPr lang="nl-BE" sz="2000" dirty="0">
              <a:latin typeface="+mj-lt"/>
            </a:endParaRPr>
          </a:p>
          <a:p>
            <a:r>
              <a:rPr lang="nl-BE" sz="2000" dirty="0">
                <a:latin typeface="+mj-lt"/>
              </a:rPr>
              <a:t>Putseys, A. </a:t>
            </a:r>
            <a:r>
              <a:rPr lang="nl-BE" sz="1600" dirty="0">
                <a:latin typeface="+mj-lt"/>
              </a:rPr>
              <a:t>– KU Leuven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3848847" y="3429000"/>
            <a:ext cx="7590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2400" dirty="0">
                <a:solidFill>
                  <a:schemeClr val="bg2"/>
                </a:solidFill>
                <a:latin typeface="+mj-lt"/>
              </a:rPr>
              <a:t>Madrid</a:t>
            </a:r>
          </a:p>
          <a:p>
            <a:pPr algn="ctr"/>
            <a:r>
              <a:rPr lang="nl-BE" sz="2400" dirty="0" err="1">
                <a:solidFill>
                  <a:schemeClr val="bg2"/>
                </a:solidFill>
                <a:latin typeface="+mj-lt"/>
              </a:rPr>
              <a:t>October</a:t>
            </a:r>
            <a:r>
              <a:rPr lang="nl-BE" sz="2400" dirty="0">
                <a:solidFill>
                  <a:schemeClr val="bg2"/>
                </a:solidFill>
                <a:latin typeface="+mj-lt"/>
              </a:rPr>
              <a:t> 17, 2024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517" y="391255"/>
            <a:ext cx="3330108" cy="69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768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>
                <a:latin typeface="+mn-lt"/>
              </a:rPr>
              <a:t>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06802"/>
                <a:ext cx="10515600" cy="5064443"/>
              </a:xfrm>
            </p:spPr>
            <p:txBody>
              <a:bodyPr/>
              <a:lstStyle/>
              <a:p>
                <a:r>
                  <a:rPr lang="nl-BE" sz="2400" dirty="0">
                    <a:latin typeface="+mn-lt"/>
                  </a:rPr>
                  <a:t>Use </a:t>
                </a:r>
                <a:r>
                  <a:rPr lang="nl-BE" sz="2400" dirty="0" err="1">
                    <a:latin typeface="+mn-lt"/>
                  </a:rPr>
                  <a:t>the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Perpetual</a:t>
                </a:r>
                <a:r>
                  <a:rPr lang="nl-BE" sz="2400" dirty="0">
                    <a:latin typeface="+mn-lt"/>
                  </a:rPr>
                  <a:t> Inventory Method </a:t>
                </a:r>
                <a:r>
                  <a:rPr lang="nl-BE" sz="2400" dirty="0" err="1">
                    <a:latin typeface="+mn-lt"/>
                  </a:rPr>
                  <a:t>to</a:t>
                </a:r>
                <a:r>
                  <a:rPr lang="nl-BE" sz="2400" dirty="0">
                    <a:latin typeface="+mn-lt"/>
                  </a:rPr>
                  <a:t> construct </a:t>
                </a:r>
                <a:r>
                  <a:rPr lang="nl-BE" sz="2400" dirty="0" err="1">
                    <a:latin typeface="+mn-lt"/>
                  </a:rPr>
                  <a:t>the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firm-year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capital</a:t>
                </a:r>
                <a:r>
                  <a:rPr lang="nl-BE" sz="2400" dirty="0">
                    <a:latin typeface="+mn-lt"/>
                  </a:rPr>
                  <a:t> stock</a:t>
                </a:r>
              </a:p>
              <a:p>
                <a:endParaRPr lang="nl-BE" sz="2400" dirty="0">
                  <a:latin typeface="+mn-lt"/>
                </a:endParaRPr>
              </a:p>
              <a:p>
                <a:endParaRPr lang="nl-BE" sz="2400" dirty="0">
                  <a:latin typeface="+mn-lt"/>
                </a:endParaRPr>
              </a:p>
              <a:p>
                <a:r>
                  <a:rPr lang="nl-BE" sz="2400" dirty="0" err="1">
                    <a:latin typeface="+mn-lt"/>
                  </a:rPr>
                  <a:t>Depreciation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rates</a:t>
                </a:r>
                <a:r>
                  <a:rPr lang="nl-BE" sz="2400" dirty="0">
                    <a:latin typeface="+mn-lt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B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BE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sup>
                    </m:sSup>
                  </m:oMath>
                </a14:m>
                <a:r>
                  <a:rPr lang="nl-BE" sz="2400" dirty="0">
                    <a:latin typeface="+mn-lt"/>
                  </a:rPr>
                  <a:t>are </a:t>
                </a:r>
                <a:r>
                  <a:rPr lang="nl-BE" sz="2400" dirty="0" err="1">
                    <a:latin typeface="+mn-lt"/>
                  </a:rPr>
                  <a:t>obtained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from</a:t>
                </a:r>
                <a:r>
                  <a:rPr lang="nl-BE" sz="2400" dirty="0">
                    <a:latin typeface="+mn-lt"/>
                  </a:rPr>
                  <a:t> EU </a:t>
                </a:r>
                <a:r>
                  <a:rPr lang="nl-BE" sz="2400" dirty="0" err="1">
                    <a:latin typeface="+mn-lt"/>
                  </a:rPr>
                  <a:t>Klems</a:t>
                </a:r>
                <a:endParaRPr lang="nl-BE" sz="2400" dirty="0">
                  <a:latin typeface="+mn-lt"/>
                </a:endParaRPr>
              </a:p>
              <a:p>
                <a:r>
                  <a:rPr lang="nl-BE" sz="2400" dirty="0" err="1">
                    <a:latin typeface="+mn-lt"/>
                  </a:rPr>
                  <a:t>Investments</a:t>
                </a:r>
                <a:r>
                  <a:rPr lang="nl-BE" sz="2400" dirty="0">
                    <a:latin typeface="+mn-lt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l-BE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nl-BE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nl-BE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nl-BE" sz="2400" b="0" i="1" smtClean="0"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sup>
                    </m:sSubSup>
                  </m:oMath>
                </a14:m>
                <a:r>
                  <a:rPr lang="nl-BE" sz="2400" dirty="0">
                    <a:latin typeface="+mn-lt"/>
                  </a:rPr>
                  <a:t> are </a:t>
                </a:r>
                <a:r>
                  <a:rPr lang="nl-BE" sz="2400" dirty="0" err="1">
                    <a:latin typeface="+mn-lt"/>
                  </a:rPr>
                  <a:t>obtained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from</a:t>
                </a:r>
                <a:r>
                  <a:rPr lang="nl-BE" sz="2400" dirty="0">
                    <a:latin typeface="+mn-lt"/>
                  </a:rPr>
                  <a:t> VAT </a:t>
                </a:r>
                <a:r>
                  <a:rPr lang="nl-BE" sz="2400" dirty="0" err="1">
                    <a:latin typeface="+mn-lt"/>
                  </a:rPr>
                  <a:t>and</a:t>
                </a:r>
                <a:r>
                  <a:rPr lang="nl-BE" sz="2400" dirty="0">
                    <a:latin typeface="+mn-lt"/>
                  </a:rPr>
                  <a:t> ECOOM data</a:t>
                </a:r>
              </a:p>
              <a:p>
                <a:r>
                  <a:rPr lang="nl-BE" sz="2400" dirty="0" err="1">
                    <a:latin typeface="+mn-lt"/>
                  </a:rPr>
                  <a:t>Initial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intangible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capital</a:t>
                </a:r>
                <a:r>
                  <a:rPr lang="nl-BE" sz="2400" dirty="0">
                    <a:latin typeface="+mn-lt"/>
                  </a:rPr>
                  <a:t> stock </a:t>
                </a:r>
                <a:r>
                  <a:rPr lang="nl-BE" sz="2400" dirty="0" err="1">
                    <a:latin typeface="+mn-lt"/>
                  </a:rPr>
                  <a:t>based</a:t>
                </a:r>
                <a:r>
                  <a:rPr lang="nl-BE" sz="2400" dirty="0">
                    <a:latin typeface="+mn-lt"/>
                  </a:rPr>
                  <a:t> on </a:t>
                </a:r>
                <a:r>
                  <a:rPr lang="nl-BE" sz="2400" dirty="0" err="1">
                    <a:latin typeface="+mn-lt"/>
                  </a:rPr>
                  <a:t>average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intangible</a:t>
                </a:r>
                <a:r>
                  <a:rPr lang="nl-BE" sz="2400" dirty="0">
                    <a:latin typeface="+mn-lt"/>
                  </a:rPr>
                  <a:t> investment </a:t>
                </a:r>
                <a:r>
                  <a:rPr lang="nl-BE" sz="2400" dirty="0" err="1">
                    <a:latin typeface="+mn-lt"/>
                  </a:rPr>
                  <a:t>intensity</a:t>
                </a:r>
                <a:r>
                  <a:rPr lang="nl-BE" sz="2400" dirty="0">
                    <a:latin typeface="+mn-lt"/>
                  </a:rPr>
                  <a:t> in </a:t>
                </a:r>
                <a:r>
                  <a:rPr lang="nl-BE" sz="2400" dirty="0" err="1">
                    <a:latin typeface="+mn-lt"/>
                  </a:rPr>
                  <a:t>the</a:t>
                </a:r>
                <a:r>
                  <a:rPr lang="nl-BE" sz="2400" dirty="0">
                    <a:latin typeface="+mn-lt"/>
                  </a:rPr>
                  <a:t> first </a:t>
                </a:r>
                <a:r>
                  <a:rPr lang="nl-BE" sz="2400" dirty="0" err="1">
                    <a:latin typeface="+mn-lt"/>
                  </a:rPr>
                  <a:t>three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years</a:t>
                </a:r>
                <a:endParaRPr lang="nl-BE" sz="2400" dirty="0">
                  <a:latin typeface="+mn-lt"/>
                </a:endParaRPr>
              </a:p>
              <a:p>
                <a:endParaRPr lang="nl-BE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06802"/>
                <a:ext cx="10515600" cy="5064443"/>
              </a:xfrm>
              <a:blipFill>
                <a:blip r:embed="rId2"/>
                <a:stretch>
                  <a:fillRect l="-1101" t="-2768" r="-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kstvak 8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8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DBBEE5F-59F2-3761-36E4-7EA302C25F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4450" y="1941462"/>
            <a:ext cx="4515480" cy="7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146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 err="1">
                <a:latin typeface="+mn-lt"/>
              </a:rPr>
              <a:t>Descriptives</a:t>
            </a:r>
            <a:endParaRPr lang="nl-BE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06802"/>
            <a:ext cx="5257800" cy="5064443"/>
          </a:xfrm>
        </p:spPr>
        <p:txBody>
          <a:bodyPr/>
          <a:lstStyle/>
          <a:p>
            <a:r>
              <a:rPr lang="en-US" sz="2400" dirty="0">
                <a:latin typeface="+mn-lt"/>
              </a:rPr>
              <a:t>Fact 1: Intangibles have become more important over time.</a:t>
            </a:r>
          </a:p>
          <a:p>
            <a:pPr lvl="1"/>
            <a:r>
              <a:rPr lang="en-US" dirty="0"/>
              <a:t>Investment in intangible capital rose from </a:t>
            </a:r>
            <a:r>
              <a:rPr lang="en-US" b="1" dirty="0">
                <a:solidFill>
                  <a:srgbClr val="00407A"/>
                </a:solidFill>
              </a:rPr>
              <a:t>8</a:t>
            </a:r>
            <a:r>
              <a:rPr lang="en-US" dirty="0"/>
              <a:t> billion EUR in 2002 to almost </a:t>
            </a:r>
            <a:r>
              <a:rPr lang="en-US" b="1" dirty="0">
                <a:solidFill>
                  <a:srgbClr val="00407A"/>
                </a:solidFill>
              </a:rPr>
              <a:t>17.5</a:t>
            </a:r>
            <a:r>
              <a:rPr lang="en-US" dirty="0"/>
              <a:t> billion EUR in 2019.</a:t>
            </a:r>
          </a:p>
          <a:p>
            <a:pPr lvl="1"/>
            <a:endParaRPr lang="nl-BE" dirty="0"/>
          </a:p>
        </p:txBody>
      </p:sp>
      <p:sp>
        <p:nvSpPr>
          <p:cNvPr id="5" name="Tekstvak 4"/>
          <p:cNvSpPr txBox="1"/>
          <p:nvPr/>
        </p:nvSpPr>
        <p:spPr>
          <a:xfrm>
            <a:off x="10431011" y="211335"/>
            <a:ext cx="1845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err="1">
                <a:hlinkClick r:id="rId2" action="ppaction://hlinksldjump"/>
              </a:rPr>
              <a:t>Robustness</a:t>
            </a:r>
            <a:endParaRPr lang="nl-BE" dirty="0"/>
          </a:p>
        </p:txBody>
      </p:sp>
      <p:sp>
        <p:nvSpPr>
          <p:cNvPr id="9" name="Tekstvak 8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8</a:t>
            </a:r>
          </a:p>
        </p:txBody>
      </p:sp>
      <p:pic>
        <p:nvPicPr>
          <p:cNvPr id="12" name="Afbeelding 11" descr="Afbeelding met tekst, lijn, diagram, schermopname&#10;&#10;Automatisch gegenereerde beschrijving">
            <a:extLst>
              <a:ext uri="{FF2B5EF4-FFF2-40B4-BE49-F238E27FC236}">
                <a16:creationId xmlns:a16="http://schemas.microsoft.com/office/drawing/2014/main" id="{9FE57282-5FDF-04A2-57D4-243A95568C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830" y="1559178"/>
            <a:ext cx="6305550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295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 err="1">
                <a:latin typeface="+mn-lt"/>
              </a:rPr>
              <a:t>Descriptives</a:t>
            </a:r>
            <a:endParaRPr lang="nl-BE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06802"/>
            <a:ext cx="5040630" cy="5064443"/>
          </a:xfrm>
        </p:spPr>
        <p:txBody>
          <a:bodyPr/>
          <a:lstStyle/>
          <a:p>
            <a:r>
              <a:rPr lang="en-US" sz="2400" dirty="0">
                <a:latin typeface="+mn-lt"/>
              </a:rPr>
              <a:t>Fact 1: Intangibles have become more important over time.</a:t>
            </a:r>
          </a:p>
          <a:p>
            <a:pPr lvl="1"/>
            <a:r>
              <a:rPr lang="en-US" dirty="0"/>
              <a:t>This increase is mainly driven by the increasing importance of </a:t>
            </a:r>
            <a:r>
              <a:rPr lang="en-US" b="1" dirty="0">
                <a:solidFill>
                  <a:srgbClr val="00407A"/>
                </a:solidFill>
              </a:rPr>
              <a:t>training/organizational intangibles</a:t>
            </a:r>
          </a:p>
          <a:p>
            <a:pPr lvl="1"/>
            <a:r>
              <a:rPr lang="en-US" b="1" dirty="0">
                <a:solidFill>
                  <a:srgbClr val="00407A"/>
                </a:solidFill>
              </a:rPr>
              <a:t>Software/database </a:t>
            </a:r>
            <a:r>
              <a:rPr lang="en-US" dirty="0"/>
              <a:t>investments in 2018-2019 (AI?)</a:t>
            </a:r>
          </a:p>
          <a:p>
            <a:pPr lvl="1"/>
            <a:endParaRPr lang="nl-BE" dirty="0"/>
          </a:p>
        </p:txBody>
      </p:sp>
      <p:sp>
        <p:nvSpPr>
          <p:cNvPr id="9" name="Tekstvak 8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9</a:t>
            </a:r>
          </a:p>
        </p:txBody>
      </p:sp>
      <p:pic>
        <p:nvPicPr>
          <p:cNvPr id="7" name="Afbeelding 6" descr="Afbeelding met tekst, schermopname, Lettertype, diagram&#10;&#10;Automatisch gegenereerde beschrijving">
            <a:extLst>
              <a:ext uri="{FF2B5EF4-FFF2-40B4-BE49-F238E27FC236}">
                <a16:creationId xmlns:a16="http://schemas.microsoft.com/office/drawing/2014/main" id="{22B8A558-5853-748C-413E-76564AD42A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830" y="1743498"/>
            <a:ext cx="6305550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609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 err="1">
                <a:latin typeface="+mn-lt"/>
              </a:rPr>
              <a:t>Descriptives</a:t>
            </a:r>
            <a:endParaRPr lang="nl-BE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06802"/>
            <a:ext cx="10388600" cy="5064443"/>
          </a:xfrm>
        </p:spPr>
        <p:txBody>
          <a:bodyPr/>
          <a:lstStyle/>
          <a:p>
            <a:r>
              <a:rPr lang="en-US" sz="2400" dirty="0">
                <a:latin typeface="+mn-lt"/>
              </a:rPr>
              <a:t>Fact 2: The B2B-based measure on intangibles is more comprehensive than its balance sheet counterpart</a:t>
            </a:r>
            <a:endParaRPr lang="nl-BE" dirty="0"/>
          </a:p>
        </p:txBody>
      </p:sp>
      <p:sp>
        <p:nvSpPr>
          <p:cNvPr id="9" name="Tekstvak 8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10</a:t>
            </a:r>
          </a:p>
        </p:txBody>
      </p:sp>
      <p:pic>
        <p:nvPicPr>
          <p:cNvPr id="6" name="Afbeelding 5" descr="Afbeelding met tekst, schermopname, lijn, diagram&#10;&#10;Automatisch gegenereerde beschrijving">
            <a:extLst>
              <a:ext uri="{FF2B5EF4-FFF2-40B4-BE49-F238E27FC236}">
                <a16:creationId xmlns:a16="http://schemas.microsoft.com/office/drawing/2014/main" id="{C27F42FB-BC39-7CCE-8BEC-B2A0FBF667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0618"/>
            <a:ext cx="6126480" cy="4460670"/>
          </a:xfrm>
          <a:prstGeom prst="rect">
            <a:avLst/>
          </a:prstGeom>
        </p:spPr>
      </p:pic>
      <p:pic>
        <p:nvPicPr>
          <p:cNvPr id="14" name="Afbeelding 13" descr="Afbeelding met tekst, schermopname, lijn, Perceel&#10;&#10;Automatisch gegenereerde beschrijving">
            <a:extLst>
              <a:ext uri="{FF2B5EF4-FFF2-40B4-BE49-F238E27FC236}">
                <a16:creationId xmlns:a16="http://schemas.microsoft.com/office/drawing/2014/main" id="{F7368DB4-2ABA-3B82-4FD3-EDFFE98694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2430618"/>
            <a:ext cx="6126480" cy="446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607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 err="1">
                <a:latin typeface="+mn-lt"/>
              </a:rPr>
              <a:t>Descriptives</a:t>
            </a:r>
            <a:endParaRPr lang="nl-BE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06802"/>
            <a:ext cx="5048250" cy="5064443"/>
          </a:xfrm>
        </p:spPr>
        <p:txBody>
          <a:bodyPr/>
          <a:lstStyle/>
          <a:p>
            <a:r>
              <a:rPr lang="en-US" sz="2400" dirty="0">
                <a:latin typeface="+mn-lt"/>
              </a:rPr>
              <a:t>Fact 3: Bigger firms have a larger amount of intangible capital.</a:t>
            </a:r>
          </a:p>
          <a:p>
            <a:pPr lvl="1"/>
            <a:r>
              <a:rPr lang="en-US" sz="2000" dirty="0">
                <a:latin typeface="+mn-lt"/>
              </a:rPr>
              <a:t>a firm with more than 250 employees invests close to €5000 per employee more in intangibles than firms with 0-5 employees</a:t>
            </a:r>
          </a:p>
          <a:p>
            <a:pPr lvl="1"/>
            <a:endParaRPr lang="nl-BE" dirty="0"/>
          </a:p>
        </p:txBody>
      </p:sp>
      <p:sp>
        <p:nvSpPr>
          <p:cNvPr id="9" name="Tekstvak 8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11</a:t>
            </a:r>
          </a:p>
        </p:txBody>
      </p:sp>
      <p:pic>
        <p:nvPicPr>
          <p:cNvPr id="12" name="Afbeelding 11" descr="Afbeelding met tekst, schermopname, Lettertype, nummer&#10;&#10;Automatisch gegenereerde beschrijving">
            <a:extLst>
              <a:ext uri="{FF2B5EF4-FFF2-40B4-BE49-F238E27FC236}">
                <a16:creationId xmlns:a16="http://schemas.microsoft.com/office/drawing/2014/main" id="{0BEC6D61-260A-A1D2-0EB1-34E8FE1A32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1011433"/>
            <a:ext cx="6305550" cy="459105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E6B03561-0AFC-4F73-846D-FC925B37C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830" y="4981510"/>
            <a:ext cx="6687483" cy="49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72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 err="1">
                <a:latin typeface="+mn-lt"/>
              </a:rPr>
              <a:t>Descriptives</a:t>
            </a:r>
            <a:endParaRPr lang="nl-BE" dirty="0">
              <a:latin typeface="+mn-lt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12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640E1AFE-47DA-977D-E091-7F3F32084F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190" y="792001"/>
            <a:ext cx="6060748" cy="5570699"/>
          </a:xfrm>
          <a:prstGeom prst="rect">
            <a:avLst/>
          </a:prstGeom>
        </p:spPr>
      </p:pic>
      <p:sp>
        <p:nvSpPr>
          <p:cNvPr id="3" name="Ovaal 2">
            <a:extLst>
              <a:ext uri="{FF2B5EF4-FFF2-40B4-BE49-F238E27FC236}">
                <a16:creationId xmlns:a16="http://schemas.microsoft.com/office/drawing/2014/main" id="{F9B814B0-7BF6-178B-EEEF-1A881429C32E}"/>
              </a:ext>
            </a:extLst>
          </p:cNvPr>
          <p:cNvSpPr/>
          <p:nvPr/>
        </p:nvSpPr>
        <p:spPr>
          <a:xfrm>
            <a:off x="7881434" y="1670377"/>
            <a:ext cx="927100" cy="828999"/>
          </a:xfrm>
          <a:prstGeom prst="ellipse">
            <a:avLst/>
          </a:prstGeom>
          <a:noFill/>
          <a:ln w="28575">
            <a:solidFill>
              <a:srgbClr val="116E8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04235CD5-0A53-E1C7-9F8B-CD1528D111BE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4535914" y="2333852"/>
            <a:ext cx="3345520" cy="28285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>
            <a:extLst>
              <a:ext uri="{FF2B5EF4-FFF2-40B4-BE49-F238E27FC236}">
                <a16:creationId xmlns:a16="http://schemas.microsoft.com/office/drawing/2014/main" id="{7A7FD52C-F40F-53D4-693E-3CB1A396B8B7}"/>
              </a:ext>
            </a:extLst>
          </p:cNvPr>
          <p:cNvSpPr txBox="1"/>
          <p:nvPr/>
        </p:nvSpPr>
        <p:spPr>
          <a:xfrm>
            <a:off x="3234164" y="5162371"/>
            <a:ext cx="2603500" cy="1200329"/>
          </a:xfrm>
          <a:prstGeom prst="rect">
            <a:avLst/>
          </a:prstGeom>
          <a:noFill/>
          <a:ln>
            <a:solidFill>
              <a:srgbClr val="116E8A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Increasing added value by a factor of 2, raises intangible investment per employee by 33 percent.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82103385-1B17-9AC2-1B03-DEE1ADD11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686" y="2583643"/>
            <a:ext cx="6168887" cy="49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695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 err="1">
                <a:latin typeface="+mn-lt"/>
              </a:rPr>
              <a:t>Methodology</a:t>
            </a:r>
            <a:endParaRPr lang="nl-BE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305467"/>
            <a:ext cx="10515600" cy="5064443"/>
          </a:xfrm>
        </p:spPr>
        <p:txBody>
          <a:bodyPr/>
          <a:lstStyle/>
          <a:p>
            <a:pPr algn="just"/>
            <a:r>
              <a:rPr lang="nl-BE" sz="2400" dirty="0" err="1">
                <a:latin typeface="+mn-lt"/>
              </a:rPr>
              <a:t>Augmented</a:t>
            </a:r>
            <a:r>
              <a:rPr lang="nl-BE" sz="2400" dirty="0">
                <a:latin typeface="+mn-lt"/>
              </a:rPr>
              <a:t> </a:t>
            </a:r>
            <a:r>
              <a:rPr lang="nl-BE" sz="2400" dirty="0" err="1">
                <a:latin typeface="+mn-lt"/>
              </a:rPr>
              <a:t>Cobb</a:t>
            </a:r>
            <a:r>
              <a:rPr lang="nl-BE" sz="2400" dirty="0">
                <a:latin typeface="+mn-lt"/>
              </a:rPr>
              <a:t> Douglas </a:t>
            </a:r>
            <a:r>
              <a:rPr lang="nl-BE" sz="2400" dirty="0" err="1">
                <a:latin typeface="+mn-lt"/>
              </a:rPr>
              <a:t>production</a:t>
            </a:r>
            <a:r>
              <a:rPr lang="nl-BE" sz="2400" dirty="0">
                <a:latin typeface="+mn-lt"/>
              </a:rPr>
              <a:t> </a:t>
            </a:r>
            <a:r>
              <a:rPr lang="nl-BE" sz="2400" dirty="0" err="1">
                <a:latin typeface="+mn-lt"/>
              </a:rPr>
              <a:t>function</a:t>
            </a:r>
            <a:r>
              <a:rPr lang="nl-BE" sz="2400" dirty="0">
                <a:latin typeface="+mn-lt"/>
              </a:rPr>
              <a:t> </a:t>
            </a:r>
            <a:r>
              <a:rPr lang="nl-BE" sz="2400" dirty="0" err="1">
                <a:latin typeface="+mn-lt"/>
              </a:rPr>
              <a:t>including</a:t>
            </a:r>
            <a:r>
              <a:rPr lang="nl-BE" sz="2400" dirty="0">
                <a:latin typeface="+mn-lt"/>
              </a:rPr>
              <a:t> </a:t>
            </a:r>
            <a:r>
              <a:rPr lang="nl-BE" sz="2400" dirty="0" err="1">
                <a:latin typeface="+mn-lt"/>
              </a:rPr>
              <a:t>both</a:t>
            </a:r>
            <a:r>
              <a:rPr lang="nl-BE" sz="2400" dirty="0">
                <a:latin typeface="+mn-lt"/>
              </a:rPr>
              <a:t> </a:t>
            </a:r>
            <a:r>
              <a:rPr lang="nl-BE" sz="2400" dirty="0" err="1">
                <a:latin typeface="+mn-lt"/>
              </a:rPr>
              <a:t>intangible</a:t>
            </a:r>
            <a:r>
              <a:rPr lang="nl-BE" sz="2400" dirty="0">
                <a:latin typeface="+mn-lt"/>
              </a:rPr>
              <a:t> </a:t>
            </a:r>
            <a:r>
              <a:rPr lang="nl-BE" sz="2400" dirty="0" err="1">
                <a:latin typeface="+mn-lt"/>
              </a:rPr>
              <a:t>and</a:t>
            </a:r>
            <a:r>
              <a:rPr lang="nl-BE" sz="2400" dirty="0">
                <a:latin typeface="+mn-lt"/>
              </a:rPr>
              <a:t> </a:t>
            </a:r>
            <a:r>
              <a:rPr lang="nl-BE" sz="2400" dirty="0" err="1">
                <a:latin typeface="+mn-lt"/>
              </a:rPr>
              <a:t>tangible</a:t>
            </a:r>
            <a:r>
              <a:rPr lang="nl-BE" sz="2400" dirty="0">
                <a:latin typeface="+mn-lt"/>
              </a:rPr>
              <a:t> </a:t>
            </a:r>
            <a:r>
              <a:rPr lang="nl-BE" sz="2400" dirty="0" err="1">
                <a:latin typeface="+mn-lt"/>
              </a:rPr>
              <a:t>capital</a:t>
            </a:r>
            <a:r>
              <a:rPr lang="nl-BE" sz="2400" dirty="0">
                <a:latin typeface="+mn-lt"/>
              </a:rPr>
              <a:t> as </a:t>
            </a:r>
            <a:r>
              <a:rPr lang="nl-BE" sz="2400" dirty="0" err="1">
                <a:latin typeface="+mn-lt"/>
              </a:rPr>
              <a:t>inputs</a:t>
            </a:r>
            <a:r>
              <a:rPr lang="nl-BE" sz="2400" dirty="0">
                <a:latin typeface="+mn-lt"/>
              </a:rPr>
              <a:t> (as in </a:t>
            </a:r>
            <a:r>
              <a:rPr lang="nl-BE" sz="2400" dirty="0" err="1">
                <a:latin typeface="+mn-lt"/>
              </a:rPr>
              <a:t>Brynjolfsson</a:t>
            </a:r>
            <a:r>
              <a:rPr lang="nl-BE" sz="2400" dirty="0">
                <a:latin typeface="+mn-lt"/>
              </a:rPr>
              <a:t> et al. 1996 </a:t>
            </a:r>
            <a:r>
              <a:rPr lang="nl-BE" sz="2400" dirty="0" err="1">
                <a:latin typeface="+mn-lt"/>
              </a:rPr>
              <a:t>and</a:t>
            </a:r>
            <a:r>
              <a:rPr lang="nl-BE" sz="2400" dirty="0">
                <a:latin typeface="+mn-lt"/>
              </a:rPr>
              <a:t> </a:t>
            </a:r>
            <a:r>
              <a:rPr lang="nl-BE" sz="2400" dirty="0" err="1">
                <a:latin typeface="+mn-lt"/>
              </a:rPr>
              <a:t>Tambe</a:t>
            </a:r>
            <a:r>
              <a:rPr lang="nl-BE" sz="2400" dirty="0">
                <a:latin typeface="+mn-lt"/>
              </a:rPr>
              <a:t> &amp; </a:t>
            </a:r>
            <a:r>
              <a:rPr lang="nl-BE" sz="2400" dirty="0" err="1">
                <a:latin typeface="+mn-lt"/>
              </a:rPr>
              <a:t>Hitt</a:t>
            </a:r>
            <a:r>
              <a:rPr lang="nl-BE" sz="2400" dirty="0">
                <a:latin typeface="+mn-lt"/>
              </a:rPr>
              <a:t>, 2012)</a:t>
            </a:r>
          </a:p>
          <a:p>
            <a:pPr algn="just"/>
            <a:endParaRPr lang="nl-BE" sz="2400" dirty="0">
              <a:latin typeface="+mn-lt"/>
            </a:endParaRPr>
          </a:p>
          <a:p>
            <a:pPr algn="just"/>
            <a:endParaRPr lang="nl-BE" sz="2400" dirty="0">
              <a:latin typeface="+mn-lt"/>
            </a:endParaRPr>
          </a:p>
          <a:p>
            <a:pPr algn="just"/>
            <a:r>
              <a:rPr lang="nl-BE" sz="2400" dirty="0" err="1">
                <a:latin typeface="+mn-lt"/>
              </a:rPr>
              <a:t>Potential</a:t>
            </a:r>
            <a:r>
              <a:rPr lang="nl-BE" sz="2400" dirty="0">
                <a:latin typeface="+mn-lt"/>
              </a:rPr>
              <a:t> bias in </a:t>
            </a:r>
            <a:r>
              <a:rPr lang="nl-BE" sz="2400" dirty="0" err="1">
                <a:latin typeface="+mn-lt"/>
              </a:rPr>
              <a:t>labor</a:t>
            </a:r>
            <a:r>
              <a:rPr lang="nl-BE" sz="2400" dirty="0">
                <a:latin typeface="+mn-lt"/>
              </a:rPr>
              <a:t> </a:t>
            </a:r>
            <a:r>
              <a:rPr lang="nl-BE" sz="2400" dirty="0" err="1">
                <a:latin typeface="+mn-lt"/>
              </a:rPr>
              <a:t>and</a:t>
            </a:r>
            <a:r>
              <a:rPr lang="nl-BE" sz="2400" dirty="0">
                <a:latin typeface="+mn-lt"/>
              </a:rPr>
              <a:t> </a:t>
            </a:r>
            <a:r>
              <a:rPr lang="nl-BE" sz="2400" dirty="0" err="1">
                <a:latin typeface="+mn-lt"/>
              </a:rPr>
              <a:t>capital</a:t>
            </a:r>
            <a:r>
              <a:rPr lang="nl-BE" sz="2400" dirty="0">
                <a:latin typeface="+mn-lt"/>
              </a:rPr>
              <a:t> </a:t>
            </a:r>
            <a:r>
              <a:rPr lang="nl-BE" sz="2400" dirty="0" err="1">
                <a:latin typeface="+mn-lt"/>
              </a:rPr>
              <a:t>coefficients</a:t>
            </a:r>
            <a:r>
              <a:rPr lang="nl-BE" sz="2400" dirty="0">
                <a:latin typeface="+mn-lt"/>
              </a:rPr>
              <a:t> </a:t>
            </a:r>
            <a:r>
              <a:rPr lang="nl-BE" sz="2400" dirty="0" err="1">
                <a:latin typeface="+mn-lt"/>
              </a:rPr>
              <a:t>because</a:t>
            </a:r>
            <a:r>
              <a:rPr lang="nl-BE" sz="2400" dirty="0">
                <a:latin typeface="+mn-lt"/>
              </a:rPr>
              <a:t> of </a:t>
            </a:r>
            <a:r>
              <a:rPr lang="nl-BE" sz="2400" dirty="0" err="1">
                <a:latin typeface="+mn-lt"/>
              </a:rPr>
              <a:t>unobserved</a:t>
            </a:r>
            <a:r>
              <a:rPr lang="nl-BE" sz="2400" dirty="0">
                <a:latin typeface="+mn-lt"/>
              </a:rPr>
              <a:t> </a:t>
            </a:r>
            <a:r>
              <a:rPr lang="nl-BE" sz="2400" dirty="0" err="1">
                <a:latin typeface="+mn-lt"/>
              </a:rPr>
              <a:t>productivity</a:t>
            </a:r>
            <a:endParaRPr lang="nl-BE" sz="2400" dirty="0">
              <a:latin typeface="+mn-lt"/>
            </a:endParaRPr>
          </a:p>
          <a:p>
            <a:pPr marL="1073150" indent="-444500" algn="just">
              <a:buNone/>
            </a:pPr>
            <a:r>
              <a:rPr lang="nl-BE" sz="2400" dirty="0">
                <a:latin typeface="+mn-lt"/>
                <a:sym typeface="Wingdings" panose="05000000000000000000" pitchFamily="2" charset="2"/>
              </a:rPr>
              <a:t> We </a:t>
            </a:r>
            <a:r>
              <a:rPr lang="nl-BE" sz="2400" dirty="0" err="1">
                <a:latin typeface="+mn-lt"/>
                <a:sym typeface="Wingdings" panose="05000000000000000000" pitchFamily="2" charset="2"/>
              </a:rPr>
              <a:t>use</a:t>
            </a:r>
            <a:r>
              <a:rPr lang="nl-BE" sz="2400" dirty="0">
                <a:latin typeface="+mn-lt"/>
                <a:sym typeface="Wingdings" panose="05000000000000000000" pitchFamily="2" charset="2"/>
              </a:rPr>
              <a:t> control </a:t>
            </a:r>
            <a:r>
              <a:rPr lang="nl-BE" sz="2400" dirty="0" err="1">
                <a:latin typeface="+mn-lt"/>
                <a:sym typeface="Wingdings" panose="05000000000000000000" pitchFamily="2" charset="2"/>
              </a:rPr>
              <a:t>function</a:t>
            </a:r>
            <a:r>
              <a:rPr lang="nl-BE" sz="2400" dirty="0">
                <a:latin typeface="+mn-lt"/>
                <a:sym typeface="Wingdings" panose="05000000000000000000" pitchFamily="2" charset="2"/>
              </a:rPr>
              <a:t> approach </a:t>
            </a:r>
            <a:r>
              <a:rPr lang="nl-BE" sz="2400" dirty="0" err="1">
                <a:latin typeface="+mn-lt"/>
                <a:sym typeface="Wingdings" panose="05000000000000000000" pitchFamily="2" charset="2"/>
              </a:rPr>
              <a:t>to</a:t>
            </a:r>
            <a:r>
              <a:rPr lang="nl-BE" sz="2400" dirty="0">
                <a:latin typeface="+mn-lt"/>
                <a:sym typeface="Wingdings" panose="05000000000000000000" pitchFamily="2" charset="2"/>
              </a:rPr>
              <a:t> correct </a:t>
            </a:r>
            <a:r>
              <a:rPr lang="nl-BE" sz="2400" dirty="0" err="1">
                <a:latin typeface="+mn-lt"/>
                <a:sym typeface="Wingdings" panose="05000000000000000000" pitchFamily="2" charset="2"/>
              </a:rPr>
              <a:t>for</a:t>
            </a:r>
            <a:r>
              <a:rPr lang="nl-BE" sz="2400" dirty="0">
                <a:latin typeface="+mn-lt"/>
                <a:sym typeface="Wingdings" panose="05000000000000000000" pitchFamily="2" charset="2"/>
              </a:rPr>
              <a:t> </a:t>
            </a:r>
            <a:r>
              <a:rPr lang="nl-BE" sz="2400" dirty="0" err="1">
                <a:latin typeface="+mn-lt"/>
                <a:sym typeface="Wingdings" panose="05000000000000000000" pitchFamily="2" charset="2"/>
              </a:rPr>
              <a:t>endogeneity</a:t>
            </a:r>
            <a:r>
              <a:rPr lang="nl-BE" sz="2400" dirty="0">
                <a:latin typeface="+mn-lt"/>
                <a:sym typeface="Wingdings" panose="05000000000000000000" pitchFamily="2" charset="2"/>
              </a:rPr>
              <a:t> of </a:t>
            </a:r>
            <a:r>
              <a:rPr lang="nl-BE" sz="2400" dirty="0" err="1">
                <a:latin typeface="+mn-lt"/>
                <a:sym typeface="Wingdings" panose="05000000000000000000" pitchFamily="2" charset="2"/>
              </a:rPr>
              <a:t>inputs</a:t>
            </a:r>
            <a:r>
              <a:rPr lang="nl-BE" sz="2400" dirty="0">
                <a:latin typeface="+mn-lt"/>
                <a:sym typeface="Wingdings" panose="05000000000000000000" pitchFamily="2" charset="2"/>
              </a:rPr>
              <a:t> (</a:t>
            </a:r>
            <a:r>
              <a:rPr lang="nl-BE" sz="2400" dirty="0" err="1">
                <a:latin typeface="+mn-lt"/>
                <a:sym typeface="Wingdings" panose="05000000000000000000" pitchFamily="2" charset="2"/>
              </a:rPr>
              <a:t>Olley</a:t>
            </a:r>
            <a:r>
              <a:rPr lang="nl-BE" sz="2400" dirty="0">
                <a:latin typeface="+mn-lt"/>
                <a:sym typeface="Wingdings" panose="05000000000000000000" pitchFamily="2" charset="2"/>
              </a:rPr>
              <a:t> </a:t>
            </a:r>
            <a:r>
              <a:rPr lang="nl-BE" sz="2400" dirty="0" err="1">
                <a:latin typeface="+mn-lt"/>
                <a:sym typeface="Wingdings" panose="05000000000000000000" pitchFamily="2" charset="2"/>
              </a:rPr>
              <a:t>and</a:t>
            </a:r>
            <a:r>
              <a:rPr lang="nl-BE" sz="2400" dirty="0">
                <a:latin typeface="+mn-lt"/>
                <a:sym typeface="Wingdings" panose="05000000000000000000" pitchFamily="2" charset="2"/>
              </a:rPr>
              <a:t> </a:t>
            </a:r>
            <a:r>
              <a:rPr lang="nl-BE" sz="2400" dirty="0" err="1">
                <a:latin typeface="+mn-lt"/>
                <a:sym typeface="Wingdings" panose="05000000000000000000" pitchFamily="2" charset="2"/>
              </a:rPr>
              <a:t>Pakes</a:t>
            </a:r>
            <a:r>
              <a:rPr lang="nl-BE" sz="2400" dirty="0">
                <a:latin typeface="+mn-lt"/>
                <a:sym typeface="Wingdings" panose="05000000000000000000" pitchFamily="2" charset="2"/>
              </a:rPr>
              <a:t>, 1996; </a:t>
            </a:r>
            <a:r>
              <a:rPr lang="nl-BE" sz="2400" dirty="0" err="1">
                <a:latin typeface="+mn-lt"/>
                <a:sym typeface="Wingdings" panose="05000000000000000000" pitchFamily="2" charset="2"/>
              </a:rPr>
              <a:t>Levinsohn</a:t>
            </a:r>
            <a:r>
              <a:rPr lang="nl-BE" sz="2400" dirty="0">
                <a:latin typeface="+mn-lt"/>
                <a:sym typeface="Wingdings" panose="05000000000000000000" pitchFamily="2" charset="2"/>
              </a:rPr>
              <a:t> </a:t>
            </a:r>
            <a:r>
              <a:rPr lang="nl-BE" sz="2400" dirty="0" err="1">
                <a:latin typeface="+mn-lt"/>
                <a:sym typeface="Wingdings" panose="05000000000000000000" pitchFamily="2" charset="2"/>
              </a:rPr>
              <a:t>and</a:t>
            </a:r>
            <a:r>
              <a:rPr lang="nl-BE" sz="2400" dirty="0">
                <a:latin typeface="+mn-lt"/>
                <a:sym typeface="Wingdings" panose="05000000000000000000" pitchFamily="2" charset="2"/>
              </a:rPr>
              <a:t> </a:t>
            </a:r>
            <a:r>
              <a:rPr lang="nl-BE" sz="2400" dirty="0" err="1">
                <a:latin typeface="+mn-lt"/>
                <a:sym typeface="Wingdings" panose="05000000000000000000" pitchFamily="2" charset="2"/>
              </a:rPr>
              <a:t>Petrin</a:t>
            </a:r>
            <a:r>
              <a:rPr lang="nl-BE" sz="2400" dirty="0">
                <a:latin typeface="+mn-lt"/>
                <a:sym typeface="Wingdings" panose="05000000000000000000" pitchFamily="2" charset="2"/>
              </a:rPr>
              <a:t>, 2003; Ackerberg et al., 2015).</a:t>
            </a:r>
            <a:endParaRPr lang="nl-BE" sz="2400" dirty="0">
              <a:latin typeface="+mn-lt"/>
            </a:endParaRPr>
          </a:p>
          <a:p>
            <a:endParaRPr lang="nl-BE" dirty="0"/>
          </a:p>
          <a:p>
            <a:endParaRPr lang="nl-BE" dirty="0"/>
          </a:p>
        </p:txBody>
      </p:sp>
      <p:sp>
        <p:nvSpPr>
          <p:cNvPr id="9" name="Tekstvak 8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	13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2A3647FB-2D3C-6610-696D-54B420EE3F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0264" y="2343105"/>
            <a:ext cx="5887272" cy="64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2040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latin typeface="+mn-lt"/>
              </a:rPr>
              <a:t> </a:t>
            </a:r>
            <a:r>
              <a:rPr lang="nl-BE" dirty="0" err="1">
                <a:latin typeface="+mn-lt"/>
              </a:rPr>
              <a:t>Results</a:t>
            </a:r>
            <a:r>
              <a:rPr lang="nl-BE" dirty="0">
                <a:latin typeface="+mn-lt"/>
              </a:rPr>
              <a:t> 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14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D02EE8E1-1389-BE69-EA39-CF2F311FA5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1063" y="789001"/>
            <a:ext cx="6823637" cy="5718627"/>
          </a:xfrm>
          <a:prstGeom prst="rect">
            <a:avLst/>
          </a:prstGeom>
        </p:spPr>
      </p:pic>
      <p:sp>
        <p:nvSpPr>
          <p:cNvPr id="7" name="Ovaal 6">
            <a:extLst>
              <a:ext uri="{FF2B5EF4-FFF2-40B4-BE49-F238E27FC236}">
                <a16:creationId xmlns:a16="http://schemas.microsoft.com/office/drawing/2014/main" id="{E03BB728-F57E-3C2C-CE41-47B8834D757A}"/>
              </a:ext>
            </a:extLst>
          </p:cNvPr>
          <p:cNvSpPr/>
          <p:nvPr/>
        </p:nvSpPr>
        <p:spPr>
          <a:xfrm>
            <a:off x="7988300" y="2976714"/>
            <a:ext cx="850900" cy="6731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al 11">
            <a:extLst>
              <a:ext uri="{FF2B5EF4-FFF2-40B4-BE49-F238E27FC236}">
                <a16:creationId xmlns:a16="http://schemas.microsoft.com/office/drawing/2014/main" id="{AD646B36-CCE2-F8BA-18A2-1AD0C0378D27}"/>
              </a:ext>
            </a:extLst>
          </p:cNvPr>
          <p:cNvSpPr/>
          <p:nvPr/>
        </p:nvSpPr>
        <p:spPr>
          <a:xfrm>
            <a:off x="7988300" y="3929214"/>
            <a:ext cx="850900" cy="6731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626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 err="1">
                <a:latin typeface="+mn-lt"/>
              </a:rPr>
              <a:t>Results</a:t>
            </a:r>
            <a:endParaRPr lang="nl-BE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>
                <a:latin typeface="+mn-lt"/>
              </a:rPr>
              <a:t>Large </a:t>
            </a:r>
            <a:r>
              <a:rPr lang="nl-BE" dirty="0" err="1">
                <a:latin typeface="+mn-lt"/>
              </a:rPr>
              <a:t>firms</a:t>
            </a:r>
            <a:r>
              <a:rPr lang="nl-BE" dirty="0">
                <a:latin typeface="+mn-lt"/>
              </a:rPr>
              <a:t> benefit more </a:t>
            </a:r>
            <a:r>
              <a:rPr lang="nl-BE" dirty="0" err="1">
                <a:latin typeface="+mn-lt"/>
              </a:rPr>
              <a:t>from</a:t>
            </a:r>
            <a:r>
              <a:rPr lang="nl-BE" dirty="0">
                <a:latin typeface="+mn-lt"/>
              </a:rPr>
              <a:t> </a:t>
            </a:r>
            <a:r>
              <a:rPr lang="nl-BE" dirty="0" err="1">
                <a:latin typeface="+mn-lt"/>
              </a:rPr>
              <a:t>Intangibles</a:t>
            </a:r>
            <a:endParaRPr lang="nl-BE" dirty="0">
              <a:latin typeface="+mn-lt"/>
            </a:endParaRPr>
          </a:p>
          <a:p>
            <a:endParaRPr lang="nl-BE" dirty="0">
              <a:latin typeface="+mn-lt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15</a:t>
            </a:r>
          </a:p>
        </p:txBody>
      </p:sp>
      <p:pic>
        <p:nvPicPr>
          <p:cNvPr id="9" name="Afbeelding 8" descr="Afbeelding met tekst, lijn, diagram, Perceel&#10;&#10;Automatisch gegenereerde beschrijving">
            <a:extLst>
              <a:ext uri="{FF2B5EF4-FFF2-40B4-BE49-F238E27FC236}">
                <a16:creationId xmlns:a16="http://schemas.microsoft.com/office/drawing/2014/main" id="{9EF04F62-7962-59BC-F0B1-E62A762A31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212" y="1721314"/>
            <a:ext cx="6200775" cy="4514850"/>
          </a:xfrm>
          <a:prstGeom prst="rect">
            <a:avLst/>
          </a:prstGeom>
        </p:spPr>
      </p:pic>
      <p:sp>
        <p:nvSpPr>
          <p:cNvPr id="10" name="Rechthoek 9">
            <a:extLst>
              <a:ext uri="{FF2B5EF4-FFF2-40B4-BE49-F238E27FC236}">
                <a16:creationId xmlns:a16="http://schemas.microsoft.com/office/drawing/2014/main" id="{D79E3109-FA44-BB3C-851B-EA45E7ABD5A1}"/>
              </a:ext>
            </a:extLst>
          </p:cNvPr>
          <p:cNvSpPr/>
          <p:nvPr/>
        </p:nvSpPr>
        <p:spPr>
          <a:xfrm>
            <a:off x="8555406" y="1632086"/>
            <a:ext cx="1701800" cy="4243387"/>
          </a:xfrm>
          <a:prstGeom prst="rect">
            <a:avLst/>
          </a:prstGeom>
          <a:noFill/>
          <a:ln w="38100">
            <a:solidFill>
              <a:srgbClr val="00407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CB41C3C9-624B-51F7-A99B-AC28E1133D4D}"/>
              </a:ext>
            </a:extLst>
          </p:cNvPr>
          <p:cNvSpPr txBox="1"/>
          <p:nvPr/>
        </p:nvSpPr>
        <p:spPr>
          <a:xfrm>
            <a:off x="9999856" y="982527"/>
            <a:ext cx="208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Excess Returns only for big firms</a:t>
            </a:r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34E2DA3F-B253-6032-DE73-257FC567A75C}"/>
              </a:ext>
            </a:extLst>
          </p:cNvPr>
          <p:cNvSpPr/>
          <p:nvPr/>
        </p:nvSpPr>
        <p:spPr>
          <a:xfrm>
            <a:off x="9737768" y="781379"/>
            <a:ext cx="2499677" cy="1147607"/>
          </a:xfrm>
          <a:prstGeom prst="ellipse">
            <a:avLst/>
          </a:prstGeom>
          <a:noFill/>
          <a:ln w="38100">
            <a:solidFill>
              <a:srgbClr val="00407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Rechte verbindingslijn met pijl 18">
            <a:extLst>
              <a:ext uri="{FF2B5EF4-FFF2-40B4-BE49-F238E27FC236}">
                <a16:creationId xmlns:a16="http://schemas.microsoft.com/office/drawing/2014/main" id="{F5F2EC5F-A018-355A-A4B5-0FC60AE4D1BA}"/>
              </a:ext>
            </a:extLst>
          </p:cNvPr>
          <p:cNvCxnSpPr>
            <a:cxnSpLocks/>
          </p:cNvCxnSpPr>
          <p:nvPr/>
        </p:nvCxnSpPr>
        <p:spPr>
          <a:xfrm flipV="1">
            <a:off x="10388250" y="2024689"/>
            <a:ext cx="1117833" cy="1473200"/>
          </a:xfrm>
          <a:prstGeom prst="straightConnector1">
            <a:avLst/>
          </a:prstGeom>
          <a:ln w="28575">
            <a:solidFill>
              <a:srgbClr val="0040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Afbeelding 4">
            <a:extLst>
              <a:ext uri="{FF2B5EF4-FFF2-40B4-BE49-F238E27FC236}">
                <a16:creationId xmlns:a16="http://schemas.microsoft.com/office/drawing/2014/main" id="{A4E8B209-A2A0-A813-2E6A-8EE60C348E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44" y="2503403"/>
            <a:ext cx="4139271" cy="92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7524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 err="1">
                <a:latin typeface="+mn-lt"/>
              </a:rPr>
              <a:t>Results</a:t>
            </a:r>
            <a:endParaRPr lang="nl-BE" dirty="0">
              <a:latin typeface="+mn-lt"/>
            </a:endParaRPr>
          </a:p>
        </p:txBody>
      </p:sp>
      <p:pic>
        <p:nvPicPr>
          <p:cNvPr id="5" name="Tijdelijke aanduiding voor inhoud 4" descr="Afbeelding met tekst, diagram, lijn, Perceel&#10;&#10;Automatisch gegenereerde beschrijving">
            <a:extLst>
              <a:ext uri="{FF2B5EF4-FFF2-40B4-BE49-F238E27FC236}">
                <a16:creationId xmlns:a16="http://schemas.microsoft.com/office/drawing/2014/main" id="{F0D4C092-627A-8C23-FA95-B03A6812C7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00" y="1967343"/>
            <a:ext cx="6126480" cy="4460670"/>
          </a:xfrm>
        </p:spPr>
      </p:pic>
      <p:sp>
        <p:nvSpPr>
          <p:cNvPr id="11" name="Tekstvak 10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16</a:t>
            </a:r>
          </a:p>
        </p:txBody>
      </p:sp>
      <p:pic>
        <p:nvPicPr>
          <p:cNvPr id="16" name="Afbeelding 15" descr="Afbeelding met lijn, tekst, diagram, Parallel&#10;&#10;Automatisch gegenereerde beschrijving">
            <a:extLst>
              <a:ext uri="{FF2B5EF4-FFF2-40B4-BE49-F238E27FC236}">
                <a16:creationId xmlns:a16="http://schemas.microsoft.com/office/drawing/2014/main" id="{A7BDC3E2-B275-3A4B-E912-9AAACED2AC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" y="1967343"/>
            <a:ext cx="6126480" cy="446067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2F816542-0251-462F-353D-B3F73A5679A7}"/>
              </a:ext>
            </a:extLst>
          </p:cNvPr>
          <p:cNvSpPr txBox="1"/>
          <p:nvPr/>
        </p:nvSpPr>
        <p:spPr>
          <a:xfrm>
            <a:off x="3580471" y="1025912"/>
            <a:ext cx="51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16E8A"/>
                </a:solidFill>
              </a:rPr>
              <a:t>Productivity Mismeasurement</a:t>
            </a:r>
          </a:p>
        </p:txBody>
      </p:sp>
    </p:spTree>
    <p:extLst>
      <p:ext uri="{BB962C8B-B14F-4D97-AF65-F5344CB8AC3E}">
        <p14:creationId xmlns:p14="http://schemas.microsoft.com/office/powerpoint/2010/main" val="2907169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 err="1">
                <a:latin typeface="+mn-lt"/>
              </a:rPr>
              <a:t>Motivation</a:t>
            </a:r>
            <a:endParaRPr lang="nl-BE" dirty="0">
              <a:latin typeface="+mn-lt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	1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20785" y="1744910"/>
            <a:ext cx="632530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nl-BE" sz="2000" dirty="0" err="1"/>
              <a:t>Solow</a:t>
            </a:r>
            <a:r>
              <a:rPr lang="nl-BE" sz="2000" dirty="0"/>
              <a:t> Paradox, 1986: </a:t>
            </a:r>
            <a:r>
              <a:rPr lang="nl-BE" sz="2000" i="1" dirty="0"/>
              <a:t>“</a:t>
            </a:r>
            <a:r>
              <a:rPr lang="nl-BE" sz="2000" i="1" dirty="0" err="1"/>
              <a:t>You</a:t>
            </a:r>
            <a:r>
              <a:rPr lang="nl-BE" sz="2000" i="1" dirty="0"/>
              <a:t> </a:t>
            </a:r>
            <a:r>
              <a:rPr lang="nl-BE" sz="2000" i="1" dirty="0" err="1"/>
              <a:t>can</a:t>
            </a:r>
            <a:r>
              <a:rPr lang="nl-BE" sz="2000" i="1" dirty="0"/>
              <a:t> </a:t>
            </a:r>
            <a:r>
              <a:rPr lang="en-US" sz="2000" i="1" dirty="0"/>
              <a:t>see the computer age everywhere but in the </a:t>
            </a:r>
            <a:r>
              <a:rPr lang="nl-BE" sz="2000" i="1" dirty="0" err="1"/>
              <a:t>productivity</a:t>
            </a:r>
            <a:r>
              <a:rPr lang="nl-BE" sz="2000" i="1" dirty="0"/>
              <a:t> </a:t>
            </a:r>
            <a:r>
              <a:rPr lang="nl-BE" sz="2000" i="1" dirty="0" err="1"/>
              <a:t>statistics</a:t>
            </a:r>
            <a:r>
              <a:rPr lang="nl-BE" sz="2000" i="1" dirty="0"/>
              <a:t>”</a:t>
            </a:r>
          </a:p>
          <a:p>
            <a:pPr algn="just"/>
            <a:endParaRPr lang="nl-BE" sz="2000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nl-BE" sz="2000" dirty="0" err="1"/>
              <a:t>Brynjolfsson</a:t>
            </a:r>
            <a:r>
              <a:rPr lang="nl-BE" sz="2000" dirty="0"/>
              <a:t> et al., 2021: “</a:t>
            </a:r>
            <a:r>
              <a:rPr lang="en-US" sz="2000" i="1" dirty="0"/>
              <a:t>Solow’s Paradox is not unique.  It is one example of a more general phenomenon resulting from the need for intangible investments in early stages of new general-purpose technologies</a:t>
            </a:r>
            <a:r>
              <a:rPr lang="en-US" sz="2000" dirty="0"/>
              <a:t>”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nl-BE" sz="2000" dirty="0"/>
              <a:t>The past decades </a:t>
            </a:r>
            <a:r>
              <a:rPr lang="en-US" sz="2000" dirty="0"/>
              <a:t>witnessed a rapid increase in the use of intangible investment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/>
              <a:t>The measurement of productivity crucially depends on the measurement of intangible assets</a:t>
            </a:r>
            <a:endParaRPr lang="nl-BE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nl-BE" sz="2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0C8FAA-DE93-3A88-2DF9-5FFA212D4D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446" y="1744910"/>
            <a:ext cx="5029200" cy="330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5356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 err="1">
                <a:latin typeface="+mn-lt"/>
              </a:rPr>
              <a:t>Results</a:t>
            </a:r>
            <a:endParaRPr lang="nl-BE" dirty="0">
              <a:latin typeface="+mn-lt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17</a:t>
            </a:r>
          </a:p>
        </p:txBody>
      </p:sp>
      <p:pic>
        <p:nvPicPr>
          <p:cNvPr id="9" name="Tijdelijke aanduiding voor inhoud 8" descr="Afbeelding met tekst, schermopname, lijn, Perceel&#10;&#10;Automatisch gegenereerde beschrijving">
            <a:extLst>
              <a:ext uri="{FF2B5EF4-FFF2-40B4-BE49-F238E27FC236}">
                <a16:creationId xmlns:a16="http://schemas.microsoft.com/office/drawing/2014/main" id="{D5A2CC8E-71AC-6F01-D329-8522544E10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00" y="1894330"/>
            <a:ext cx="6126480" cy="4460670"/>
          </a:xfrm>
        </p:spPr>
      </p:pic>
      <p:pic>
        <p:nvPicPr>
          <p:cNvPr id="15" name="Afbeelding 14" descr="Afbeelding met tekst, schermopname, lijn, Perceel&#10;&#10;Automatisch gegenereerde beschrijving">
            <a:extLst>
              <a:ext uri="{FF2B5EF4-FFF2-40B4-BE49-F238E27FC236}">
                <a16:creationId xmlns:a16="http://schemas.microsoft.com/office/drawing/2014/main" id="{E4582365-8D1B-8D31-546C-9C3D3EE0ED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" y="1894330"/>
            <a:ext cx="6126480" cy="446067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FEF88BDC-EAB3-0ABF-6FA4-C1E54035CCF6}"/>
              </a:ext>
            </a:extLst>
          </p:cNvPr>
          <p:cNvSpPr txBox="1"/>
          <p:nvPr/>
        </p:nvSpPr>
        <p:spPr>
          <a:xfrm>
            <a:off x="3580471" y="944629"/>
            <a:ext cx="5107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16E8A"/>
                </a:solidFill>
              </a:rPr>
              <a:t>Intangible Capital Deepening</a:t>
            </a:r>
          </a:p>
        </p:txBody>
      </p:sp>
    </p:spTree>
    <p:extLst>
      <p:ext uri="{BB962C8B-B14F-4D97-AF65-F5344CB8AC3E}">
        <p14:creationId xmlns:p14="http://schemas.microsoft.com/office/powerpoint/2010/main" val="541459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latin typeface="+mn-lt"/>
              </a:rPr>
              <a:t> </a:t>
            </a:r>
            <a:r>
              <a:rPr lang="nl-BE" dirty="0" err="1">
                <a:latin typeface="+mn-lt"/>
              </a:rPr>
              <a:t>Conclusion</a:t>
            </a:r>
            <a:endParaRPr lang="nl-BE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65760" y="1325880"/>
            <a:ext cx="11467652" cy="5064443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New data to measure returns to intangibles, allowing to include </a:t>
            </a:r>
            <a:r>
              <a:rPr lang="en-US" b="1" i="1" dirty="0">
                <a:latin typeface="+mn-lt"/>
              </a:rPr>
              <a:t>all</a:t>
            </a:r>
            <a:r>
              <a:rPr lang="en-US" dirty="0">
                <a:latin typeface="+mn-lt"/>
              </a:rPr>
              <a:t> firms and sectors of the private economy</a:t>
            </a:r>
          </a:p>
          <a:p>
            <a:r>
              <a:rPr lang="en-US" dirty="0">
                <a:latin typeface="+mn-lt"/>
              </a:rPr>
              <a:t>Findings:</a:t>
            </a:r>
          </a:p>
          <a:p>
            <a:pPr lvl="1"/>
            <a:r>
              <a:rPr lang="en-US" dirty="0">
                <a:latin typeface="+mn-lt"/>
              </a:rPr>
              <a:t>Intangibles have become more important over time, mainly due to training/organizational intangibles</a:t>
            </a:r>
          </a:p>
          <a:p>
            <a:pPr lvl="1"/>
            <a:r>
              <a:rPr lang="en-US" dirty="0">
                <a:latin typeface="+mn-lt"/>
              </a:rPr>
              <a:t>Bigger firms do most of these intangibles</a:t>
            </a:r>
          </a:p>
          <a:p>
            <a:pPr lvl="1"/>
            <a:r>
              <a:rPr lang="en-US" dirty="0">
                <a:latin typeface="+mn-lt"/>
              </a:rPr>
              <a:t>Investing an additional 1€ in intangibles has a gross rate marginal product of €0.8</a:t>
            </a:r>
          </a:p>
          <a:p>
            <a:pPr lvl="1"/>
            <a:r>
              <a:rPr lang="en-US" dirty="0">
                <a:latin typeface="+mn-lt"/>
              </a:rPr>
              <a:t>Big firms have excess returns</a:t>
            </a:r>
          </a:p>
          <a:p>
            <a:pPr lvl="1"/>
            <a:r>
              <a:rPr lang="en-US" dirty="0">
                <a:latin typeface="+mn-lt"/>
              </a:rPr>
              <a:t>Neglecting intangibles will lead to overestimation of intangibles (intangible capital deepening is labeled as productivity growth)</a:t>
            </a:r>
          </a:p>
          <a:p>
            <a:pPr lvl="1"/>
            <a:r>
              <a:rPr lang="en-US" dirty="0">
                <a:latin typeface="+mn-lt"/>
              </a:rPr>
              <a:t>The top 5% firms are driving this intangible capital deepening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18</a:t>
            </a:r>
          </a:p>
        </p:txBody>
      </p:sp>
    </p:spTree>
    <p:extLst>
      <p:ext uri="{BB962C8B-B14F-4D97-AF65-F5344CB8AC3E}">
        <p14:creationId xmlns:p14="http://schemas.microsoft.com/office/powerpoint/2010/main" val="18559960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3048000" y="213633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BE" sz="3600" dirty="0" err="1"/>
              <a:t>Thank</a:t>
            </a:r>
            <a:r>
              <a:rPr lang="nl-BE" sz="3600" dirty="0"/>
              <a:t> </a:t>
            </a:r>
            <a:r>
              <a:rPr lang="nl-BE" sz="3600" dirty="0" err="1"/>
              <a:t>you</a:t>
            </a:r>
            <a:endParaRPr lang="nl-BE" sz="3600" dirty="0"/>
          </a:p>
          <a:p>
            <a:pPr algn="ctr"/>
            <a:r>
              <a:rPr lang="nl-BE" sz="3600" dirty="0"/>
              <a:t>Q &amp; A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609602" y="4609170"/>
            <a:ext cx="62298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Corresponding authors: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Jozef Konings (</a:t>
            </a:r>
            <a:r>
              <a:rPr lang="en-US" dirty="0">
                <a:hlinkClick r:id="rId2"/>
              </a:rPr>
              <a:t>Joep.konings@kuleuven.be</a:t>
            </a:r>
            <a:r>
              <a:rPr lang="en-US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Aaron Putseys (aaron.putseys@kuleuven.be)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Gert Bijnens (gert.bijnens@nbb.be)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9687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C2BE78-751C-FDBD-C209-B06539053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A780B4-9E27-55E1-092C-325D8F65F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5EFCFE0-A419-D627-E58E-83A4626B2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427" y="-1"/>
            <a:ext cx="57611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8408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C2BE78-751C-FDBD-C209-B06539053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A780B4-9E27-55E1-092C-325D8F65F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A5DB91C-94E0-F654-3CDD-8F68199E1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0959" y="0"/>
            <a:ext cx="5850081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5814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C2BE78-751C-FDBD-C209-B06539053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A780B4-9E27-55E1-092C-325D8F65F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5DD0BDA6-0ED4-4064-2B44-3D5B1E177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783" y="1156587"/>
            <a:ext cx="8116433" cy="502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5265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85929D-A66A-6246-0EBE-914402E07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Statistics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5E1274-1931-E65E-FAB3-BAB0B702F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A0E22E3-2CF6-6F0E-A632-BC89E2FB5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1597" y="894957"/>
            <a:ext cx="8679006" cy="549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0423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 </a:t>
            </a:r>
            <a:r>
              <a:rPr lang="nl-BE" dirty="0">
                <a:latin typeface="+mn-lt"/>
              </a:rPr>
              <a:t>Data: VAT database</a:t>
            </a:r>
          </a:p>
        </p:txBody>
      </p:sp>
      <p:sp>
        <p:nvSpPr>
          <p:cNvPr id="10" name="Tijdelijke aanduiding voor inhoud 9"/>
          <p:cNvSpPr>
            <a:spLocks noGrp="1"/>
          </p:cNvSpPr>
          <p:nvPr>
            <p:ph idx="1"/>
          </p:nvPr>
        </p:nvSpPr>
        <p:spPr>
          <a:xfrm>
            <a:off x="771786" y="1459684"/>
            <a:ext cx="11283193" cy="4739779"/>
          </a:xfrm>
        </p:spPr>
        <p:txBody>
          <a:bodyPr>
            <a:noAutofit/>
          </a:bodyPr>
          <a:lstStyle/>
          <a:p>
            <a:r>
              <a:rPr lang="en-US" sz="2400" dirty="0">
                <a:latin typeface="+mn-lt"/>
              </a:rPr>
              <a:t>Database with VAT declarations records transactions between firms</a:t>
            </a:r>
          </a:p>
          <a:p>
            <a:r>
              <a:rPr lang="en-US" sz="2400" dirty="0">
                <a:latin typeface="+mn-lt"/>
              </a:rPr>
              <a:t>For each active firm, its sales and identity of each buyer is recorded </a:t>
            </a:r>
            <a:r>
              <a:rPr lang="nl-BE" sz="2400" dirty="0" err="1">
                <a:latin typeface="+mn-lt"/>
              </a:rPr>
              <a:t>for</a:t>
            </a:r>
            <a:r>
              <a:rPr lang="nl-BE" sz="2400" dirty="0">
                <a:latin typeface="+mn-lt"/>
              </a:rPr>
              <a:t> </a:t>
            </a:r>
            <a:r>
              <a:rPr lang="nl-BE" sz="2400" dirty="0" err="1">
                <a:latin typeface="+mn-lt"/>
              </a:rPr>
              <a:t>the</a:t>
            </a:r>
            <a:r>
              <a:rPr lang="nl-BE" sz="2400" dirty="0">
                <a:latin typeface="+mn-lt"/>
              </a:rPr>
              <a:t> </a:t>
            </a:r>
            <a:r>
              <a:rPr lang="nl-BE" sz="2400" dirty="0" err="1">
                <a:latin typeface="+mn-lt"/>
              </a:rPr>
              <a:t>period</a:t>
            </a:r>
            <a:r>
              <a:rPr lang="nl-BE" sz="2400" dirty="0">
                <a:latin typeface="+mn-lt"/>
              </a:rPr>
              <a:t> 2002-2019</a:t>
            </a:r>
          </a:p>
          <a:p>
            <a:r>
              <a:rPr lang="en-US" sz="2400" dirty="0">
                <a:latin typeface="+mn-lt"/>
              </a:rPr>
              <a:t>Flip around database to obtain for each firm its domestic suppliers and purchases from each supplier</a:t>
            </a:r>
          </a:p>
          <a:p>
            <a:r>
              <a:rPr lang="en-US" sz="2400" dirty="0">
                <a:latin typeface="+mn-lt"/>
              </a:rPr>
              <a:t>Identify intangible purchases based on the detailed activity code of the </a:t>
            </a:r>
            <a:r>
              <a:rPr lang="nl-BE" sz="2400" dirty="0" err="1">
                <a:latin typeface="+mn-lt"/>
              </a:rPr>
              <a:t>supplier</a:t>
            </a:r>
            <a:endParaRPr lang="nl-BE" sz="2400" dirty="0">
              <a:latin typeface="+mn-lt"/>
            </a:endParaRPr>
          </a:p>
          <a:p>
            <a:r>
              <a:rPr lang="en-US" sz="2400" dirty="0">
                <a:latin typeface="+mn-lt"/>
              </a:rPr>
              <a:t>If supplier active in intangible producing sector, purchases are classified as intangible </a:t>
            </a:r>
            <a:r>
              <a:rPr lang="nl-BE" sz="2400" dirty="0">
                <a:latin typeface="+mn-lt"/>
              </a:rPr>
              <a:t>investment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1073469" y="211334"/>
            <a:ext cx="1110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>
                <a:hlinkClick r:id="rId2" action="ppaction://hlinksldjump"/>
              </a:rPr>
              <a:t>Back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325596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>
                <a:latin typeface="+mn-lt"/>
              </a:rPr>
              <a:t>Data: </a:t>
            </a:r>
            <a:r>
              <a:rPr lang="nl-BE" dirty="0" err="1">
                <a:latin typeface="+mn-lt"/>
              </a:rPr>
              <a:t>Intangible</a:t>
            </a:r>
            <a:r>
              <a:rPr lang="nl-BE" dirty="0">
                <a:latin typeface="+mn-lt"/>
              </a:rPr>
              <a:t> </a:t>
            </a:r>
            <a:r>
              <a:rPr lang="nl-BE" dirty="0" err="1">
                <a:latin typeface="+mn-lt"/>
              </a:rPr>
              <a:t>intensity</a:t>
            </a:r>
            <a:r>
              <a:rPr lang="nl-BE" dirty="0">
                <a:latin typeface="+mn-lt"/>
              </a:rPr>
              <a:t> per </a:t>
            </a:r>
            <a:r>
              <a:rPr lang="nl-BE" dirty="0" err="1">
                <a:latin typeface="+mn-lt"/>
              </a:rPr>
              <a:t>industry</a:t>
            </a:r>
            <a:endParaRPr lang="nl-BE" dirty="0">
              <a:latin typeface="+mn-lt"/>
            </a:endParaRPr>
          </a:p>
        </p:txBody>
      </p:sp>
      <p:pic>
        <p:nvPicPr>
          <p:cNvPr id="6" name="Afbeelding 5" descr="Afbeelding met tekst, schermopname, lijn, diagram&#10;&#10;Automatisch gegenereerde beschrijving">
            <a:extLst>
              <a:ext uri="{FF2B5EF4-FFF2-40B4-BE49-F238E27FC236}">
                <a16:creationId xmlns:a16="http://schemas.microsoft.com/office/drawing/2014/main" id="{DE11801F-BE46-2D9A-F9B1-15E45AD182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640" y="792001"/>
            <a:ext cx="6309360" cy="4593824"/>
          </a:xfrm>
          <a:prstGeom prst="rect">
            <a:avLst/>
          </a:prstGeom>
        </p:spPr>
      </p:pic>
      <p:pic>
        <p:nvPicPr>
          <p:cNvPr id="8" name="Afbeelding 7" descr="Afbeelding met tekst, schermopname, lijn, Perceel&#10;&#10;Automatisch gegenereerde beschrijving">
            <a:extLst>
              <a:ext uri="{FF2B5EF4-FFF2-40B4-BE49-F238E27FC236}">
                <a16:creationId xmlns:a16="http://schemas.microsoft.com/office/drawing/2014/main" id="{92B489E9-2078-5305-8183-6045B4865B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2001"/>
            <a:ext cx="6126480" cy="446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1989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>
                <a:latin typeface="+mn-lt"/>
              </a:rPr>
              <a:t>Data: Distribution </a:t>
            </a:r>
            <a:r>
              <a:rPr lang="nl-BE" dirty="0" err="1">
                <a:latin typeface="+mn-lt"/>
              </a:rPr>
              <a:t>across</a:t>
            </a:r>
            <a:r>
              <a:rPr lang="nl-BE" dirty="0">
                <a:latin typeface="+mn-lt"/>
              </a:rPr>
              <a:t> </a:t>
            </a:r>
            <a:r>
              <a:rPr lang="nl-BE" dirty="0" err="1">
                <a:latin typeface="+mn-lt"/>
              </a:rPr>
              <a:t>size</a:t>
            </a:r>
            <a:r>
              <a:rPr lang="nl-BE" dirty="0">
                <a:latin typeface="+mn-lt"/>
              </a:rPr>
              <a:t> </a:t>
            </a:r>
            <a:r>
              <a:rPr lang="nl-BE" dirty="0" err="1">
                <a:latin typeface="+mn-lt"/>
              </a:rPr>
              <a:t>and</a:t>
            </a:r>
            <a:r>
              <a:rPr lang="nl-BE" dirty="0">
                <a:latin typeface="+mn-lt"/>
              </a:rPr>
              <a:t> </a:t>
            </a:r>
            <a:r>
              <a:rPr lang="nl-BE" dirty="0" err="1">
                <a:latin typeface="+mn-lt"/>
              </a:rPr>
              <a:t>industry</a:t>
            </a:r>
            <a:endParaRPr lang="nl-BE" dirty="0">
              <a:latin typeface="+mn-lt"/>
            </a:endParaRPr>
          </a:p>
        </p:txBody>
      </p:sp>
      <p:pic>
        <p:nvPicPr>
          <p:cNvPr id="4" name="Afbeelding 3" descr="Afbeelding met tekst, schermopname, Lettertype, nummer&#10;&#10;Automatisch gegenereerde beschrijving">
            <a:extLst>
              <a:ext uri="{FF2B5EF4-FFF2-40B4-BE49-F238E27FC236}">
                <a16:creationId xmlns:a16="http://schemas.microsoft.com/office/drawing/2014/main" id="{F894D493-A135-DAD2-E41B-EC3310B59C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520" y="792001"/>
            <a:ext cx="6126480" cy="446067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DA57428E-0455-0CB6-7A84-15311B0A75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2001"/>
            <a:ext cx="6126480" cy="446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200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latin typeface="+mn-lt"/>
              </a:rPr>
              <a:t> </a:t>
            </a:r>
            <a:r>
              <a:rPr lang="nl-BE" dirty="0" err="1">
                <a:latin typeface="+mn-lt"/>
              </a:rPr>
              <a:t>Motivation</a:t>
            </a:r>
            <a:endParaRPr lang="nl-BE" dirty="0">
              <a:latin typeface="+mn-lt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2300" y="1902129"/>
            <a:ext cx="44577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 err="1"/>
              <a:t>Can</a:t>
            </a:r>
            <a:r>
              <a:rPr lang="nl-BE" sz="2400" dirty="0"/>
              <a:t> we </a:t>
            </a:r>
            <a:r>
              <a:rPr lang="nl-BE" sz="2400" dirty="0" err="1"/>
              <a:t>just</a:t>
            </a:r>
            <a:r>
              <a:rPr lang="nl-BE" sz="2400" dirty="0"/>
              <a:t> </a:t>
            </a:r>
            <a:r>
              <a:rPr lang="nl-BE" sz="2400" dirty="0" err="1"/>
              <a:t>use</a:t>
            </a:r>
            <a:r>
              <a:rPr lang="nl-BE" sz="2400" dirty="0"/>
              <a:t> </a:t>
            </a:r>
            <a:r>
              <a:rPr lang="nl-BE" sz="2400" dirty="0" err="1"/>
              <a:t>the</a:t>
            </a:r>
            <a:r>
              <a:rPr lang="nl-BE" sz="2400" dirty="0"/>
              <a:t> </a:t>
            </a:r>
            <a:r>
              <a:rPr lang="nl-BE" sz="2400" dirty="0" err="1"/>
              <a:t>balance</a:t>
            </a:r>
            <a:r>
              <a:rPr lang="nl-BE" sz="2400" dirty="0"/>
              <a:t> sheet information on </a:t>
            </a:r>
            <a:r>
              <a:rPr lang="nl-BE" sz="2400" dirty="0" err="1"/>
              <a:t>intangibles</a:t>
            </a:r>
            <a:r>
              <a:rPr lang="nl-BE" sz="2400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International Accounting Standard generally disallows the capitalization of most intangible assets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Balance sheet intangibles largely arise from acquisitions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Reported assets do not reflect actual intangible investment flows</a:t>
            </a:r>
          </a:p>
          <a:p>
            <a:endParaRPr lang="nl-BE" sz="2400" dirty="0"/>
          </a:p>
        </p:txBody>
      </p:sp>
      <p:sp>
        <p:nvSpPr>
          <p:cNvPr id="16" name="Tekstvak 15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2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1EB9CFB0-B60F-3E5C-32D7-866FCE84FF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0" y="1902129"/>
            <a:ext cx="7289800" cy="4360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6423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 </a:t>
            </a:r>
            <a:r>
              <a:rPr lang="nl-BE" dirty="0" err="1">
                <a:latin typeface="+mn-lt"/>
              </a:rPr>
              <a:t>Methodology</a:t>
            </a:r>
            <a:r>
              <a:rPr lang="nl-BE" dirty="0">
                <a:latin typeface="+mn-lt"/>
              </a:rPr>
              <a:t> – ACF (2015)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>
                    <a:latin typeface="+mn-lt"/>
                  </a:rPr>
                  <a:t>Invert material demand function to control for unobserved productivity</a:t>
                </a:r>
              </a:p>
              <a:p>
                <a:endParaRPr lang="en-US" sz="2400" dirty="0">
                  <a:latin typeface="+mn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l-B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sSub>
                        <m:sSubPr>
                          <m:ctrlPr>
                            <a:rPr lang="nl-B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nl-B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𝐼𝑇</m:t>
                          </m:r>
                        </m:sub>
                      </m:sSub>
                      <m:sSubSup>
                        <m:sSubSupPr>
                          <m:ctrlPr>
                            <a:rPr lang="nl-BE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nl-B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𝑁𝐼𝑇</m:t>
                          </m:r>
                        </m:sub>
                      </m:sSub>
                      <m:sSubSup>
                        <m:sSubSupPr>
                          <m:ctrlPr>
                            <a:rPr lang="nl-BE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sup>
                      </m:sSubSup>
                      <m:r>
                        <a:rPr lang="en-US" sz="2400" i="1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nl-BE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ctrlPr>
                            <a:rPr lang="nl-BE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nl-BE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𝑖𝑡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</m:t>
                          </m:r>
                          <m:sSubSup>
                            <m:sSubSupPr>
                              <m:ctrlPr>
                                <a:rPr lang="nl-BE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𝑖𝑡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nl-BE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𝑖𝑡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nl-BE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𝑖𝑡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nl-B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</m:oMath>
                  </m:oMathPara>
                </a14:m>
                <a:endParaRPr lang="nl-BE" sz="2400" i="1" dirty="0">
                  <a:latin typeface="+mn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l-B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nl-BE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BE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𝑖𝑡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</m:t>
                          </m:r>
                          <m:sSubSup>
                            <m:sSubSupPr>
                              <m:ctrlPr>
                                <a:rPr lang="nl-BE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𝑖𝑡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nl-BE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𝑖𝑡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nl-BE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𝑖𝑡</m:t>
                              </m:r>
                            </m:sub>
                          </m:sSub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nl-B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</m:oMath>
                  </m:oMathPara>
                </a14:m>
                <a:endParaRPr lang="nl-BE" dirty="0">
                  <a:latin typeface="+mn-lt"/>
                </a:endParaRPr>
              </a:p>
              <a:p>
                <a:endParaRPr lang="nl-BE" sz="2400" dirty="0">
                  <a:latin typeface="+mn-lt"/>
                </a:endParaRPr>
              </a:p>
              <a:p>
                <a:r>
                  <a:rPr lang="nl-BE" sz="2400" dirty="0">
                    <a:latin typeface="+mn-lt"/>
                  </a:rPr>
                  <a:t>Run </a:t>
                </a:r>
                <a:r>
                  <a:rPr lang="nl-BE" sz="2400" dirty="0" err="1">
                    <a:latin typeface="+mn-lt"/>
                  </a:rPr>
                  <a:t>this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regression</a:t>
                </a:r>
                <a:r>
                  <a:rPr lang="nl-BE" sz="2400" dirty="0">
                    <a:latin typeface="+mn-lt"/>
                  </a:rPr>
                  <a:t> in a first step </a:t>
                </a:r>
                <a:r>
                  <a:rPr lang="nl-BE" sz="2400" dirty="0" err="1">
                    <a:latin typeface="+mn-lt"/>
                  </a:rPr>
                  <a:t>to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seperate</a:t>
                </a:r>
                <a:r>
                  <a:rPr lang="nl-BE" sz="2400" dirty="0">
                    <a:latin typeface="+mn-lt"/>
                  </a:rPr>
                  <a:t> out </a:t>
                </a:r>
                <a:r>
                  <a:rPr lang="nl-BE" sz="2400" dirty="0" err="1">
                    <a:latin typeface="+mn-lt"/>
                  </a:rPr>
                  <a:t>the</a:t>
                </a:r>
                <a:r>
                  <a:rPr lang="nl-BE" sz="2400" dirty="0">
                    <a:latin typeface="+mn-lt"/>
                  </a:rPr>
                  <a:t> pure </a:t>
                </a:r>
                <a:r>
                  <a:rPr lang="nl-BE" sz="2400" dirty="0" err="1">
                    <a:latin typeface="+mn-lt"/>
                  </a:rPr>
                  <a:t>measurement</a:t>
                </a:r>
                <a:r>
                  <a:rPr lang="nl-BE" sz="2400" dirty="0">
                    <a:latin typeface="+mn-lt"/>
                  </a:rPr>
                  <a:t> error</a:t>
                </a:r>
              </a:p>
              <a:p>
                <a:r>
                  <a:rPr lang="nl-BE" sz="2400" dirty="0">
                    <a:latin typeface="+mn-lt"/>
                  </a:rPr>
                  <a:t>In a second step, </a:t>
                </a:r>
                <a:r>
                  <a:rPr lang="nl-BE" sz="2400" dirty="0" err="1">
                    <a:latin typeface="+mn-lt"/>
                  </a:rPr>
                  <a:t>all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the</a:t>
                </a:r>
                <a:r>
                  <a:rPr lang="nl-BE" sz="2400" dirty="0">
                    <a:latin typeface="+mn-lt"/>
                  </a:rPr>
                  <a:t> input </a:t>
                </a:r>
                <a:r>
                  <a:rPr lang="nl-BE" sz="2400" dirty="0" err="1">
                    <a:latin typeface="+mn-lt"/>
                  </a:rPr>
                  <a:t>coefficients</a:t>
                </a:r>
                <a:r>
                  <a:rPr lang="nl-BE" sz="2400" dirty="0">
                    <a:latin typeface="+mn-lt"/>
                  </a:rPr>
                  <a:t> are </a:t>
                </a:r>
                <a:r>
                  <a:rPr lang="nl-BE" sz="2400" dirty="0" err="1">
                    <a:latin typeface="+mn-lt"/>
                  </a:rPr>
                  <a:t>identified</a:t>
                </a:r>
                <a:endParaRPr lang="nl-BE" sz="2400" dirty="0">
                  <a:latin typeface="+mn-lt"/>
                </a:endParaRPr>
              </a:p>
              <a:p>
                <a:r>
                  <a:rPr lang="nl-BE" sz="2400" dirty="0" err="1">
                    <a:latin typeface="+mn-lt"/>
                  </a:rPr>
                  <a:t>Assumption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that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productivity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follows</a:t>
                </a:r>
                <a:r>
                  <a:rPr lang="nl-BE" sz="2400" dirty="0">
                    <a:latin typeface="+mn-lt"/>
                  </a:rPr>
                  <a:t> a first order </a:t>
                </a:r>
                <a:r>
                  <a:rPr lang="nl-BE" sz="2400" dirty="0" err="1">
                    <a:latin typeface="+mn-lt"/>
                  </a:rPr>
                  <a:t>Markov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process</a:t>
                </a:r>
                <a:endParaRPr lang="nl-BE" sz="2400" dirty="0">
                  <a:latin typeface="+mn-lt"/>
                </a:endParaRPr>
              </a:p>
              <a:p>
                <a:pPr marL="0" indent="0">
                  <a:buNone/>
                </a:pPr>
                <a:endParaRPr lang="nl-BE" i="1" dirty="0">
                  <a:latin typeface="+mn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nl-B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𝑖𝑡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nl-B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</m:oMath>
                  </m:oMathPara>
                </a14:m>
                <a:endParaRPr lang="nl-BE" sz="2400" dirty="0">
                  <a:latin typeface="+mn-lt"/>
                </a:endParaRPr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01" t="-27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kstvak 19"/>
          <p:cNvSpPr txBox="1"/>
          <p:nvPr/>
        </p:nvSpPr>
        <p:spPr>
          <a:xfrm>
            <a:off x="10616184" y="211335"/>
            <a:ext cx="179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hlinkClick r:id="rId3" action="ppaction://hlinksldjump"/>
              </a:rPr>
              <a:t>Back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628283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 err="1">
                <a:latin typeface="+mn-lt"/>
              </a:rPr>
              <a:t>Methodology</a:t>
            </a:r>
            <a:r>
              <a:rPr lang="nl-BE" dirty="0">
                <a:latin typeface="+mn-lt"/>
              </a:rPr>
              <a:t> – ACF (2015)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>
              <a:xfrm>
                <a:off x="834390" y="1231851"/>
                <a:ext cx="10515600" cy="5064443"/>
              </a:xfrm>
            </p:spPr>
            <p:txBody>
              <a:bodyPr>
                <a:normAutofit/>
              </a:bodyPr>
              <a:lstStyle/>
              <a:p>
                <a:r>
                  <a:rPr lang="nl-BE" sz="2400" dirty="0">
                    <a:latin typeface="+mn-lt"/>
                  </a:rPr>
                  <a:t>Use timing </a:t>
                </a:r>
                <a:r>
                  <a:rPr lang="nl-BE" sz="2400" dirty="0" err="1">
                    <a:latin typeface="+mn-lt"/>
                  </a:rPr>
                  <a:t>assumptions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to</a:t>
                </a:r>
                <a:r>
                  <a:rPr lang="nl-BE" sz="2400" dirty="0">
                    <a:latin typeface="+mn-lt"/>
                  </a:rPr>
                  <a:t> </a:t>
                </a:r>
                <a:r>
                  <a:rPr lang="nl-BE" sz="2400" dirty="0" err="1">
                    <a:latin typeface="+mn-lt"/>
                  </a:rPr>
                  <a:t>identify</a:t>
                </a:r>
                <a:r>
                  <a:rPr lang="nl-BE" sz="2400" dirty="0">
                    <a:latin typeface="+mn-lt"/>
                  </a:rPr>
                  <a:t> input </a:t>
                </a:r>
                <a:r>
                  <a:rPr lang="nl-BE" sz="2400" dirty="0" err="1">
                    <a:latin typeface="+mn-lt"/>
                  </a:rPr>
                  <a:t>coefficients</a:t>
                </a:r>
                <a:endParaRPr lang="nl-BE" sz="2400" dirty="0">
                  <a:latin typeface="+mn-lt"/>
                </a:endParaRPr>
              </a:p>
              <a:p>
                <a:endParaRPr lang="nl-BE" sz="2400" dirty="0">
                  <a:latin typeface="+mn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nl-BE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nl-BE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nl-BE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𝑖𝑡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nl-BE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nl-BE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nl-BE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𝑖𝑡</m:t>
                                      </m:r>
                                    </m:sub>
                                  </m:sSub>
                                </m:num>
                                <m:den>
                                  <m:eqArr>
                                    <m:eqArrPr>
                                      <m:ctrlPr>
                                        <a:rPr lang="nl-BE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sSubSup>
                                        <m:sSubSupPr>
                                          <m:ctrlPr>
                                            <a:rPr lang="nl-BE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𝑖𝑡</m:t>
                                          </m:r>
                                        </m:sub>
                                        <m:sup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sup>
                                      </m:sSubSup>
                                    </m:e>
                                    <m:e>
                                      <m:sSubSup>
                                        <m:sSubSupPr>
                                          <m:ctrlPr>
                                            <a:rPr lang="nl-BE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𝑖𝑡</m:t>
                                          </m:r>
                                        </m:sub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𝑈</m:t>
                                          </m:r>
                                        </m:sup>
                                      </m:sSubSup>
                                    </m:e>
                                  </m:eqArr>
                                </m:den>
                              </m:f>
                            </m:e>
                          </m:d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nl-BE" sz="2000" dirty="0">
                  <a:latin typeface="+mn-lt"/>
                </a:endParaRPr>
              </a:p>
              <a:p>
                <a:pPr marL="0" indent="0">
                  <a:buNone/>
                </a:pPr>
                <a:endParaRPr lang="nl-BE" sz="2000" dirty="0">
                  <a:latin typeface="+mn-lt"/>
                </a:endParaRPr>
              </a:p>
              <a:p>
                <a:r>
                  <a:rPr lang="nl-BE" sz="2400" dirty="0" err="1">
                    <a:latin typeface="+mn-lt"/>
                  </a:rPr>
                  <a:t>Practically</a:t>
                </a:r>
                <a:r>
                  <a:rPr lang="nl-BE" sz="2400" dirty="0">
                    <a:latin typeface="+mn-lt"/>
                  </a:rPr>
                  <a:t>:</a:t>
                </a:r>
              </a:p>
              <a:p>
                <a:pPr lvl="1"/>
                <a:r>
                  <a:rPr lang="en-US" sz="2000" dirty="0">
                    <a:latin typeface="+mn-lt"/>
                  </a:rPr>
                  <a:t>Compute for a candidate vector of the input coefficients an estimate </a:t>
                </a:r>
                <a:r>
                  <a:rPr lang="nl-BE" sz="2000" dirty="0" err="1">
                    <a:latin typeface="+mn-lt"/>
                  </a:rPr>
                  <a:t>for</a:t>
                </a:r>
                <a:endParaRPr lang="nl-BE" sz="2000" dirty="0">
                  <a:latin typeface="+mn-lt"/>
                </a:endParaRPr>
              </a:p>
              <a:p>
                <a:pPr lvl="1"/>
                <a:r>
                  <a:rPr lang="en-US" sz="2000" dirty="0">
                    <a:latin typeface="+mn-lt"/>
                  </a:rPr>
                  <a:t>Non-parametrically regress this estimate on its lagged value to recover</a:t>
                </a:r>
              </a:p>
              <a:p>
                <a:pPr lvl="1"/>
                <a:r>
                  <a:rPr lang="en-US" sz="2000" dirty="0">
                    <a:latin typeface="+mn-lt"/>
                  </a:rPr>
                  <a:t>Bring the sample analogue of the moment conditions as close as possible to 0 by changing the input coefficients</a:t>
                </a:r>
                <a:endParaRPr lang="nl-BE" sz="4000" dirty="0">
                  <a:latin typeface="+mn-lt"/>
                </a:endParaRPr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4390" y="1231851"/>
                <a:ext cx="10515600" cy="5064443"/>
              </a:xfrm>
              <a:blipFill>
                <a:blip r:embed="rId2"/>
                <a:stretch>
                  <a:fillRect l="-1101" t="-27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kstvak 9"/>
          <p:cNvSpPr txBox="1"/>
          <p:nvPr/>
        </p:nvSpPr>
        <p:spPr>
          <a:xfrm>
            <a:off x="10616184" y="211335"/>
            <a:ext cx="179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hlinkClick r:id="rId3" action="ppaction://hlinksldjump"/>
              </a:rPr>
              <a:t>Back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096321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Results</a:t>
            </a:r>
            <a:endParaRPr lang="nl-BE" dirty="0">
              <a:latin typeface="+mn-lt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10616184" y="211335"/>
            <a:ext cx="179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hlinkClick r:id="rId2" action="ppaction://hlinksldjump"/>
              </a:rPr>
              <a:t>Back</a:t>
            </a:r>
            <a:endParaRPr lang="nl-BE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474E9F6-91C4-CEDD-6FC2-795AC1F011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18079103-D600-5F70-78CC-4BD18246B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9757" y="681037"/>
            <a:ext cx="7592485" cy="631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0360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Results</a:t>
            </a:r>
            <a:endParaRPr lang="nl-BE" dirty="0">
              <a:latin typeface="+mn-lt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10616184" y="211335"/>
            <a:ext cx="179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hlinkClick r:id="rId2" action="ppaction://hlinksldjump"/>
              </a:rPr>
              <a:t>Back</a:t>
            </a:r>
            <a:endParaRPr lang="nl-BE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474E9F6-91C4-CEDD-6FC2-795AC1F011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38A4D23-FACF-07C1-59C3-B1734EF5F1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399" y="373458"/>
            <a:ext cx="10515601" cy="6538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1967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Results</a:t>
            </a:r>
            <a:endParaRPr lang="nl-BE" dirty="0">
              <a:latin typeface="+mn-lt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10616184" y="211335"/>
            <a:ext cx="179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hlinkClick r:id="rId2" action="ppaction://hlinksldjump"/>
              </a:rPr>
              <a:t>Back</a:t>
            </a:r>
            <a:endParaRPr lang="nl-BE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474E9F6-91C4-CEDD-6FC2-795AC1F011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DDC6EB0-F93B-6017-BD5D-01CDB0EF8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4328" y="792001"/>
            <a:ext cx="7263343" cy="607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4629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6CDBC2-C6FC-2EF6-1C72-CFCE8D960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B483773-283B-B495-15F7-F55E5FEE4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3DEA85B-17BF-B06E-5579-6D0B7E6ED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347" y="-21037"/>
            <a:ext cx="8110654" cy="687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704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latin typeface="+mn-lt"/>
              </a:rPr>
              <a:t> </a:t>
            </a:r>
            <a:r>
              <a:rPr lang="nl-BE" dirty="0" err="1">
                <a:latin typeface="+mn-lt"/>
              </a:rPr>
              <a:t>Motivation</a:t>
            </a:r>
            <a:endParaRPr lang="nl-BE" dirty="0">
              <a:latin typeface="+mn-lt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2300" y="1902129"/>
            <a:ext cx="111379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 err="1"/>
              <a:t>Can</a:t>
            </a:r>
            <a:r>
              <a:rPr lang="nl-BE" sz="2400" dirty="0"/>
              <a:t> we </a:t>
            </a:r>
            <a:r>
              <a:rPr lang="nl-BE" sz="2400" dirty="0" err="1"/>
              <a:t>just</a:t>
            </a:r>
            <a:r>
              <a:rPr lang="nl-BE" sz="2400" dirty="0"/>
              <a:t> </a:t>
            </a:r>
            <a:r>
              <a:rPr lang="nl-BE" sz="2400" dirty="0" err="1"/>
              <a:t>use</a:t>
            </a:r>
            <a:r>
              <a:rPr lang="nl-BE" sz="2400" dirty="0"/>
              <a:t> </a:t>
            </a:r>
            <a:r>
              <a:rPr lang="nl-BE" sz="2400" dirty="0" err="1"/>
              <a:t>the</a:t>
            </a:r>
            <a:r>
              <a:rPr lang="nl-BE" sz="2400" dirty="0"/>
              <a:t> </a:t>
            </a:r>
            <a:r>
              <a:rPr lang="nl-BE" sz="2400" b="1" dirty="0" err="1"/>
              <a:t>balance</a:t>
            </a:r>
            <a:r>
              <a:rPr lang="nl-BE" sz="2400" b="1" dirty="0"/>
              <a:t> sheet information </a:t>
            </a:r>
            <a:r>
              <a:rPr lang="nl-BE" sz="2400" dirty="0"/>
              <a:t>on </a:t>
            </a:r>
            <a:r>
              <a:rPr lang="nl-BE" sz="2400" dirty="0" err="1"/>
              <a:t>intangibles</a:t>
            </a:r>
            <a:r>
              <a:rPr lang="nl-BE" sz="2400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International Accounting Standard generally disallows the capitalization of most intangible assets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Balance sheet intangibles largely arise from acquisitions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Reported assets do not reflect actual intangible investment flows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Can we use </a:t>
            </a:r>
            <a:r>
              <a:rPr lang="en-US" sz="2400" b="1" dirty="0"/>
              <a:t>survey data </a:t>
            </a:r>
            <a:r>
              <a:rPr lang="en-US" sz="2400" dirty="0"/>
              <a:t>on intangibles?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Survey information on intangible asset results in a selection bias and a lack of insights on heterogeneity in returns on intangibles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Not all intangibles captured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BE" sz="2400" dirty="0"/>
          </a:p>
        </p:txBody>
      </p:sp>
      <p:sp>
        <p:nvSpPr>
          <p:cNvPr id="16" name="Tekstvak 15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3</a:t>
            </a:r>
          </a:p>
        </p:txBody>
      </p:sp>
    </p:spTree>
    <p:extLst>
      <p:ext uri="{BB962C8B-B14F-4D97-AF65-F5344CB8AC3E}">
        <p14:creationId xmlns:p14="http://schemas.microsoft.com/office/powerpoint/2010/main" val="2837618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latin typeface="+mn-lt"/>
              </a:rPr>
              <a:t> Research </a:t>
            </a:r>
            <a:r>
              <a:rPr lang="nl-BE" dirty="0" err="1">
                <a:latin typeface="+mn-lt"/>
              </a:rPr>
              <a:t>objectives</a:t>
            </a:r>
            <a:endParaRPr lang="nl-BE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3456" y="1196841"/>
            <a:ext cx="10957560" cy="5064443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200"/>
              </a:spcBef>
              <a:buNone/>
            </a:pPr>
            <a:r>
              <a:rPr lang="nl-BE" i="1" dirty="0" err="1">
                <a:latin typeface="+mn-lt"/>
              </a:rPr>
              <a:t>Investigate</a:t>
            </a:r>
            <a:r>
              <a:rPr lang="nl-BE" i="1" dirty="0">
                <a:latin typeface="+mn-lt"/>
              </a:rPr>
              <a:t> </a:t>
            </a:r>
            <a:r>
              <a:rPr lang="nl-BE" i="1" dirty="0" err="1">
                <a:latin typeface="+mn-lt"/>
              </a:rPr>
              <a:t>the</a:t>
            </a:r>
            <a:r>
              <a:rPr lang="nl-BE" i="1" dirty="0">
                <a:latin typeface="+mn-lt"/>
              </a:rPr>
              <a:t> returns </a:t>
            </a:r>
            <a:r>
              <a:rPr lang="nl-BE" i="1" dirty="0" err="1">
                <a:latin typeface="+mn-lt"/>
              </a:rPr>
              <a:t>from</a:t>
            </a:r>
            <a:r>
              <a:rPr lang="nl-BE" i="1" dirty="0">
                <a:latin typeface="+mn-lt"/>
              </a:rPr>
              <a:t> </a:t>
            </a:r>
            <a:r>
              <a:rPr lang="nl-BE" i="1" dirty="0" err="1">
                <a:latin typeface="+mn-lt"/>
              </a:rPr>
              <a:t>intangible</a:t>
            </a:r>
            <a:r>
              <a:rPr lang="nl-BE" i="1" dirty="0">
                <a:latin typeface="+mn-lt"/>
              </a:rPr>
              <a:t> </a:t>
            </a:r>
            <a:r>
              <a:rPr lang="nl-BE" i="1" dirty="0" err="1">
                <a:latin typeface="+mn-lt"/>
              </a:rPr>
              <a:t>capital</a:t>
            </a:r>
            <a:r>
              <a:rPr lang="nl-BE" i="1" dirty="0">
                <a:latin typeface="+mn-lt"/>
              </a:rPr>
              <a:t> at </a:t>
            </a:r>
            <a:r>
              <a:rPr lang="nl-BE" i="1" dirty="0" err="1">
                <a:latin typeface="+mn-lt"/>
              </a:rPr>
              <a:t>the</a:t>
            </a:r>
            <a:r>
              <a:rPr lang="nl-BE" i="1" dirty="0">
                <a:latin typeface="+mn-lt"/>
              </a:rPr>
              <a:t> micro level </a:t>
            </a:r>
            <a:r>
              <a:rPr lang="nl-BE" i="1" dirty="0" err="1">
                <a:latin typeface="+mn-lt"/>
              </a:rPr>
              <a:t>and</a:t>
            </a:r>
            <a:r>
              <a:rPr lang="nl-BE" i="1" dirty="0">
                <a:latin typeface="+mn-lt"/>
              </a:rPr>
              <a:t> </a:t>
            </a:r>
            <a:r>
              <a:rPr lang="nl-BE" i="1" dirty="0" err="1">
                <a:latin typeface="+mn-lt"/>
              </a:rPr>
              <a:t>examine</a:t>
            </a:r>
            <a:r>
              <a:rPr lang="nl-BE" i="1" dirty="0">
                <a:latin typeface="+mn-lt"/>
              </a:rPr>
              <a:t> </a:t>
            </a:r>
            <a:r>
              <a:rPr lang="nl-BE" i="1" dirty="0" err="1">
                <a:latin typeface="+mn-lt"/>
              </a:rPr>
              <a:t>how</a:t>
            </a:r>
            <a:r>
              <a:rPr lang="nl-BE" i="1" dirty="0">
                <a:latin typeface="+mn-lt"/>
              </a:rPr>
              <a:t> </a:t>
            </a:r>
            <a:r>
              <a:rPr lang="nl-BE" i="1" dirty="0" err="1">
                <a:latin typeface="+mn-lt"/>
              </a:rPr>
              <a:t>this</a:t>
            </a:r>
            <a:r>
              <a:rPr lang="nl-BE" i="1" dirty="0">
                <a:latin typeface="+mn-lt"/>
              </a:rPr>
              <a:t> </a:t>
            </a:r>
            <a:r>
              <a:rPr lang="nl-BE" i="1" dirty="0" err="1">
                <a:latin typeface="+mn-lt"/>
              </a:rPr>
              <a:t>affects</a:t>
            </a:r>
            <a:r>
              <a:rPr lang="nl-BE" i="1" dirty="0">
                <a:latin typeface="+mn-lt"/>
              </a:rPr>
              <a:t> </a:t>
            </a:r>
            <a:r>
              <a:rPr lang="nl-BE" i="1" dirty="0" err="1">
                <a:latin typeface="+mn-lt"/>
              </a:rPr>
              <a:t>productivity</a:t>
            </a:r>
            <a:r>
              <a:rPr lang="nl-BE" i="1" dirty="0">
                <a:latin typeface="+mn-lt"/>
              </a:rPr>
              <a:t> </a:t>
            </a:r>
            <a:r>
              <a:rPr lang="nl-BE" i="1" dirty="0" err="1">
                <a:latin typeface="+mn-lt"/>
              </a:rPr>
              <a:t>patterns</a:t>
            </a:r>
            <a:r>
              <a:rPr lang="nl-BE" i="1" dirty="0">
                <a:latin typeface="+mn-lt"/>
              </a:rPr>
              <a:t>  at </a:t>
            </a:r>
            <a:r>
              <a:rPr lang="nl-BE" i="1" dirty="0" err="1">
                <a:latin typeface="+mn-lt"/>
              </a:rPr>
              <a:t>the</a:t>
            </a:r>
            <a:r>
              <a:rPr lang="nl-BE" i="1" dirty="0">
                <a:latin typeface="+mn-lt"/>
              </a:rPr>
              <a:t> macro level.</a:t>
            </a:r>
          </a:p>
          <a:p>
            <a:pPr marL="0" indent="0" algn="just">
              <a:buNone/>
            </a:pPr>
            <a:endParaRPr lang="nl-BE" sz="2000" dirty="0"/>
          </a:p>
          <a:p>
            <a:pPr marL="0" indent="0" algn="just">
              <a:buNone/>
            </a:pPr>
            <a:r>
              <a:rPr lang="nl-BE" sz="2000" dirty="0">
                <a:latin typeface="+mn-lt"/>
              </a:rPr>
              <a:t>How:</a:t>
            </a:r>
          </a:p>
          <a:p>
            <a:pPr algn="just"/>
            <a:r>
              <a:rPr lang="nl-BE" sz="2000" dirty="0" err="1">
                <a:latin typeface="+mn-lt"/>
              </a:rPr>
              <a:t>Trace</a:t>
            </a:r>
            <a:r>
              <a:rPr lang="nl-BE" sz="2000" dirty="0">
                <a:latin typeface="+mn-lt"/>
              </a:rPr>
              <a:t> </a:t>
            </a:r>
            <a:r>
              <a:rPr lang="nl-BE" sz="2000" i="1" dirty="0" err="1">
                <a:latin typeface="+mn-lt"/>
              </a:rPr>
              <a:t>all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yearly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intangible</a:t>
            </a:r>
            <a:r>
              <a:rPr lang="nl-BE" sz="2000" dirty="0">
                <a:latin typeface="+mn-lt"/>
              </a:rPr>
              <a:t> asset </a:t>
            </a:r>
            <a:r>
              <a:rPr lang="nl-BE" sz="2000" dirty="0" err="1">
                <a:latin typeface="+mn-lt"/>
              </a:rPr>
              <a:t>purchases</a:t>
            </a:r>
            <a:r>
              <a:rPr lang="nl-BE" sz="2000" dirty="0">
                <a:latin typeface="+mn-lt"/>
              </a:rPr>
              <a:t> of a </a:t>
            </a:r>
            <a:r>
              <a:rPr lang="nl-BE" sz="2000" dirty="0" err="1">
                <a:latin typeface="+mn-lt"/>
              </a:rPr>
              <a:t>firm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from</a:t>
            </a:r>
            <a:r>
              <a:rPr lang="nl-BE" sz="2000" dirty="0">
                <a:latin typeface="+mn-lt"/>
              </a:rPr>
              <a:t> a B2B transaction level dataset</a:t>
            </a:r>
          </a:p>
          <a:p>
            <a:pPr algn="just"/>
            <a:r>
              <a:rPr lang="nl-BE" sz="2000" dirty="0" err="1">
                <a:latin typeface="+mn-lt"/>
              </a:rPr>
              <a:t>Build</a:t>
            </a:r>
            <a:r>
              <a:rPr lang="nl-BE" sz="2000" dirty="0">
                <a:latin typeface="+mn-lt"/>
              </a:rPr>
              <a:t> a </a:t>
            </a:r>
            <a:r>
              <a:rPr lang="nl-BE" sz="2000" dirty="0" err="1">
                <a:latin typeface="+mn-lt"/>
              </a:rPr>
              <a:t>firm</a:t>
            </a:r>
            <a:r>
              <a:rPr lang="nl-BE" sz="2000" dirty="0">
                <a:latin typeface="+mn-lt"/>
              </a:rPr>
              <a:t>(-</a:t>
            </a:r>
            <a:r>
              <a:rPr lang="nl-BE" sz="2000" dirty="0" err="1">
                <a:latin typeface="+mn-lt"/>
              </a:rPr>
              <a:t>year</a:t>
            </a:r>
            <a:r>
              <a:rPr lang="nl-BE" sz="2000" dirty="0">
                <a:latin typeface="+mn-lt"/>
              </a:rPr>
              <a:t>) level </a:t>
            </a:r>
            <a:r>
              <a:rPr lang="nl-BE" sz="2000" dirty="0" err="1">
                <a:latin typeface="+mn-lt"/>
              </a:rPr>
              <a:t>intangible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capital</a:t>
            </a:r>
            <a:r>
              <a:rPr lang="nl-BE" sz="2000" dirty="0">
                <a:latin typeface="+mn-lt"/>
              </a:rPr>
              <a:t> stock (2002-2019)</a:t>
            </a:r>
          </a:p>
          <a:p>
            <a:pPr algn="just"/>
            <a:r>
              <a:rPr lang="nl-BE" sz="2000" dirty="0" err="1">
                <a:latin typeface="+mn-lt"/>
              </a:rPr>
              <a:t>Estimate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an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augmented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production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function</a:t>
            </a:r>
            <a:endParaRPr lang="nl-BE" sz="2000" dirty="0">
              <a:latin typeface="+mn-lt"/>
            </a:endParaRPr>
          </a:p>
          <a:p>
            <a:pPr algn="just"/>
            <a:r>
              <a:rPr lang="nl-BE" sz="2000" dirty="0" err="1">
                <a:latin typeface="+mn-lt"/>
              </a:rPr>
              <a:t>Compare</a:t>
            </a:r>
            <a:r>
              <a:rPr lang="nl-BE" sz="2000" dirty="0">
                <a:latin typeface="+mn-lt"/>
              </a:rPr>
              <a:t> returns </a:t>
            </a:r>
            <a:r>
              <a:rPr lang="nl-BE" sz="2000" dirty="0" err="1">
                <a:latin typeface="+mn-lt"/>
              </a:rPr>
              <a:t>from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intangible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capital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across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the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firm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size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distribution</a:t>
            </a:r>
            <a:endParaRPr lang="nl-BE" sz="2000" dirty="0">
              <a:latin typeface="+mn-lt"/>
            </a:endParaRPr>
          </a:p>
          <a:p>
            <a:pPr algn="just"/>
            <a:r>
              <a:rPr lang="nl-BE" sz="2000" dirty="0" err="1">
                <a:latin typeface="+mn-lt"/>
              </a:rPr>
              <a:t>Examine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how</a:t>
            </a:r>
            <a:r>
              <a:rPr lang="nl-BE" sz="2000" dirty="0">
                <a:latin typeface="+mn-lt"/>
              </a:rPr>
              <a:t> these </a:t>
            </a:r>
            <a:r>
              <a:rPr lang="nl-BE" sz="2000" dirty="0" err="1">
                <a:latin typeface="+mn-lt"/>
              </a:rPr>
              <a:t>findings</a:t>
            </a:r>
            <a:r>
              <a:rPr lang="nl-BE" sz="2000" dirty="0">
                <a:latin typeface="+mn-lt"/>
              </a:rPr>
              <a:t> at </a:t>
            </a:r>
            <a:r>
              <a:rPr lang="nl-BE" sz="2000" dirty="0" err="1">
                <a:latin typeface="+mn-lt"/>
              </a:rPr>
              <a:t>the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firm</a:t>
            </a:r>
            <a:r>
              <a:rPr lang="nl-BE" sz="2000" dirty="0">
                <a:latin typeface="+mn-lt"/>
              </a:rPr>
              <a:t> level affect </a:t>
            </a:r>
            <a:r>
              <a:rPr lang="nl-BE" sz="2000" dirty="0" err="1">
                <a:latin typeface="+mn-lt"/>
              </a:rPr>
              <a:t>productivity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growth</a:t>
            </a:r>
            <a:r>
              <a:rPr lang="nl-BE" sz="2000" dirty="0">
                <a:latin typeface="+mn-lt"/>
              </a:rPr>
              <a:t> at </a:t>
            </a:r>
            <a:r>
              <a:rPr lang="nl-BE" sz="2000" dirty="0" err="1">
                <a:latin typeface="+mn-lt"/>
              </a:rPr>
              <a:t>the</a:t>
            </a:r>
            <a:r>
              <a:rPr lang="nl-BE" sz="2000" dirty="0">
                <a:latin typeface="+mn-lt"/>
              </a:rPr>
              <a:t> macro level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643257" y="211335"/>
            <a:ext cx="3541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>
                <a:hlinkClick r:id="rId3" action="ppaction://hlinksldjump"/>
              </a:rPr>
              <a:t> </a:t>
            </a:r>
            <a:endParaRPr lang="nl-BE" dirty="0"/>
          </a:p>
        </p:txBody>
      </p:sp>
      <p:sp>
        <p:nvSpPr>
          <p:cNvPr id="10" name="Tekstvak 9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4</a:t>
            </a:r>
          </a:p>
        </p:txBody>
      </p:sp>
    </p:spTree>
    <p:extLst>
      <p:ext uri="{BB962C8B-B14F-4D97-AF65-F5344CB8AC3E}">
        <p14:creationId xmlns:p14="http://schemas.microsoft.com/office/powerpoint/2010/main" val="306547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>
                <a:latin typeface="+mn-lt"/>
              </a:rPr>
              <a:t>Data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1368" y="1242365"/>
            <a:ext cx="11419798" cy="5064443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nl-BE" dirty="0">
                <a:latin typeface="+mn-lt"/>
              </a:rPr>
              <a:t>National Bank of Belgium </a:t>
            </a:r>
            <a:r>
              <a:rPr lang="nl-BE" sz="2400" dirty="0">
                <a:latin typeface="+mn-lt"/>
              </a:rPr>
              <a:t>(2002-2019)</a:t>
            </a:r>
            <a:r>
              <a:rPr lang="nl-BE" dirty="0">
                <a:latin typeface="+mn-lt"/>
              </a:rPr>
              <a:t>:</a:t>
            </a:r>
          </a:p>
          <a:p>
            <a:r>
              <a:rPr lang="nl-BE" sz="2000" dirty="0">
                <a:latin typeface="+mn-lt"/>
              </a:rPr>
              <a:t>VAT customer </a:t>
            </a:r>
            <a:r>
              <a:rPr lang="nl-BE" sz="2000" dirty="0" err="1">
                <a:latin typeface="+mn-lt"/>
              </a:rPr>
              <a:t>listing</a:t>
            </a:r>
            <a:r>
              <a:rPr lang="nl-BE" sz="2000" dirty="0">
                <a:latin typeface="+mn-lt"/>
              </a:rPr>
              <a:t> (</a:t>
            </a:r>
            <a:r>
              <a:rPr lang="nl-BE" sz="2000" dirty="0" err="1">
                <a:latin typeface="+mn-lt"/>
              </a:rPr>
              <a:t>yearly</a:t>
            </a:r>
            <a:r>
              <a:rPr lang="nl-BE" sz="2000" dirty="0">
                <a:latin typeface="+mn-lt"/>
              </a:rPr>
              <a:t>)</a:t>
            </a:r>
          </a:p>
          <a:p>
            <a:r>
              <a:rPr lang="nl-BE" sz="2100" dirty="0">
                <a:latin typeface="+mn-lt"/>
              </a:rPr>
              <a:t>VAT </a:t>
            </a:r>
            <a:r>
              <a:rPr lang="nl-BE" sz="2100" dirty="0" err="1">
                <a:latin typeface="+mn-lt"/>
              </a:rPr>
              <a:t>declarations</a:t>
            </a:r>
            <a:r>
              <a:rPr lang="nl-BE" sz="2100" dirty="0">
                <a:latin typeface="+mn-lt"/>
              </a:rPr>
              <a:t> (</a:t>
            </a:r>
            <a:r>
              <a:rPr lang="nl-BE" sz="2100" dirty="0" err="1">
                <a:latin typeface="+mn-lt"/>
              </a:rPr>
              <a:t>periodical</a:t>
            </a:r>
            <a:r>
              <a:rPr lang="nl-BE" sz="2100" dirty="0">
                <a:latin typeface="+mn-lt"/>
              </a:rPr>
              <a:t>)</a:t>
            </a:r>
          </a:p>
          <a:p>
            <a:r>
              <a:rPr lang="en-US" sz="2100" dirty="0">
                <a:latin typeface="+mn-lt"/>
              </a:rPr>
              <a:t>Research and development expenditure (R&amp;D)</a:t>
            </a:r>
          </a:p>
          <a:p>
            <a:pPr marL="0" indent="0">
              <a:buNone/>
            </a:pPr>
            <a:r>
              <a:rPr lang="en-US" sz="2100" dirty="0">
                <a:latin typeface="+mn-lt"/>
              </a:rPr>
              <a:t> from ECOOM Leuven</a:t>
            </a:r>
          </a:p>
          <a:p>
            <a:r>
              <a:rPr lang="nl-BE" sz="2000" dirty="0" err="1">
                <a:latin typeface="+mn-lt"/>
              </a:rPr>
              <a:t>Annual</a:t>
            </a:r>
            <a:r>
              <a:rPr lang="nl-BE" sz="2000" dirty="0">
                <a:latin typeface="+mn-lt"/>
              </a:rPr>
              <a:t> company accounts</a:t>
            </a:r>
          </a:p>
          <a:p>
            <a:pPr marL="0" indent="0">
              <a:buNone/>
            </a:pPr>
            <a:endParaRPr lang="nl-BE" dirty="0">
              <a:latin typeface="+mn-lt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nl-BE" dirty="0" err="1">
                <a:latin typeface="+mn-lt"/>
              </a:rPr>
              <a:t>Additional</a:t>
            </a:r>
            <a:r>
              <a:rPr lang="nl-BE" dirty="0">
                <a:latin typeface="+mn-lt"/>
              </a:rPr>
              <a:t> data:</a:t>
            </a:r>
          </a:p>
          <a:p>
            <a:r>
              <a:rPr lang="nl-BE" sz="2000" dirty="0">
                <a:latin typeface="+mn-lt"/>
              </a:rPr>
              <a:t>2-digit </a:t>
            </a:r>
            <a:r>
              <a:rPr lang="nl-BE" sz="2000" dirty="0" err="1">
                <a:latin typeface="+mn-lt"/>
              </a:rPr>
              <a:t>deflators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from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Eurostat</a:t>
            </a:r>
            <a:endParaRPr lang="nl-BE" sz="2000" dirty="0">
              <a:latin typeface="+mn-lt"/>
            </a:endParaRPr>
          </a:p>
          <a:p>
            <a:r>
              <a:rPr lang="nl-BE" sz="2000" dirty="0">
                <a:latin typeface="+mn-lt"/>
              </a:rPr>
              <a:t>2-digit </a:t>
            </a:r>
            <a:r>
              <a:rPr lang="nl-BE" sz="2000" dirty="0" err="1">
                <a:latin typeface="+mn-lt"/>
              </a:rPr>
              <a:t>deflators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from</a:t>
            </a:r>
            <a:r>
              <a:rPr lang="nl-BE" sz="2000" dirty="0">
                <a:latin typeface="+mn-lt"/>
              </a:rPr>
              <a:t> EU </a:t>
            </a:r>
            <a:r>
              <a:rPr lang="nl-BE" sz="2000" dirty="0" err="1">
                <a:latin typeface="+mn-lt"/>
              </a:rPr>
              <a:t>Klems</a:t>
            </a:r>
            <a:endParaRPr lang="nl-BE" sz="2000" dirty="0">
              <a:latin typeface="+mn-lt"/>
            </a:endParaRPr>
          </a:p>
          <a:p>
            <a:endParaRPr lang="nl-BE" sz="2000" dirty="0">
              <a:latin typeface="+mn-lt"/>
            </a:endParaRPr>
          </a:p>
          <a:p>
            <a:pPr marL="0" indent="0">
              <a:buNone/>
            </a:pPr>
            <a:r>
              <a:rPr lang="nl-BE" dirty="0">
                <a:latin typeface="+mn-lt"/>
                <a:sym typeface="Wingdings" panose="05000000000000000000" pitchFamily="2" charset="2"/>
              </a:rPr>
              <a:t> Panel of 1,603,254 </a:t>
            </a:r>
            <a:r>
              <a:rPr lang="nl-BE" dirty="0" err="1">
                <a:latin typeface="+mn-lt"/>
                <a:sym typeface="Wingdings" panose="05000000000000000000" pitchFamily="2" charset="2"/>
              </a:rPr>
              <a:t>firm-year</a:t>
            </a:r>
            <a:r>
              <a:rPr lang="nl-BE" dirty="0">
                <a:latin typeface="+mn-lt"/>
                <a:sym typeface="Wingdings" panose="05000000000000000000" pitchFamily="2" charset="2"/>
              </a:rPr>
              <a:t> </a:t>
            </a:r>
            <a:r>
              <a:rPr lang="nl-BE" dirty="0" err="1">
                <a:latin typeface="+mn-lt"/>
                <a:sym typeface="Wingdings" panose="05000000000000000000" pitchFamily="2" charset="2"/>
              </a:rPr>
              <a:t>observations</a:t>
            </a:r>
            <a:r>
              <a:rPr lang="nl-BE" dirty="0">
                <a:latin typeface="+mn-lt"/>
                <a:sym typeface="Wingdings" panose="05000000000000000000" pitchFamily="2" charset="2"/>
              </a:rPr>
              <a:t> over </a:t>
            </a:r>
            <a:r>
              <a:rPr lang="nl-BE" dirty="0" err="1">
                <a:latin typeface="+mn-lt"/>
                <a:sym typeface="Wingdings" panose="05000000000000000000" pitchFamily="2" charset="2"/>
              </a:rPr>
              <a:t>the</a:t>
            </a:r>
            <a:r>
              <a:rPr lang="nl-BE" dirty="0">
                <a:latin typeface="+mn-lt"/>
                <a:sym typeface="Wingdings" panose="05000000000000000000" pitchFamily="2" charset="2"/>
              </a:rPr>
              <a:t> </a:t>
            </a:r>
            <a:r>
              <a:rPr lang="nl-BE" dirty="0" err="1">
                <a:latin typeface="+mn-lt"/>
                <a:sym typeface="Wingdings" panose="05000000000000000000" pitchFamily="2" charset="2"/>
              </a:rPr>
              <a:t>period</a:t>
            </a:r>
            <a:r>
              <a:rPr lang="nl-BE" dirty="0">
                <a:latin typeface="+mn-lt"/>
                <a:sym typeface="Wingdings" panose="05000000000000000000" pitchFamily="2" charset="2"/>
              </a:rPr>
              <a:t> 2002-2019 </a:t>
            </a:r>
            <a:endParaRPr lang="nl-BE" dirty="0">
              <a:latin typeface="+mn-lt"/>
            </a:endParaRPr>
          </a:p>
          <a:p>
            <a:endParaRPr lang="nl-BE" dirty="0"/>
          </a:p>
        </p:txBody>
      </p:sp>
      <p:sp>
        <p:nvSpPr>
          <p:cNvPr id="9" name="Rechteraccolade 8"/>
          <p:cNvSpPr/>
          <p:nvPr/>
        </p:nvSpPr>
        <p:spPr>
          <a:xfrm>
            <a:off x="6199321" y="1800716"/>
            <a:ext cx="391979" cy="1336767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Tekstvak 9"/>
          <p:cNvSpPr txBox="1"/>
          <p:nvPr/>
        </p:nvSpPr>
        <p:spPr>
          <a:xfrm>
            <a:off x="6651772" y="2269044"/>
            <a:ext cx="5593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000" dirty="0" err="1"/>
              <a:t>Intangible</a:t>
            </a:r>
            <a:r>
              <a:rPr lang="nl-BE" sz="2000" dirty="0"/>
              <a:t> </a:t>
            </a:r>
            <a:r>
              <a:rPr lang="nl-BE" sz="2000" dirty="0" err="1"/>
              <a:t>investments</a:t>
            </a:r>
            <a:r>
              <a:rPr lang="nl-BE" sz="2000" dirty="0"/>
              <a:t> </a:t>
            </a:r>
            <a:r>
              <a:rPr lang="nl-BE" sz="2000" dirty="0" err="1"/>
              <a:t>and</a:t>
            </a:r>
            <a:r>
              <a:rPr lang="nl-BE" sz="2000" dirty="0"/>
              <a:t> </a:t>
            </a:r>
            <a:r>
              <a:rPr lang="nl-BE" sz="2000" dirty="0" err="1"/>
              <a:t>tangible</a:t>
            </a:r>
            <a:r>
              <a:rPr lang="nl-BE" sz="2000" dirty="0"/>
              <a:t> </a:t>
            </a:r>
            <a:r>
              <a:rPr lang="nl-BE" sz="2000" dirty="0" err="1"/>
              <a:t>investments</a:t>
            </a:r>
            <a:endParaRPr lang="nl-BE" sz="2000" dirty="0"/>
          </a:p>
        </p:txBody>
      </p:sp>
      <p:sp>
        <p:nvSpPr>
          <p:cNvPr id="11" name="Tekstvak 10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5</a:t>
            </a:r>
          </a:p>
        </p:txBody>
      </p:sp>
    </p:spTree>
    <p:extLst>
      <p:ext uri="{BB962C8B-B14F-4D97-AF65-F5344CB8AC3E}">
        <p14:creationId xmlns:p14="http://schemas.microsoft.com/office/powerpoint/2010/main" val="324870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>
                <a:latin typeface="+mn-lt"/>
              </a:rPr>
              <a:t>Data: VAT </a:t>
            </a:r>
            <a:r>
              <a:rPr lang="nl-BE" dirty="0" err="1">
                <a:latin typeface="+mn-lt"/>
              </a:rPr>
              <a:t>declarations</a:t>
            </a:r>
            <a:r>
              <a:rPr lang="nl-BE" dirty="0">
                <a:latin typeface="+mn-lt"/>
              </a:rPr>
              <a:t> (I)</a:t>
            </a:r>
          </a:p>
        </p:txBody>
      </p:sp>
      <p:sp>
        <p:nvSpPr>
          <p:cNvPr id="10" name="Tijdelijke aanduiding voor inhoud 9"/>
          <p:cNvSpPr>
            <a:spLocks noGrp="1"/>
          </p:cNvSpPr>
          <p:nvPr>
            <p:ph idx="1"/>
          </p:nvPr>
        </p:nvSpPr>
        <p:spPr>
          <a:xfrm>
            <a:off x="834388" y="1319797"/>
            <a:ext cx="10515600" cy="5064443"/>
          </a:xfrm>
        </p:spPr>
        <p:txBody>
          <a:bodyPr/>
          <a:lstStyle/>
          <a:p>
            <a:pPr algn="just"/>
            <a:r>
              <a:rPr lang="nl-BE" sz="2000" dirty="0">
                <a:latin typeface="+mn-lt"/>
              </a:rPr>
              <a:t>Take </a:t>
            </a:r>
            <a:r>
              <a:rPr lang="nl-BE" sz="2000" dirty="0" err="1">
                <a:latin typeface="+mn-lt"/>
              </a:rPr>
              <a:t>the</a:t>
            </a:r>
            <a:r>
              <a:rPr lang="nl-BE" sz="2000" dirty="0">
                <a:latin typeface="+mn-lt"/>
              </a:rPr>
              <a:t> VAT customer </a:t>
            </a:r>
            <a:r>
              <a:rPr lang="nl-BE" sz="2000" dirty="0" err="1">
                <a:latin typeface="+mn-lt"/>
              </a:rPr>
              <a:t>listing</a:t>
            </a:r>
            <a:r>
              <a:rPr lang="nl-BE" sz="2000" dirty="0">
                <a:latin typeface="+mn-lt"/>
              </a:rPr>
              <a:t> of computer </a:t>
            </a:r>
            <a:r>
              <a:rPr lang="nl-BE" sz="2000" dirty="0" err="1">
                <a:latin typeface="+mn-lt"/>
              </a:rPr>
              <a:t>programmer</a:t>
            </a:r>
            <a:r>
              <a:rPr lang="nl-BE" sz="2000" dirty="0">
                <a:latin typeface="+mn-lt"/>
              </a:rPr>
              <a:t> </a:t>
            </a:r>
            <a:r>
              <a:rPr lang="nl-BE" sz="2000" b="1" dirty="0">
                <a:solidFill>
                  <a:srgbClr val="FF0000"/>
                </a:solidFill>
                <a:latin typeface="+mn-lt"/>
              </a:rPr>
              <a:t>X</a:t>
            </a:r>
            <a:r>
              <a:rPr lang="nl-BE" sz="2000" dirty="0">
                <a:latin typeface="+mn-lt"/>
              </a:rPr>
              <a:t>, </a:t>
            </a:r>
            <a:r>
              <a:rPr lang="nl-BE" sz="2000" dirty="0" err="1">
                <a:latin typeface="+mn-lt"/>
              </a:rPr>
              <a:t>active</a:t>
            </a:r>
            <a:r>
              <a:rPr lang="nl-BE" sz="2000" dirty="0">
                <a:latin typeface="+mn-lt"/>
              </a:rPr>
              <a:t> in NACE 6201</a:t>
            </a:r>
          </a:p>
          <a:p>
            <a:pPr algn="just"/>
            <a:r>
              <a:rPr lang="nl-BE" sz="2000" dirty="0" err="1">
                <a:latin typeface="+mn-lt"/>
              </a:rPr>
              <a:t>From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the</a:t>
            </a:r>
            <a:r>
              <a:rPr lang="nl-BE" sz="2000" dirty="0">
                <a:latin typeface="+mn-lt"/>
              </a:rPr>
              <a:t> VAT form of </a:t>
            </a:r>
            <a:r>
              <a:rPr lang="nl-BE" sz="2000" dirty="0" err="1">
                <a:latin typeface="+mn-lt"/>
              </a:rPr>
              <a:t>firm</a:t>
            </a:r>
            <a:r>
              <a:rPr lang="nl-BE" sz="2000" dirty="0">
                <a:latin typeface="+mn-lt"/>
              </a:rPr>
              <a:t> </a:t>
            </a:r>
            <a:r>
              <a:rPr lang="nl-BE" sz="2000" b="1" dirty="0">
                <a:solidFill>
                  <a:srgbClr val="FF0000"/>
                </a:solidFill>
                <a:latin typeface="+mn-lt"/>
              </a:rPr>
              <a:t>X</a:t>
            </a:r>
            <a:r>
              <a:rPr lang="nl-BE" sz="2000" dirty="0">
                <a:latin typeface="+mn-lt"/>
              </a:rPr>
              <a:t>, we </a:t>
            </a:r>
            <a:r>
              <a:rPr lang="nl-BE" sz="2000" dirty="0" err="1">
                <a:latin typeface="+mn-lt"/>
              </a:rPr>
              <a:t>know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to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which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firms</a:t>
            </a:r>
            <a:r>
              <a:rPr lang="nl-BE" sz="2000" dirty="0">
                <a:latin typeface="+mn-lt"/>
              </a:rPr>
              <a:t> </a:t>
            </a:r>
            <a:r>
              <a:rPr lang="nl-BE" sz="2000" b="1" dirty="0">
                <a:solidFill>
                  <a:schemeClr val="accent6"/>
                </a:solidFill>
                <a:latin typeface="+mn-lt"/>
              </a:rPr>
              <a:t>Y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it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sells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and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the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value</a:t>
            </a:r>
            <a:r>
              <a:rPr lang="nl-BE" sz="2000" dirty="0">
                <a:latin typeface="+mn-lt"/>
              </a:rPr>
              <a:t> of </a:t>
            </a:r>
            <a:r>
              <a:rPr lang="nl-BE" sz="2000" dirty="0" err="1">
                <a:latin typeface="+mn-lt"/>
              </a:rPr>
              <a:t>the</a:t>
            </a:r>
            <a:r>
              <a:rPr lang="nl-BE" sz="2000" dirty="0">
                <a:latin typeface="+mn-lt"/>
              </a:rPr>
              <a:t> sales</a:t>
            </a:r>
          </a:p>
          <a:p>
            <a:pPr algn="just"/>
            <a:r>
              <a:rPr lang="nl-BE" sz="2000" dirty="0" err="1">
                <a:latin typeface="+mn-lt"/>
              </a:rPr>
              <a:t>Since</a:t>
            </a:r>
            <a:r>
              <a:rPr lang="nl-BE" sz="2000" dirty="0">
                <a:latin typeface="+mn-lt"/>
              </a:rPr>
              <a:t> we have </a:t>
            </a:r>
            <a:r>
              <a:rPr lang="nl-BE" sz="2000" dirty="0" err="1">
                <a:latin typeface="+mn-lt"/>
              </a:rPr>
              <a:t>the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yearly</a:t>
            </a:r>
            <a:r>
              <a:rPr lang="nl-BE" sz="2000" dirty="0">
                <a:latin typeface="+mn-lt"/>
              </a:rPr>
              <a:t> VAT transactions of </a:t>
            </a:r>
            <a:r>
              <a:rPr lang="nl-BE" sz="2000" i="1" dirty="0">
                <a:latin typeface="+mn-lt"/>
              </a:rPr>
              <a:t>ALL</a:t>
            </a:r>
            <a:r>
              <a:rPr lang="nl-BE" sz="2000" dirty="0">
                <a:latin typeface="+mn-lt"/>
              </a:rPr>
              <a:t> </a:t>
            </a:r>
            <a:r>
              <a:rPr lang="nl-BE" sz="2000" b="1" dirty="0">
                <a:solidFill>
                  <a:srgbClr val="FF0000"/>
                </a:solidFill>
                <a:latin typeface="+mn-lt"/>
              </a:rPr>
              <a:t>X</a:t>
            </a:r>
            <a:r>
              <a:rPr lang="nl-BE" sz="2000" dirty="0">
                <a:latin typeface="+mn-lt"/>
              </a:rPr>
              <a:t> </a:t>
            </a:r>
            <a:r>
              <a:rPr lang="nl-BE" sz="2000" dirty="0" err="1">
                <a:latin typeface="+mn-lt"/>
              </a:rPr>
              <a:t>firms</a:t>
            </a:r>
            <a:r>
              <a:rPr lang="nl-BE" sz="2000" dirty="0">
                <a:latin typeface="+mn-lt"/>
              </a:rPr>
              <a:t>, </a:t>
            </a:r>
            <a:r>
              <a:rPr lang="en-US" sz="2000" dirty="0">
                <a:latin typeface="+mn-lt"/>
              </a:rPr>
              <a:t>we can deduce for each firm </a:t>
            </a:r>
            <a:r>
              <a:rPr lang="en-US" sz="2000" b="1" dirty="0">
                <a:solidFill>
                  <a:schemeClr val="accent6"/>
                </a:solidFill>
                <a:latin typeface="+mn-lt"/>
              </a:rPr>
              <a:t>Y</a:t>
            </a:r>
            <a:r>
              <a:rPr lang="en-US" sz="2000" dirty="0">
                <a:latin typeface="+mn-lt"/>
              </a:rPr>
              <a:t> how much it purchases from type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X</a:t>
            </a:r>
            <a:r>
              <a:rPr lang="en-US" sz="2000" dirty="0">
                <a:latin typeface="+mn-lt"/>
              </a:rPr>
              <a:t> firms. The sum of all intangible purchases in year </a:t>
            </a:r>
            <a:r>
              <a:rPr lang="en-US" sz="2000" i="1" dirty="0">
                <a:latin typeface="+mn-lt"/>
              </a:rPr>
              <a:t>t</a:t>
            </a:r>
            <a:r>
              <a:rPr lang="en-US" sz="2000" dirty="0">
                <a:latin typeface="+mn-lt"/>
              </a:rPr>
              <a:t> across type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X</a:t>
            </a:r>
            <a:r>
              <a:rPr lang="en-US" sz="2000" dirty="0">
                <a:latin typeface="+mn-lt"/>
              </a:rPr>
              <a:t> firms, is our intangible investments measure of year </a:t>
            </a:r>
            <a:r>
              <a:rPr lang="en-US" sz="2000" i="1" dirty="0">
                <a:latin typeface="+mn-lt"/>
              </a:rPr>
              <a:t>t</a:t>
            </a:r>
            <a:r>
              <a:rPr lang="en-US" sz="2000" dirty="0">
                <a:latin typeface="+mn-lt"/>
              </a:rPr>
              <a:t> for firm </a:t>
            </a:r>
            <a:r>
              <a:rPr lang="en-US" sz="2000" b="1" dirty="0">
                <a:solidFill>
                  <a:schemeClr val="accent6"/>
                </a:solidFill>
                <a:latin typeface="+mn-lt"/>
              </a:rPr>
              <a:t>Y</a:t>
            </a:r>
            <a:endParaRPr lang="nl-BE" sz="2000" b="1" dirty="0">
              <a:solidFill>
                <a:schemeClr val="accent6"/>
              </a:solidFill>
              <a:latin typeface="+mn-lt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623" y="3427529"/>
            <a:ext cx="6495131" cy="28333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kstvak 2"/>
              <p:cNvSpPr txBox="1"/>
              <p:nvPr/>
            </p:nvSpPr>
            <p:spPr>
              <a:xfrm>
                <a:off x="3701143" y="4409545"/>
                <a:ext cx="4474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b>
                          <m: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nl-BE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BE" dirty="0"/>
              </a:p>
            </p:txBody>
          </p:sp>
        </mc:Choice>
        <mc:Fallback xmlns="">
          <p:sp>
            <p:nvSpPr>
              <p:cNvPr id="3" name="Tekstvak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143" y="4409545"/>
                <a:ext cx="447403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kstvak 10"/>
              <p:cNvSpPr txBox="1"/>
              <p:nvPr/>
            </p:nvSpPr>
            <p:spPr>
              <a:xfrm>
                <a:off x="3701143" y="4709032"/>
                <a:ext cx="4474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b>
                          <m: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nl-BE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BE" dirty="0"/>
              </a:p>
            </p:txBody>
          </p:sp>
        </mc:Choice>
        <mc:Fallback xmlns="">
          <p:sp>
            <p:nvSpPr>
              <p:cNvPr id="11" name="Tekstvak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143" y="4709032"/>
                <a:ext cx="447403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kstvak 13"/>
              <p:cNvSpPr txBox="1"/>
              <p:nvPr/>
            </p:nvSpPr>
            <p:spPr>
              <a:xfrm>
                <a:off x="3701143" y="5016856"/>
                <a:ext cx="4474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b>
                          <m: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nl-BE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BE" dirty="0"/>
              </a:p>
            </p:txBody>
          </p:sp>
        </mc:Choice>
        <mc:Fallback xmlns="">
          <p:sp>
            <p:nvSpPr>
              <p:cNvPr id="14" name="Tekstvak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143" y="5016856"/>
                <a:ext cx="447403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kstvak 14"/>
              <p:cNvSpPr txBox="1"/>
              <p:nvPr/>
            </p:nvSpPr>
            <p:spPr>
              <a:xfrm>
                <a:off x="3701142" y="5316135"/>
                <a:ext cx="4474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b>
                          <m: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  <m:r>
                        <a:rPr lang="nl-BE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BE" dirty="0"/>
              </a:p>
            </p:txBody>
          </p:sp>
        </mc:Choice>
        <mc:Fallback xmlns="">
          <p:sp>
            <p:nvSpPr>
              <p:cNvPr id="15" name="Tekstvak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142" y="5316135"/>
                <a:ext cx="447403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kstvak 15"/>
              <p:cNvSpPr txBox="1"/>
              <p:nvPr/>
            </p:nvSpPr>
            <p:spPr>
              <a:xfrm>
                <a:off x="3701141" y="5608800"/>
                <a:ext cx="4474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b>
                          <m: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</m:sSub>
                      <m:r>
                        <a:rPr lang="nl-BE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BE" dirty="0"/>
              </a:p>
            </p:txBody>
          </p:sp>
        </mc:Choice>
        <mc:Fallback xmlns="">
          <p:sp>
            <p:nvSpPr>
              <p:cNvPr id="16" name="Tekstvak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141" y="5608800"/>
                <a:ext cx="447403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kstvak 16"/>
              <p:cNvSpPr txBox="1"/>
              <p:nvPr/>
            </p:nvSpPr>
            <p:spPr>
              <a:xfrm>
                <a:off x="3701141" y="5901464"/>
                <a:ext cx="4474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b>
                          <m:r>
                            <a:rPr lang="nl-BE" sz="16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sub>
                      </m:sSub>
                      <m:r>
                        <a:rPr lang="nl-BE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BE" dirty="0"/>
              </a:p>
            </p:txBody>
          </p:sp>
        </mc:Choice>
        <mc:Fallback xmlns="">
          <p:sp>
            <p:nvSpPr>
              <p:cNvPr id="17" name="Tekstvak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141" y="5901464"/>
                <a:ext cx="447403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kstvak 17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6</a:t>
            </a:r>
          </a:p>
        </p:txBody>
      </p:sp>
    </p:spTree>
    <p:extLst>
      <p:ext uri="{BB962C8B-B14F-4D97-AF65-F5344CB8AC3E}">
        <p14:creationId xmlns:p14="http://schemas.microsoft.com/office/powerpoint/2010/main" val="664647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>
                <a:latin typeface="+mn-lt"/>
              </a:rPr>
              <a:t>Data: </a:t>
            </a:r>
            <a:r>
              <a:rPr lang="nl-BE" dirty="0" err="1">
                <a:latin typeface="+mn-lt"/>
              </a:rPr>
              <a:t>Intangible</a:t>
            </a:r>
            <a:r>
              <a:rPr lang="nl-BE" dirty="0">
                <a:latin typeface="+mn-lt"/>
              </a:rPr>
              <a:t> </a:t>
            </a:r>
            <a:r>
              <a:rPr lang="nl-BE" dirty="0" err="1">
                <a:latin typeface="+mn-lt"/>
              </a:rPr>
              <a:t>producing</a:t>
            </a:r>
            <a:r>
              <a:rPr lang="nl-BE" dirty="0">
                <a:latin typeface="+mn-lt"/>
              </a:rPr>
              <a:t> </a:t>
            </a:r>
            <a:r>
              <a:rPr lang="nl-BE" dirty="0" err="1">
                <a:latin typeface="+mn-lt"/>
              </a:rPr>
              <a:t>industries</a:t>
            </a:r>
            <a:endParaRPr lang="nl-BE" dirty="0">
              <a:latin typeface="+mn-lt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6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1CFFD244-555D-2C65-5766-EB668E4A3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5F62880E-0749-F0CA-8933-1F60B1518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375" y="934810"/>
            <a:ext cx="8059275" cy="543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944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 </a:t>
            </a:r>
            <a:r>
              <a:rPr lang="nl-BE" dirty="0">
                <a:latin typeface="+mn-lt"/>
              </a:rPr>
              <a:t>Data: VAT </a:t>
            </a:r>
            <a:r>
              <a:rPr lang="nl-BE" dirty="0" err="1">
                <a:latin typeface="+mn-lt"/>
              </a:rPr>
              <a:t>declarations</a:t>
            </a:r>
            <a:r>
              <a:rPr lang="nl-BE" dirty="0">
                <a:latin typeface="+mn-lt"/>
              </a:rPr>
              <a:t> (II)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r>
              <a:rPr lang="en-US" sz="2400" dirty="0">
                <a:latin typeface="+mn-lt"/>
              </a:rPr>
              <a:t>From periodical VAT transactions, we know total intangible investments. </a:t>
            </a:r>
          </a:p>
          <a:p>
            <a:pPr marL="0" indent="0" algn="just">
              <a:buNone/>
            </a:pPr>
            <a:endParaRPr lang="en-US" sz="2400" dirty="0">
              <a:latin typeface="+mn-lt"/>
            </a:endParaRPr>
          </a:p>
          <a:p>
            <a:pPr marL="0" indent="0" algn="just">
              <a:buNone/>
            </a:pPr>
            <a:r>
              <a:rPr lang="en-US" sz="2400" dirty="0">
                <a:latin typeface="+mn-lt"/>
              </a:rPr>
              <a:t>From the VAT declarations, firms must report total purchases of all goods that have an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investment</a:t>
            </a:r>
            <a:r>
              <a:rPr lang="en-US" sz="2400" dirty="0">
                <a:latin typeface="+mn-lt"/>
              </a:rPr>
              <a:t> character. Intangible investment are mostly considered as a </a:t>
            </a:r>
            <a:r>
              <a:rPr lang="en-US" sz="2400" dirty="0">
                <a:solidFill>
                  <a:srgbClr val="0070C0"/>
                </a:solidFill>
                <a:latin typeface="+mn-lt"/>
              </a:rPr>
              <a:t>service</a:t>
            </a:r>
            <a:r>
              <a:rPr lang="en-US" sz="2400" dirty="0">
                <a:latin typeface="+mn-lt"/>
              </a:rPr>
              <a:t>, and hence not included here</a:t>
            </a:r>
            <a:endParaRPr lang="nl-BE" sz="2400" dirty="0">
              <a:latin typeface="+mn-lt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762" y="4134563"/>
            <a:ext cx="9300268" cy="1258626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10221680" y="4977719"/>
            <a:ext cx="642257" cy="51162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Tekstvak 9"/>
          <p:cNvSpPr txBox="1"/>
          <p:nvPr/>
        </p:nvSpPr>
        <p:spPr>
          <a:xfrm>
            <a:off x="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>
                <a:solidFill>
                  <a:schemeClr val="bg1"/>
                </a:solidFill>
              </a:rPr>
              <a:t>Bijnens et. al. (NBB &amp; KU Leuven)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4061460" y="6507628"/>
            <a:ext cx="4061460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Intangible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Capital</a:t>
            </a:r>
            <a:r>
              <a:rPr lang="nl-BE" sz="1400" dirty="0">
                <a:solidFill>
                  <a:schemeClr val="bg1"/>
                </a:solidFill>
              </a:rPr>
              <a:t> </a:t>
            </a:r>
            <a:r>
              <a:rPr lang="nl-BE" sz="1400" dirty="0" err="1">
                <a:solidFill>
                  <a:schemeClr val="bg1"/>
                </a:solidFill>
              </a:rPr>
              <a:t>and</a:t>
            </a:r>
            <a:r>
              <a:rPr lang="nl-BE" sz="1400" dirty="0">
                <a:solidFill>
                  <a:schemeClr val="bg1"/>
                </a:solidFill>
              </a:rPr>
              <a:t> Productivity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8122920" y="6507628"/>
            <a:ext cx="406146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BE" sz="1400" dirty="0" err="1">
                <a:solidFill>
                  <a:schemeClr val="bg1"/>
                </a:solidFill>
              </a:rPr>
              <a:t>October</a:t>
            </a:r>
            <a:r>
              <a:rPr lang="nl-BE" sz="1400" dirty="0">
                <a:solidFill>
                  <a:schemeClr val="bg1"/>
                </a:solidFill>
              </a:rPr>
              <a:t> 2024 	7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C83024C-45F2-1007-1908-748E76CF6118}"/>
              </a:ext>
            </a:extLst>
          </p:cNvPr>
          <p:cNvSpPr/>
          <p:nvPr/>
        </p:nvSpPr>
        <p:spPr>
          <a:xfrm>
            <a:off x="10221680" y="4444319"/>
            <a:ext cx="642257" cy="511628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3588451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KULeuven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52BDEC"/>
      </a:accent3>
      <a:accent4>
        <a:srgbClr val="00407A"/>
      </a:accent4>
      <a:accent5>
        <a:srgbClr val="7F7F7F"/>
      </a:accent5>
      <a:accent6>
        <a:srgbClr val="595959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hemeKULeuven" id="{046A25F9-6BBA-4138-A935-17FA1ADB8AD5}" vid="{1811EEAA-972A-48DD-8B13-5186BFB1165B}"/>
    </a:ext>
  </a:extLst>
</a:theme>
</file>

<file path=ppt/theme/theme2.xml><?xml version="1.0" encoding="utf-8"?>
<a:theme xmlns:a="http://schemas.openxmlformats.org/drawingml/2006/main" name="Aangepast ontwerp">
  <a:themeElements>
    <a:clrScheme name="Aangepast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000000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orporate-KU Leuven-Liggend-Achtergrond Wit en Watermerk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86BCE5"/>
      </a:accent3>
      <a:accent4>
        <a:srgbClr val="00407A"/>
      </a:accent4>
      <a:accent5>
        <a:srgbClr val="7F7F7F"/>
      </a:accent5>
      <a:accent6>
        <a:srgbClr val="595959"/>
      </a:accent6>
      <a:hlink>
        <a:srgbClr val="009999"/>
      </a:hlink>
      <a:folHlink>
        <a:srgbClr val="800080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1_ThemeKULeuven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52BDEC"/>
      </a:accent3>
      <a:accent4>
        <a:srgbClr val="00407A"/>
      </a:accent4>
      <a:accent5>
        <a:srgbClr val="7F7F7F"/>
      </a:accent5>
      <a:accent6>
        <a:srgbClr val="595959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hemeKULeuven" id="{046A25F9-6BBA-4138-A935-17FA1ADB8AD5}" vid="{1811EEAA-972A-48DD-8B13-5186BFB1165B}"/>
    </a:ext>
  </a:extLst>
</a:theme>
</file>

<file path=ppt/theme/theme5.xml><?xml version="1.0" encoding="utf-8"?>
<a:theme xmlns:a="http://schemas.openxmlformats.org/drawingml/2006/main" name="1_Corporate-KU Leuven-Liggend-Achtergrond Wit en Watermerk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86BCE5"/>
      </a:accent3>
      <a:accent4>
        <a:srgbClr val="00407A"/>
      </a:accent4>
      <a:accent5>
        <a:srgbClr val="7F7F7F"/>
      </a:accent5>
      <a:accent6>
        <a:srgbClr val="595959"/>
      </a:accent6>
      <a:hlink>
        <a:srgbClr val="009999"/>
      </a:hlink>
      <a:folHlink>
        <a:srgbClr val="800080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ThemeKULeuven</Template>
  <TotalTime>0</TotalTime>
  <Words>1796</Words>
  <Application>Microsoft Office PowerPoint</Application>
  <PresentationFormat>Breitbild</PresentationFormat>
  <Paragraphs>232</Paragraphs>
  <Slides>35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35</vt:i4>
      </vt:variant>
    </vt:vector>
  </HeadingPairs>
  <TitlesOfParts>
    <vt:vector size="47" baseType="lpstr">
      <vt:lpstr>Arial</vt:lpstr>
      <vt:lpstr>Calibri</vt:lpstr>
      <vt:lpstr>Cambria Math</vt:lpstr>
      <vt:lpstr>cmr12</vt:lpstr>
      <vt:lpstr>cmr9</vt:lpstr>
      <vt:lpstr>Courier New</vt:lpstr>
      <vt:lpstr>Wingdings</vt:lpstr>
      <vt:lpstr>ThemeKULeuven</vt:lpstr>
      <vt:lpstr>Aangepast ontwerp</vt:lpstr>
      <vt:lpstr>Corporate-KU Leuven-Liggend-Achtergrond Wit en Watermerk</vt:lpstr>
      <vt:lpstr>1_ThemeKULeuven</vt:lpstr>
      <vt:lpstr>1_Corporate-KU Leuven-Liggend-Achtergrond Wit en Watermerk</vt:lpstr>
      <vt:lpstr>Superstar Firms, Intangibles, and Productivity Mismeasurement: Evidence From Firm-To Firm Transactions</vt:lpstr>
      <vt:lpstr> Motivation</vt:lpstr>
      <vt:lpstr> Motivation</vt:lpstr>
      <vt:lpstr> Motivation</vt:lpstr>
      <vt:lpstr> Research objectives</vt:lpstr>
      <vt:lpstr> Data</vt:lpstr>
      <vt:lpstr> Data: VAT declarations (I)</vt:lpstr>
      <vt:lpstr> Data: Intangible producing industries</vt:lpstr>
      <vt:lpstr> Data: VAT declarations (II)</vt:lpstr>
      <vt:lpstr> Data</vt:lpstr>
      <vt:lpstr> Descriptives</vt:lpstr>
      <vt:lpstr> Descriptives</vt:lpstr>
      <vt:lpstr> Descriptives</vt:lpstr>
      <vt:lpstr> Descriptives</vt:lpstr>
      <vt:lpstr> Descriptives</vt:lpstr>
      <vt:lpstr> Methodology</vt:lpstr>
      <vt:lpstr> Results </vt:lpstr>
      <vt:lpstr> Results</vt:lpstr>
      <vt:lpstr> Results</vt:lpstr>
      <vt:lpstr> Results</vt:lpstr>
      <vt:lpstr> Conclusion</vt:lpstr>
      <vt:lpstr>PowerPoint-Präsentation</vt:lpstr>
      <vt:lpstr>PowerPoint-Präsentation</vt:lpstr>
      <vt:lpstr>PowerPoint-Präsentation</vt:lpstr>
      <vt:lpstr>PowerPoint-Präsentation</vt:lpstr>
      <vt:lpstr>Summary Statistics</vt:lpstr>
      <vt:lpstr> Data: VAT database</vt:lpstr>
      <vt:lpstr> Data: Intangible intensity per industry</vt:lpstr>
      <vt:lpstr> Data: Distribution across size and industry</vt:lpstr>
      <vt:lpstr> Methodology – ACF (2015)</vt:lpstr>
      <vt:lpstr> Methodology – ACF (2015)</vt:lpstr>
      <vt:lpstr>Results</vt:lpstr>
      <vt:lpstr>Results</vt:lpstr>
      <vt:lpstr>Results</vt:lpstr>
      <vt:lpstr>Results</vt:lpstr>
    </vt:vector>
  </TitlesOfParts>
  <Company>KU Leuven FEB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Productivity Growth over the Business Cycle: Cleansing Effects of Recessions</dc:title>
  <dc:creator>Jeroen Van den bosch</dc:creator>
  <cp:lastModifiedBy>Müller Corinna</cp:lastModifiedBy>
  <cp:revision>183</cp:revision>
  <dcterms:created xsi:type="dcterms:W3CDTF">2017-08-17T13:22:23Z</dcterms:created>
  <dcterms:modified xsi:type="dcterms:W3CDTF">2024-10-08T07:15:17Z</dcterms:modified>
</cp:coreProperties>
</file>