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60" r:id="rId1"/>
  </p:sldMasterIdLst>
  <p:notesMasterIdLst>
    <p:notesMasterId r:id="rId16"/>
  </p:notesMasterIdLst>
  <p:sldIdLst>
    <p:sldId id="256" r:id="rId2"/>
    <p:sldId id="266" r:id="rId3"/>
    <p:sldId id="267" r:id="rId4"/>
    <p:sldId id="265" r:id="rId5"/>
    <p:sldId id="272" r:id="rId6"/>
    <p:sldId id="258" r:id="rId7"/>
    <p:sldId id="259" r:id="rId8"/>
    <p:sldId id="273" r:id="rId9"/>
    <p:sldId id="274" r:id="rId10"/>
    <p:sldId id="261" r:id="rId11"/>
    <p:sldId id="263" r:id="rId12"/>
    <p:sldId id="270" r:id="rId13"/>
    <p:sldId id="271" r:id="rId14"/>
    <p:sldId id="264" r:id="rId1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027" autoAdjust="0"/>
    <p:restoredTop sz="94660"/>
  </p:normalViewPr>
  <p:slideViewPr>
    <p:cSldViewPr snapToGrid="0">
      <p:cViewPr varScale="1">
        <p:scale>
          <a:sx n="120" d="100"/>
          <a:sy n="120" d="100"/>
        </p:scale>
        <p:origin x="96" y="33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notesMaster" Target="notesMasters/notes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charts/_rels/chart1.xml.rels><?xml version="1.0" encoding="UTF-8" standalone="yes"?>
<Relationships xmlns="http://schemas.openxmlformats.org/package/2006/relationships"><Relationship Id="rId3" Type="http://schemas.openxmlformats.org/officeDocument/2006/relationships/oleObject" Target="https://uelac-my.sharepoint.com/personal/mharrison_uel_ac_uk/Documents/Sustainability%20and%20FinTech/Paper%20Project/Datasets/Bank%20Level%20Data/Banks%20Dataset%20-%20Graphs.xlsx"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tx1">
                <a:lumMod val="95000"/>
                <a:lumOff val="5000"/>
              </a:schemeClr>
            </a:solidFill>
            <a:ln>
              <a:noFill/>
            </a:ln>
            <a:effectLst/>
          </c:spPr>
          <c:invertIfNegative val="0"/>
          <c:cat>
            <c:strRef>
              <c:f>'[Banks Dataset - Graphs.xlsx]Top 10'!$D$2:$D$11</c:f>
              <c:strCache>
                <c:ptCount val="10"/>
                <c:pt idx="0">
                  <c:v>BNP Paribas</c:v>
                </c:pt>
                <c:pt idx="1">
                  <c:v>UniCredit (Germany)</c:v>
                </c:pt>
                <c:pt idx="2">
                  <c:v>JPMorgan Chase </c:v>
                </c:pt>
                <c:pt idx="3">
                  <c:v>CACIB</c:v>
                </c:pt>
                <c:pt idx="4">
                  <c:v>HSBC</c:v>
                </c:pt>
                <c:pt idx="5">
                  <c:v>ING</c:v>
                </c:pt>
                <c:pt idx="6">
                  <c:v>Société Générale</c:v>
                </c:pt>
                <c:pt idx="7">
                  <c:v>Santander</c:v>
                </c:pt>
                <c:pt idx="8">
                  <c:v>Mitsubishi UFJ (London)</c:v>
                </c:pt>
                <c:pt idx="9">
                  <c:v>NATIXIS</c:v>
                </c:pt>
              </c:strCache>
            </c:strRef>
          </c:cat>
          <c:val>
            <c:numRef>
              <c:f>'[Banks Dataset - Graphs.xlsx]Top 10'!$F$2:$F$11</c:f>
              <c:numCache>
                <c:formatCode>General</c:formatCode>
                <c:ptCount val="10"/>
                <c:pt idx="0">
                  <c:v>53.766143444412002</c:v>
                </c:pt>
                <c:pt idx="1">
                  <c:v>38.194808167999</c:v>
                </c:pt>
                <c:pt idx="2">
                  <c:v>34.478237399999998</c:v>
                </c:pt>
                <c:pt idx="3">
                  <c:v>32.504461057292005</c:v>
                </c:pt>
                <c:pt idx="4">
                  <c:v>31.2783102494</c:v>
                </c:pt>
                <c:pt idx="5">
                  <c:v>30.8961456832</c:v>
                </c:pt>
                <c:pt idx="6">
                  <c:v>30.289588834409997</c:v>
                </c:pt>
                <c:pt idx="7">
                  <c:v>27.849573606695998</c:v>
                </c:pt>
                <c:pt idx="8">
                  <c:v>24.987332666813995</c:v>
                </c:pt>
                <c:pt idx="9">
                  <c:v>24.556133035639998</c:v>
                </c:pt>
              </c:numCache>
            </c:numRef>
          </c:val>
          <c:extLst>
            <c:ext xmlns:c16="http://schemas.microsoft.com/office/drawing/2014/chart" uri="{C3380CC4-5D6E-409C-BE32-E72D297353CC}">
              <c16:uniqueId val="{00000000-6827-4992-BF09-112E15840E16}"/>
            </c:ext>
          </c:extLst>
        </c:ser>
        <c:dLbls>
          <c:showLegendKey val="0"/>
          <c:showVal val="0"/>
          <c:showCatName val="0"/>
          <c:showSerName val="0"/>
          <c:showPercent val="0"/>
          <c:showBubbleSize val="0"/>
        </c:dLbls>
        <c:gapWidth val="219"/>
        <c:overlap val="-27"/>
        <c:axId val="1096521248"/>
        <c:axId val="1096529408"/>
      </c:barChart>
      <c:catAx>
        <c:axId val="10965212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Segoe UI" panose="020B0502040204020203" pitchFamily="34" charset="0"/>
                <a:ea typeface="+mn-ea"/>
                <a:cs typeface="Segoe UI" panose="020B0502040204020203" pitchFamily="34" charset="0"/>
              </a:defRPr>
            </a:pPr>
            <a:endParaRPr lang="de-DE"/>
          </a:p>
        </c:txPr>
        <c:crossAx val="1096529408"/>
        <c:crosses val="autoZero"/>
        <c:auto val="1"/>
        <c:lblAlgn val="ctr"/>
        <c:lblOffset val="100"/>
        <c:noMultiLvlLbl val="0"/>
      </c:catAx>
      <c:valAx>
        <c:axId val="10965294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Segoe UI" panose="020B0502040204020203" pitchFamily="34" charset="0"/>
                    <a:ea typeface="+mn-ea"/>
                    <a:cs typeface="Segoe UI" panose="020B0502040204020203" pitchFamily="34" charset="0"/>
                  </a:defRPr>
                </a:pPr>
                <a:r>
                  <a:rPr lang="en-US"/>
                  <a:t>US Dollars (Billion)</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Segoe UI" panose="020B0502040204020203" pitchFamily="34" charset="0"/>
                  <a:ea typeface="+mn-ea"/>
                  <a:cs typeface="Segoe UI" panose="020B0502040204020203" pitchFamily="34" charset="0"/>
                </a:defRPr>
              </a:pPr>
              <a:endParaRPr lang="de-DE"/>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Segoe UI" panose="020B0502040204020203" pitchFamily="34" charset="0"/>
                <a:ea typeface="+mn-ea"/>
                <a:cs typeface="Segoe UI" panose="020B0502040204020203" pitchFamily="34" charset="0"/>
              </a:defRPr>
            </a:pPr>
            <a:endParaRPr lang="de-DE"/>
          </a:p>
        </c:txPr>
        <c:crossAx val="109652124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12700">
      <a:solidFill>
        <a:schemeClr val="bg1">
          <a:lumMod val="85000"/>
        </a:schemeClr>
      </a:solidFill>
    </a:ln>
    <a:effectLst/>
  </c:spPr>
  <c:txPr>
    <a:bodyPr/>
    <a:lstStyle/>
    <a:p>
      <a:pPr>
        <a:defRPr>
          <a:solidFill>
            <a:schemeClr val="tx1"/>
          </a:solidFill>
          <a:latin typeface="Segoe UI" panose="020B0502040204020203" pitchFamily="34" charset="0"/>
          <a:cs typeface="Segoe UI" panose="020B0502040204020203" pitchFamily="34" charset="0"/>
        </a:defRPr>
      </a:pPr>
      <a:endParaRPr lang="de-D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C13677F-24E2-49EF-BACB-D0D8824DEF9D}" type="datetimeFigureOut">
              <a:rPr lang="en-GB" smtClean="0"/>
              <a:t>08/10/2024</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02A50AD-81B4-4437-B166-E187FE3ECD85}" type="slidenum">
              <a:rPr lang="en-GB" smtClean="0"/>
              <a:t>‹Nr.›</a:t>
            </a:fld>
            <a:endParaRPr lang="en-GB"/>
          </a:p>
        </p:txBody>
      </p:sp>
    </p:spTree>
    <p:extLst>
      <p:ext uri="{BB962C8B-B14F-4D97-AF65-F5344CB8AC3E}">
        <p14:creationId xmlns:p14="http://schemas.microsoft.com/office/powerpoint/2010/main" val="27286916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Diapositive de titre avec image">
    <p:spTree>
      <p:nvGrpSpPr>
        <p:cNvPr id="1" name=""/>
        <p:cNvGrpSpPr/>
        <p:nvPr/>
      </p:nvGrpSpPr>
      <p:grpSpPr>
        <a:xfrm>
          <a:off x="0" y="0"/>
          <a:ext cx="0" cy="0"/>
          <a:chOff x="0" y="0"/>
          <a:chExt cx="0" cy="0"/>
        </a:xfrm>
      </p:grpSpPr>
      <p:sp>
        <p:nvSpPr>
          <p:cNvPr id="537" name="Espace réservé d’image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fr-FR" noProof="0"/>
              <a:t>Insérez ou glissez-déplacez votre photo</a:t>
            </a:r>
          </a:p>
        </p:txBody>
      </p:sp>
      <p:sp>
        <p:nvSpPr>
          <p:cNvPr id="1037" name="Titr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rtlCol="0" anchor="b">
            <a:noAutofit/>
          </a:bodyPr>
          <a:lstStyle>
            <a:lvl1pPr algn="l">
              <a:defRPr sz="6000">
                <a:solidFill>
                  <a:schemeClr val="tx1">
                    <a:lumMod val="75000"/>
                    <a:lumOff val="25000"/>
                  </a:schemeClr>
                </a:solidFill>
              </a:defRPr>
            </a:lvl1pPr>
          </a:lstStyle>
          <a:p>
            <a:pPr rtl="0"/>
            <a:r>
              <a:rPr lang="fr-FR" noProof="0"/>
              <a:t>Cliquez pour modifier le titre de la présentation</a:t>
            </a:r>
          </a:p>
        </p:txBody>
      </p:sp>
      <p:sp>
        <p:nvSpPr>
          <p:cNvPr id="3" name="Sous-titr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US" noProof="0"/>
              <a:t>Click to edit Master subtitle style</a:t>
            </a:r>
            <a:endParaRPr lang="fr-FR" noProof="0"/>
          </a:p>
        </p:txBody>
      </p:sp>
    </p:spTree>
    <p:extLst>
      <p:ext uri="{BB962C8B-B14F-4D97-AF65-F5344CB8AC3E}">
        <p14:creationId xmlns:p14="http://schemas.microsoft.com/office/powerpoint/2010/main" val="241682320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rtlCol="0"/>
          <a:lstStyle>
            <a:lvl1pPr>
              <a:defRPr>
                <a:solidFill>
                  <a:schemeClr val="tx1">
                    <a:lumMod val="75000"/>
                    <a:lumOff val="25000"/>
                  </a:schemeClr>
                </a:solidFill>
              </a:defRPr>
            </a:lvl1pPr>
          </a:lstStyle>
          <a:p>
            <a:pPr rtl="0"/>
            <a:r>
              <a:rPr lang="fr-FR" noProof="0"/>
              <a:t>Cliquez pour modifier le titre de la page</a:t>
            </a:r>
          </a:p>
        </p:txBody>
      </p:sp>
      <p:sp>
        <p:nvSpPr>
          <p:cNvPr id="3" name="Espace réservé du contenu 2">
            <a:extLst>
              <a:ext uri="{FF2B5EF4-FFF2-40B4-BE49-F238E27FC236}">
                <a16:creationId xmlns:a16="http://schemas.microsoft.com/office/drawing/2014/main" id="{B1948E38-8FB0-4E51-A01C-C88794372E50}"/>
              </a:ext>
            </a:extLst>
          </p:cNvPr>
          <p:cNvSpPr>
            <a:spLocks noGrp="1"/>
          </p:cNvSpPr>
          <p:nvPr>
            <p:ph idx="1" hasCustomPrompt="1"/>
          </p:nvPr>
        </p:nvSpPr>
        <p:spPr>
          <a:xfrm>
            <a:off x="432000" y="1361872"/>
            <a:ext cx="11340000" cy="475812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4" name="Espace réservé du pied de page 3">
            <a:extLst>
              <a:ext uri="{FF2B5EF4-FFF2-40B4-BE49-F238E27FC236}">
                <a16:creationId xmlns:a16="http://schemas.microsoft.com/office/drawing/2014/main" id="{E8FE0EB3-0FF4-4285-B9D3-90A5751B7BBF}"/>
              </a:ext>
            </a:extLst>
          </p:cNvPr>
          <p:cNvSpPr>
            <a:spLocks noGrp="1"/>
          </p:cNvSpPr>
          <p:nvPr>
            <p:ph type="ftr" sz="quarter" idx="12"/>
          </p:nvPr>
        </p:nvSpPr>
        <p:spPr/>
        <p:txBody>
          <a:bodyPr rtlCol="0"/>
          <a:lstStyle/>
          <a:p>
            <a:pPr rtl="0"/>
            <a:endParaRPr lang="fr-FR" noProof="0"/>
          </a:p>
        </p:txBody>
      </p:sp>
      <p:sp>
        <p:nvSpPr>
          <p:cNvPr id="8" name="Espace réservé du numéro de diapositive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fr-FR" noProof="0" smtClean="0"/>
              <a:pPr rtl="0"/>
              <a:t>‹Nr.›</a:t>
            </a:fld>
            <a:endParaRPr lang="fr-FR" noProof="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Tree>
    <p:extLst>
      <p:ext uri="{BB962C8B-B14F-4D97-AF65-F5344CB8AC3E}">
        <p14:creationId xmlns:p14="http://schemas.microsoft.com/office/powerpoint/2010/main" val="14240257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Deux contenus">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1361872"/>
            <a:ext cx="5472000" cy="475812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9" name="Espace réservé du numéro de diapositive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fr-FR" noProof="0" smtClean="0"/>
              <a:pPr rtl="0"/>
              <a:t>‹Nr.›</a:t>
            </a:fld>
            <a:endParaRPr lang="fr-FR" noProof="0"/>
          </a:p>
        </p:txBody>
      </p:sp>
      <p:sp>
        <p:nvSpPr>
          <p:cNvPr id="4" name="Espace réservé du pied de page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endParaRPr lang="fr-FR" noProof="0"/>
          </a:p>
        </p:txBody>
      </p:sp>
      <p:sp>
        <p:nvSpPr>
          <p:cNvPr id="5" name="Titre 4">
            <a:extLst>
              <a:ext uri="{FF2B5EF4-FFF2-40B4-BE49-F238E27FC236}">
                <a16:creationId xmlns:a16="http://schemas.microsoft.com/office/drawing/2014/main" id="{A3150A03-DB2C-4750-B1AC-5ADFB3062CC1}"/>
              </a:ext>
            </a:extLst>
          </p:cNvPr>
          <p:cNvSpPr>
            <a:spLocks noGrp="1"/>
          </p:cNvSpPr>
          <p:nvPr>
            <p:ph type="title"/>
          </p:nvPr>
        </p:nvSpPr>
        <p:spPr/>
        <p:txBody>
          <a:bodyPr rtlCol="0"/>
          <a:lstStyle/>
          <a:p>
            <a:pPr rtl="0"/>
            <a:r>
              <a:rPr lang="en-US" noProof="0"/>
              <a:t>Click to edit Master title style</a:t>
            </a:r>
            <a:endParaRPr lang="fr-FR" noProof="0"/>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12" name="Espace réservé du contenu 3">
            <a:extLst>
              <a:ext uri="{FF2B5EF4-FFF2-40B4-BE49-F238E27FC236}">
                <a16:creationId xmlns:a16="http://schemas.microsoft.com/office/drawing/2014/main" id="{AB0E06C5-6595-4713-9B55-27F31257EB01}"/>
              </a:ext>
            </a:extLst>
          </p:cNvPr>
          <p:cNvSpPr>
            <a:spLocks noGrp="1"/>
          </p:cNvSpPr>
          <p:nvPr>
            <p:ph sz="half" idx="2" hasCustomPrompt="1"/>
          </p:nvPr>
        </p:nvSpPr>
        <p:spPr>
          <a:xfrm>
            <a:off x="6172199" y="1361873"/>
            <a:ext cx="5599799" cy="4758128"/>
          </a:xfrm>
        </p:spPr>
        <p:txBody>
          <a:bodyPr rtlCol="0"/>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Tree>
    <p:extLst>
      <p:ext uri="{BB962C8B-B14F-4D97-AF65-F5344CB8AC3E}">
        <p14:creationId xmlns:p14="http://schemas.microsoft.com/office/powerpoint/2010/main" val="11997223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onnes">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B1948E38-8FB0-4E51-A01C-C88794372E50}"/>
              </a:ext>
            </a:extLst>
          </p:cNvPr>
          <p:cNvSpPr>
            <a:spLocks noGrp="1"/>
          </p:cNvSpPr>
          <p:nvPr>
            <p:ph idx="1" hasCustomPrompt="1"/>
          </p:nvPr>
        </p:nvSpPr>
        <p:spPr>
          <a:xfrm>
            <a:off x="432000" y="1656000"/>
            <a:ext cx="3600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5" name="Espace réservé du texte 4">
            <a:extLst>
              <a:ext uri="{FF2B5EF4-FFF2-40B4-BE49-F238E27FC236}">
                <a16:creationId xmlns:a16="http://schemas.microsoft.com/office/drawing/2014/main" id="{16A38E24-EB1C-472F-B631-5DF32F9C4CF5}"/>
              </a:ext>
            </a:extLst>
          </p:cNvPr>
          <p:cNvSpPr>
            <a:spLocks noGrp="1"/>
          </p:cNvSpPr>
          <p:nvPr>
            <p:ph type="body" sz="quarter" idx="12" hasCustomPrompt="1"/>
          </p:nvPr>
        </p:nvSpPr>
        <p:spPr>
          <a:xfrm>
            <a:off x="4301550" y="1656000"/>
            <a:ext cx="3600450" cy="4464000"/>
          </a:xfrm>
        </p:spPr>
        <p:txBody>
          <a:bodyPr rtlCol="0"/>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11" name="Espace réservé du texte 5">
            <a:extLst>
              <a:ext uri="{FF2B5EF4-FFF2-40B4-BE49-F238E27FC236}">
                <a16:creationId xmlns:a16="http://schemas.microsoft.com/office/drawing/2014/main" id="{5B4A252E-78C9-4F76-98A4-A4B580AD072A}"/>
              </a:ext>
            </a:extLst>
          </p:cNvPr>
          <p:cNvSpPr>
            <a:spLocks noGrp="1"/>
          </p:cNvSpPr>
          <p:nvPr>
            <p:ph type="body" sz="quarter" idx="13" hasCustomPrompt="1"/>
          </p:nvPr>
        </p:nvSpPr>
        <p:spPr>
          <a:xfrm>
            <a:off x="8171550" y="1656000"/>
            <a:ext cx="3600450" cy="4464000"/>
          </a:xfrm>
        </p:spPr>
        <p:txBody>
          <a:bodyPr rtlCol="0"/>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4" name="Espace réservé du pied de page 3">
            <a:extLst>
              <a:ext uri="{FF2B5EF4-FFF2-40B4-BE49-F238E27FC236}">
                <a16:creationId xmlns:a16="http://schemas.microsoft.com/office/drawing/2014/main" id="{6D4BCA97-F31B-451D-82F8-6E000DF2118A}"/>
              </a:ext>
            </a:extLst>
          </p:cNvPr>
          <p:cNvSpPr>
            <a:spLocks noGrp="1"/>
          </p:cNvSpPr>
          <p:nvPr>
            <p:ph type="ftr" sz="quarter" idx="14"/>
          </p:nvPr>
        </p:nvSpPr>
        <p:spPr/>
        <p:txBody>
          <a:bodyPr rtlCol="0"/>
          <a:lstStyle/>
          <a:p>
            <a:pPr rtl="0"/>
            <a:endParaRPr lang="fr-FR" noProof="0"/>
          </a:p>
        </p:txBody>
      </p:sp>
      <p:sp>
        <p:nvSpPr>
          <p:cNvPr id="6" name="Espace réservé du numéro de diapositive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rtlCol="0"/>
          <a:lstStyle/>
          <a:p>
            <a:pPr rtl="0"/>
            <a:fld id="{19B51A1E-902D-48AF-9020-955120F399B6}" type="slidenum">
              <a:rPr lang="fr-FR" noProof="0" smtClean="0"/>
              <a:pPr rtl="0"/>
              <a:t>‹Nr.›</a:t>
            </a:fld>
            <a:endParaRPr lang="fr-FR" noProof="0"/>
          </a:p>
        </p:txBody>
      </p:sp>
      <p:sp>
        <p:nvSpPr>
          <p:cNvPr id="7" name="Titre 6">
            <a:extLst>
              <a:ext uri="{FF2B5EF4-FFF2-40B4-BE49-F238E27FC236}">
                <a16:creationId xmlns:a16="http://schemas.microsoft.com/office/drawing/2014/main" id="{2F2CFF35-351B-467F-BD62-64A826D398B4}"/>
              </a:ext>
            </a:extLst>
          </p:cNvPr>
          <p:cNvSpPr>
            <a:spLocks noGrp="1"/>
          </p:cNvSpPr>
          <p:nvPr>
            <p:ph type="title"/>
          </p:nvPr>
        </p:nvSpPr>
        <p:spPr/>
        <p:txBody>
          <a:bodyPr rtlCol="0"/>
          <a:lstStyle/>
          <a:p>
            <a:pPr rtl="0"/>
            <a:r>
              <a:rPr lang="en-US" noProof="0"/>
              <a:t>Click to edit Master title style</a:t>
            </a:r>
            <a:endParaRPr lang="fr-FR" noProof="0"/>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12" name="Sous-titr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fr-FR" noProof="0"/>
              <a:t>Sous-titre</a:t>
            </a:r>
          </a:p>
        </p:txBody>
      </p:sp>
    </p:spTree>
    <p:extLst>
      <p:ext uri="{BB962C8B-B14F-4D97-AF65-F5344CB8AC3E}">
        <p14:creationId xmlns:p14="http://schemas.microsoft.com/office/powerpoint/2010/main" val="8557500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onnes">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B1948E38-8FB0-4E51-A01C-C88794372E50}"/>
              </a:ext>
            </a:extLst>
          </p:cNvPr>
          <p:cNvSpPr>
            <a:spLocks noGrp="1"/>
          </p:cNvSpPr>
          <p:nvPr>
            <p:ph idx="1" hasCustomPrompt="1"/>
          </p:nvPr>
        </p:nvSpPr>
        <p:spPr>
          <a:xfrm>
            <a:off x="432000" y="1656000"/>
            <a:ext cx="2160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5" name="Espace réservé du texte 4">
            <a:extLst>
              <a:ext uri="{FF2B5EF4-FFF2-40B4-BE49-F238E27FC236}">
                <a16:creationId xmlns:a16="http://schemas.microsoft.com/office/drawing/2014/main" id="{1F5B3657-F2AE-455A-BF81-1A0C2ACECD20}"/>
              </a:ext>
            </a:extLst>
          </p:cNvPr>
          <p:cNvSpPr>
            <a:spLocks noGrp="1"/>
          </p:cNvSpPr>
          <p:nvPr>
            <p:ph type="body" sz="quarter" idx="12" hasCustomPrompt="1"/>
          </p:nvPr>
        </p:nvSpPr>
        <p:spPr>
          <a:xfrm>
            <a:off x="2726412" y="1656000"/>
            <a:ext cx="2160588" cy="4464000"/>
          </a:xfrm>
        </p:spPr>
        <p:txBody>
          <a:bodyPr rtlCol="0"/>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13" name="Espace réservé du texte 5">
            <a:extLst>
              <a:ext uri="{FF2B5EF4-FFF2-40B4-BE49-F238E27FC236}">
                <a16:creationId xmlns:a16="http://schemas.microsoft.com/office/drawing/2014/main" id="{6A983D98-E0AB-429A-9EC2-B50D4216D691}"/>
              </a:ext>
            </a:extLst>
          </p:cNvPr>
          <p:cNvSpPr>
            <a:spLocks noGrp="1"/>
          </p:cNvSpPr>
          <p:nvPr>
            <p:ph type="body" sz="quarter" idx="13" hasCustomPrompt="1"/>
          </p:nvPr>
        </p:nvSpPr>
        <p:spPr>
          <a:xfrm>
            <a:off x="5021412" y="1656000"/>
            <a:ext cx="2160588" cy="4464000"/>
          </a:xfrm>
        </p:spPr>
        <p:txBody>
          <a:bodyPr rtlCol="0"/>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15" name="Espace réservé du texte 6">
            <a:extLst>
              <a:ext uri="{FF2B5EF4-FFF2-40B4-BE49-F238E27FC236}">
                <a16:creationId xmlns:a16="http://schemas.microsoft.com/office/drawing/2014/main" id="{755213BF-EF6D-45DC-A01B-DE6C2F23A6D2}"/>
              </a:ext>
            </a:extLst>
          </p:cNvPr>
          <p:cNvSpPr>
            <a:spLocks noGrp="1"/>
          </p:cNvSpPr>
          <p:nvPr>
            <p:ph type="body" sz="quarter" idx="14" hasCustomPrompt="1"/>
          </p:nvPr>
        </p:nvSpPr>
        <p:spPr>
          <a:xfrm>
            <a:off x="7316412" y="1656000"/>
            <a:ext cx="2160588" cy="4464000"/>
          </a:xfrm>
        </p:spPr>
        <p:txBody>
          <a:bodyPr rtlCol="0"/>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17" name="Espace réservé du texte 7">
            <a:extLst>
              <a:ext uri="{FF2B5EF4-FFF2-40B4-BE49-F238E27FC236}">
                <a16:creationId xmlns:a16="http://schemas.microsoft.com/office/drawing/2014/main" id="{77D6BBBA-F4A3-45D4-91BC-A405FFDC7C3D}"/>
              </a:ext>
            </a:extLst>
          </p:cNvPr>
          <p:cNvSpPr>
            <a:spLocks noGrp="1"/>
          </p:cNvSpPr>
          <p:nvPr>
            <p:ph type="body" sz="quarter" idx="15" hasCustomPrompt="1"/>
          </p:nvPr>
        </p:nvSpPr>
        <p:spPr>
          <a:xfrm>
            <a:off x="9611412" y="1656000"/>
            <a:ext cx="2160588" cy="4464000"/>
          </a:xfrm>
        </p:spPr>
        <p:txBody>
          <a:bodyPr rtlCol="0"/>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4" name="Espace réservé du pied de page 3">
            <a:extLst>
              <a:ext uri="{FF2B5EF4-FFF2-40B4-BE49-F238E27FC236}">
                <a16:creationId xmlns:a16="http://schemas.microsoft.com/office/drawing/2014/main" id="{2D09234E-176D-4BBF-9391-7B6F018C51AB}"/>
              </a:ext>
            </a:extLst>
          </p:cNvPr>
          <p:cNvSpPr>
            <a:spLocks noGrp="1"/>
          </p:cNvSpPr>
          <p:nvPr>
            <p:ph type="ftr" sz="quarter" idx="16"/>
          </p:nvPr>
        </p:nvSpPr>
        <p:spPr/>
        <p:txBody>
          <a:bodyPr rtlCol="0"/>
          <a:lstStyle/>
          <a:p>
            <a:pPr rtl="0"/>
            <a:endParaRPr lang="fr-FR" noProof="0"/>
          </a:p>
        </p:txBody>
      </p:sp>
      <p:sp>
        <p:nvSpPr>
          <p:cNvPr id="8" name="Espace réservé du numéro de diapositive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fr-FR" noProof="0" smtClean="0"/>
              <a:pPr rtl="0"/>
              <a:t>‹Nr.›</a:t>
            </a:fld>
            <a:endParaRPr lang="fr-FR" noProof="0"/>
          </a:p>
        </p:txBody>
      </p:sp>
      <p:sp>
        <p:nvSpPr>
          <p:cNvPr id="6" name="Titre 5">
            <a:extLst>
              <a:ext uri="{FF2B5EF4-FFF2-40B4-BE49-F238E27FC236}">
                <a16:creationId xmlns:a16="http://schemas.microsoft.com/office/drawing/2014/main" id="{DCDDD99B-E72A-42C6-9197-207284228DCC}"/>
              </a:ext>
            </a:extLst>
          </p:cNvPr>
          <p:cNvSpPr>
            <a:spLocks noGrp="1"/>
          </p:cNvSpPr>
          <p:nvPr>
            <p:ph type="title"/>
          </p:nvPr>
        </p:nvSpPr>
        <p:spPr/>
        <p:txBody>
          <a:bodyPr rtlCol="0"/>
          <a:lstStyle/>
          <a:p>
            <a:pPr rtl="0"/>
            <a:r>
              <a:rPr lang="en-US" noProof="0"/>
              <a:t>Click to edit Master title style</a:t>
            </a:r>
            <a:endParaRPr lang="fr-FR" noProof="0"/>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16" name="Sous-titr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fr-FR" noProof="0"/>
              <a:t>Sous-titre</a:t>
            </a:r>
          </a:p>
        </p:txBody>
      </p:sp>
    </p:spTree>
    <p:extLst>
      <p:ext uri="{BB962C8B-B14F-4D97-AF65-F5344CB8AC3E}">
        <p14:creationId xmlns:p14="http://schemas.microsoft.com/office/powerpoint/2010/main" val="15404832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Diapositive de titre">
    <p:spTree>
      <p:nvGrpSpPr>
        <p:cNvPr id="1" name=""/>
        <p:cNvGrpSpPr/>
        <p:nvPr/>
      </p:nvGrpSpPr>
      <p:grpSpPr>
        <a:xfrm>
          <a:off x="0" y="0"/>
          <a:ext cx="0" cy="0"/>
          <a:chOff x="0" y="0"/>
          <a:chExt cx="0" cy="0"/>
        </a:xfrm>
      </p:grpSpPr>
      <p:sp>
        <p:nvSpPr>
          <p:cNvPr id="1037" name="Titr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rtlCol="0" anchor="b">
            <a:noAutofit/>
          </a:bodyPr>
          <a:lstStyle>
            <a:lvl1pPr algn="l">
              <a:defRPr sz="6000">
                <a:solidFill>
                  <a:schemeClr val="tx1">
                    <a:lumMod val="75000"/>
                    <a:lumOff val="25000"/>
                  </a:schemeClr>
                </a:solidFill>
              </a:defRPr>
            </a:lvl1pPr>
          </a:lstStyle>
          <a:p>
            <a:pPr rtl="0"/>
            <a:r>
              <a:rPr lang="fr-FR" noProof="0"/>
              <a:t>Cliquez pour modifier le titre de la présentation</a:t>
            </a:r>
          </a:p>
        </p:txBody>
      </p:sp>
      <p:sp>
        <p:nvSpPr>
          <p:cNvPr id="3" name="Sous-titr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US" noProof="0"/>
              <a:t>Click to edit Master subtitle style</a:t>
            </a:r>
            <a:endParaRPr lang="fr-FR" noProof="0"/>
          </a:p>
        </p:txBody>
      </p:sp>
    </p:spTree>
    <p:extLst>
      <p:ext uri="{BB962C8B-B14F-4D97-AF65-F5344CB8AC3E}">
        <p14:creationId xmlns:p14="http://schemas.microsoft.com/office/powerpoint/2010/main" val="74533487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En-tête de section">
    <p:spTree>
      <p:nvGrpSpPr>
        <p:cNvPr id="1" name=""/>
        <p:cNvGrpSpPr/>
        <p:nvPr/>
      </p:nvGrpSpPr>
      <p:grpSpPr>
        <a:xfrm>
          <a:off x="0" y="0"/>
          <a:ext cx="0" cy="0"/>
          <a:chOff x="0" y="0"/>
          <a:chExt cx="0" cy="0"/>
        </a:xfrm>
      </p:grpSpPr>
      <p:sp>
        <p:nvSpPr>
          <p:cNvPr id="6" name="Titr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en-US" noProof="0"/>
              <a:t>Click to edit Master title style</a:t>
            </a:r>
            <a:endParaRPr lang="fr-FR" noProof="0"/>
          </a:p>
        </p:txBody>
      </p:sp>
      <p:sp>
        <p:nvSpPr>
          <p:cNvPr id="2" name="Espace réservé du pied de page 1">
            <a:extLst>
              <a:ext uri="{FF2B5EF4-FFF2-40B4-BE49-F238E27FC236}">
                <a16:creationId xmlns:a16="http://schemas.microsoft.com/office/drawing/2014/main" id="{5CE5A980-FABB-4492-BC75-FA1774A3670D}"/>
              </a:ext>
            </a:extLst>
          </p:cNvPr>
          <p:cNvSpPr>
            <a:spLocks noGrp="1"/>
          </p:cNvSpPr>
          <p:nvPr>
            <p:ph type="ftr" sz="quarter" idx="10"/>
          </p:nvPr>
        </p:nvSpPr>
        <p:spPr/>
        <p:txBody>
          <a:bodyPr rtlCol="0"/>
          <a:lstStyle/>
          <a:p>
            <a:pPr rtl="0"/>
            <a:endParaRPr lang="fr-FR" noProof="0"/>
          </a:p>
        </p:txBody>
      </p:sp>
      <p:sp>
        <p:nvSpPr>
          <p:cNvPr id="4" name="Espace réservé du numéro de diapositive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fr-FR" noProof="0" smtClean="0"/>
              <a:pPr rtl="0"/>
              <a:t>‹Nr.›</a:t>
            </a:fld>
            <a:endParaRPr lang="fr-FR" noProof="0"/>
          </a:p>
        </p:txBody>
      </p:sp>
      <p:sp>
        <p:nvSpPr>
          <p:cNvPr id="3" name="Sous-titr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US" noProof="0"/>
              <a:t>Click to edit Master subtitle style</a:t>
            </a:r>
            <a:endParaRPr lang="fr-FR" noProof="0"/>
          </a:p>
        </p:txBody>
      </p:sp>
      <p:sp>
        <p:nvSpPr>
          <p:cNvPr id="8" name="Forme libre : Form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Tree>
    <p:extLst>
      <p:ext uri="{BB962C8B-B14F-4D97-AF65-F5344CB8AC3E}">
        <p14:creationId xmlns:p14="http://schemas.microsoft.com/office/powerpoint/2010/main" val="29384126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re uniquemen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defRPr>
                <a:solidFill>
                  <a:schemeClr val="tx1">
                    <a:lumMod val="75000"/>
                    <a:lumOff val="25000"/>
                  </a:schemeClr>
                </a:solidFill>
              </a:defRPr>
            </a:lvl1pPr>
          </a:lstStyle>
          <a:p>
            <a:pPr rtl="0"/>
            <a:r>
              <a:rPr lang="fr-FR" noProof="0"/>
              <a:t>Cliquez pour modifier le titre de la page</a:t>
            </a:r>
          </a:p>
        </p:txBody>
      </p:sp>
      <p:sp>
        <p:nvSpPr>
          <p:cNvPr id="7" name="Espace réservé du numéro de diapositive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fr-FR" noProof="0" smtClean="0"/>
              <a:pPr rtl="0"/>
              <a:t>‹Nr.›</a:t>
            </a:fld>
            <a:endParaRPr lang="fr-FR" noProof="0"/>
          </a:p>
        </p:txBody>
      </p:sp>
      <p:sp>
        <p:nvSpPr>
          <p:cNvPr id="3" name="Espace réservé du pied de page 2">
            <a:extLst>
              <a:ext uri="{FF2B5EF4-FFF2-40B4-BE49-F238E27FC236}">
                <a16:creationId xmlns:a16="http://schemas.microsoft.com/office/drawing/2014/main" id="{08CCB8C2-B6A2-4C69-8D3A-57420A034BA4}"/>
              </a:ext>
            </a:extLst>
          </p:cNvPr>
          <p:cNvSpPr>
            <a:spLocks noGrp="1"/>
          </p:cNvSpPr>
          <p:nvPr>
            <p:ph type="ftr" sz="quarter" idx="12"/>
          </p:nvPr>
        </p:nvSpPr>
        <p:spPr/>
        <p:txBody>
          <a:bodyPr rtlCol="0"/>
          <a:lstStyle/>
          <a:p>
            <a:pPr rtl="0"/>
            <a:endParaRPr lang="fr-FR" noProof="0"/>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Tree>
    <p:extLst>
      <p:ext uri="{BB962C8B-B14F-4D97-AF65-F5344CB8AC3E}">
        <p14:creationId xmlns:p14="http://schemas.microsoft.com/office/powerpoint/2010/main" val="367978297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Vide">
    <p:spTree>
      <p:nvGrpSpPr>
        <p:cNvPr id="1" name=""/>
        <p:cNvGrpSpPr/>
        <p:nvPr/>
      </p:nvGrpSpPr>
      <p:grpSpPr>
        <a:xfrm>
          <a:off x="0" y="0"/>
          <a:ext cx="0" cy="0"/>
          <a:chOff x="0" y="0"/>
          <a:chExt cx="0" cy="0"/>
        </a:xfrm>
      </p:grpSpPr>
      <p:sp>
        <p:nvSpPr>
          <p:cNvPr id="6" name="Espace réservé du numéro de diapositive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fr-FR" noProof="0" smtClean="0"/>
              <a:pPr rtl="0"/>
              <a:t>‹Nr.›</a:t>
            </a:fld>
            <a:endParaRPr lang="fr-FR" noProof="0"/>
          </a:p>
        </p:txBody>
      </p:sp>
      <p:sp>
        <p:nvSpPr>
          <p:cNvPr id="2" name="Espace réservé du pied de page 1">
            <a:extLst>
              <a:ext uri="{FF2B5EF4-FFF2-40B4-BE49-F238E27FC236}">
                <a16:creationId xmlns:a16="http://schemas.microsoft.com/office/drawing/2014/main" id="{16D0504D-4610-4E9E-A2DB-8B701F044BBC}"/>
              </a:ext>
            </a:extLst>
          </p:cNvPr>
          <p:cNvSpPr>
            <a:spLocks noGrp="1"/>
          </p:cNvSpPr>
          <p:nvPr>
            <p:ph type="ftr" sz="quarter" idx="12"/>
          </p:nvPr>
        </p:nvSpPr>
        <p:spPr/>
        <p:txBody>
          <a:bodyPr rtlCol="0"/>
          <a:lstStyle/>
          <a:p>
            <a:pPr rtl="0"/>
            <a:endParaRPr lang="fr-FR" noProof="0"/>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Tree>
    <p:extLst>
      <p:ext uri="{BB962C8B-B14F-4D97-AF65-F5344CB8AC3E}">
        <p14:creationId xmlns:p14="http://schemas.microsoft.com/office/powerpoint/2010/main" val="113622860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F4DD9E-0BB8-86A5-BA74-E74750A443EB}"/>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6B67BB07-13C2-D417-3E71-B6B616E93A3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F72AC97B-AC70-D2FC-A736-73BF0F791A12}"/>
              </a:ext>
            </a:extLst>
          </p:cNvPr>
          <p:cNvSpPr>
            <a:spLocks noGrp="1"/>
          </p:cNvSpPr>
          <p:nvPr>
            <p:ph type="dt" sz="half" idx="10"/>
          </p:nvPr>
        </p:nvSpPr>
        <p:spPr/>
        <p:txBody>
          <a:bodyPr/>
          <a:lstStyle/>
          <a:p>
            <a:fld id="{B1610F24-3412-4460-AAE0-246E8B7A6286}" type="datetime1">
              <a:rPr lang="en-GB" smtClean="0"/>
              <a:t>08/10/2024</a:t>
            </a:fld>
            <a:endParaRPr lang="en-GB"/>
          </a:p>
        </p:txBody>
      </p:sp>
      <p:sp>
        <p:nvSpPr>
          <p:cNvPr id="5" name="Footer Placeholder 4">
            <a:extLst>
              <a:ext uri="{FF2B5EF4-FFF2-40B4-BE49-F238E27FC236}">
                <a16:creationId xmlns:a16="http://schemas.microsoft.com/office/drawing/2014/main" id="{8E043F76-0689-5155-8E64-6B7FCEA1E02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41AD15C2-4F18-783A-7500-D01930967D6F}"/>
              </a:ext>
            </a:extLst>
          </p:cNvPr>
          <p:cNvSpPr>
            <a:spLocks noGrp="1"/>
          </p:cNvSpPr>
          <p:nvPr>
            <p:ph type="sldNum" sz="quarter" idx="12"/>
          </p:nvPr>
        </p:nvSpPr>
        <p:spPr/>
        <p:txBody>
          <a:bodyPr/>
          <a:lstStyle/>
          <a:p>
            <a:fld id="{A9C1EDC6-1D15-415E-BE27-60763B0B3964}" type="slidenum">
              <a:rPr lang="en-GB" smtClean="0"/>
              <a:t>‹Nr.›</a:t>
            </a:fld>
            <a:endParaRPr lang="en-GB"/>
          </a:p>
        </p:txBody>
      </p:sp>
    </p:spTree>
    <p:extLst>
      <p:ext uri="{BB962C8B-B14F-4D97-AF65-F5344CB8AC3E}">
        <p14:creationId xmlns:p14="http://schemas.microsoft.com/office/powerpoint/2010/main" val="377471780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2F7E46-426A-F8D7-F29A-99EE511743F5}"/>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AB35F509-5B55-8052-2C16-AD4AE25294C6}"/>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A6AE3035-23C0-C32E-73BD-0FC6D22FFF46}"/>
              </a:ext>
            </a:extLst>
          </p:cNvPr>
          <p:cNvSpPr>
            <a:spLocks noGrp="1"/>
          </p:cNvSpPr>
          <p:nvPr>
            <p:ph type="dt" sz="half" idx="10"/>
          </p:nvPr>
        </p:nvSpPr>
        <p:spPr/>
        <p:txBody>
          <a:bodyPr/>
          <a:lstStyle/>
          <a:p>
            <a:fld id="{18E5D03B-53B9-47DA-9E31-42F8DE5C8520}" type="datetime1">
              <a:rPr lang="en-GB" smtClean="0"/>
              <a:t>08/10/2024</a:t>
            </a:fld>
            <a:endParaRPr lang="en-GB"/>
          </a:p>
        </p:txBody>
      </p:sp>
      <p:sp>
        <p:nvSpPr>
          <p:cNvPr id="5" name="Footer Placeholder 4">
            <a:extLst>
              <a:ext uri="{FF2B5EF4-FFF2-40B4-BE49-F238E27FC236}">
                <a16:creationId xmlns:a16="http://schemas.microsoft.com/office/drawing/2014/main" id="{3201F112-EF0E-D5B3-6FDE-25EEBBDD5E8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27E5383F-AA06-73C8-6661-CFA6BFC74DCB}"/>
              </a:ext>
            </a:extLst>
          </p:cNvPr>
          <p:cNvSpPr>
            <a:spLocks noGrp="1"/>
          </p:cNvSpPr>
          <p:nvPr>
            <p:ph type="sldNum" sz="quarter" idx="12"/>
          </p:nvPr>
        </p:nvSpPr>
        <p:spPr/>
        <p:txBody>
          <a:bodyPr/>
          <a:lstStyle/>
          <a:p>
            <a:fld id="{A9C1EDC6-1D15-415E-BE27-60763B0B3964}" type="slidenum">
              <a:rPr lang="en-GB" smtClean="0"/>
              <a:t>‹Nr.›</a:t>
            </a:fld>
            <a:endParaRPr lang="en-GB"/>
          </a:p>
        </p:txBody>
      </p:sp>
    </p:spTree>
    <p:extLst>
      <p:ext uri="{BB962C8B-B14F-4D97-AF65-F5344CB8AC3E}">
        <p14:creationId xmlns:p14="http://schemas.microsoft.com/office/powerpoint/2010/main" val="20946287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apositive de séparation 1">
    <p:spTree>
      <p:nvGrpSpPr>
        <p:cNvPr id="1" name=""/>
        <p:cNvGrpSpPr/>
        <p:nvPr/>
      </p:nvGrpSpPr>
      <p:grpSpPr>
        <a:xfrm>
          <a:off x="0" y="0"/>
          <a:ext cx="0" cy="0"/>
          <a:chOff x="0" y="0"/>
          <a:chExt cx="0" cy="0"/>
        </a:xfrm>
      </p:grpSpPr>
      <p:sp>
        <p:nvSpPr>
          <p:cNvPr id="6" name="Titr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en-US" noProof="0"/>
              <a:t>Click to edit Master title style</a:t>
            </a:r>
            <a:endParaRPr lang="fr-FR" noProof="0"/>
          </a:p>
        </p:txBody>
      </p:sp>
      <p:sp>
        <p:nvSpPr>
          <p:cNvPr id="2" name="Espace réservé du pied de page 1">
            <a:extLst>
              <a:ext uri="{FF2B5EF4-FFF2-40B4-BE49-F238E27FC236}">
                <a16:creationId xmlns:a16="http://schemas.microsoft.com/office/drawing/2014/main" id="{5CE5A980-FABB-4492-BC75-FA1774A3670D}"/>
              </a:ext>
            </a:extLst>
          </p:cNvPr>
          <p:cNvSpPr>
            <a:spLocks noGrp="1"/>
          </p:cNvSpPr>
          <p:nvPr>
            <p:ph type="ftr" sz="quarter" idx="10"/>
          </p:nvPr>
        </p:nvSpPr>
        <p:spPr/>
        <p:txBody>
          <a:bodyPr rtlCol="0"/>
          <a:lstStyle/>
          <a:p>
            <a:pPr rtl="0"/>
            <a:endParaRPr lang="fr-FR" noProof="0"/>
          </a:p>
        </p:txBody>
      </p:sp>
      <p:sp>
        <p:nvSpPr>
          <p:cNvPr id="4" name="Espace réservé du numéro de diapositive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fr-FR" noProof="0" smtClean="0"/>
              <a:pPr rtl="0"/>
              <a:t>‹Nr.›</a:t>
            </a:fld>
            <a:endParaRPr lang="fr-FR" noProof="0"/>
          </a:p>
        </p:txBody>
      </p:sp>
      <p:sp>
        <p:nvSpPr>
          <p:cNvPr id="9" name="Espace réservé d’image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fr-FR" noProof="0"/>
              <a:t>Insérez ou glissez-déplacez votre photo</a:t>
            </a:r>
          </a:p>
        </p:txBody>
      </p:sp>
      <p:sp>
        <p:nvSpPr>
          <p:cNvPr id="3" name="Sous-titr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US" noProof="0"/>
              <a:t>Click to edit Master subtitle style</a:t>
            </a:r>
            <a:endParaRPr lang="fr-FR" noProof="0"/>
          </a:p>
        </p:txBody>
      </p:sp>
    </p:spTree>
    <p:extLst>
      <p:ext uri="{BB962C8B-B14F-4D97-AF65-F5344CB8AC3E}">
        <p14:creationId xmlns:p14="http://schemas.microsoft.com/office/powerpoint/2010/main" val="35720149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F0AAD0-D307-07C8-BD01-481FA9F173BC}"/>
              </a:ext>
            </a:extLst>
          </p:cNvPr>
          <p:cNvSpPr>
            <a:spLocks noGrp="1"/>
          </p:cNvSpPr>
          <p:nvPr>
            <p:ph type="title"/>
          </p:nvPr>
        </p:nvSpPr>
        <p:spPr>
          <a:xfrm>
            <a:off x="839788" y="365125"/>
            <a:ext cx="10515600" cy="1325563"/>
          </a:xfrm>
        </p:spPr>
        <p:txBody>
          <a:bodyPr/>
          <a:lstStyle/>
          <a:p>
            <a:r>
              <a:rPr lang="en-GB"/>
              <a:t>Click to edit Master title style</a:t>
            </a:r>
          </a:p>
        </p:txBody>
      </p:sp>
      <p:sp>
        <p:nvSpPr>
          <p:cNvPr id="3" name="Text Placeholder 2">
            <a:extLst>
              <a:ext uri="{FF2B5EF4-FFF2-40B4-BE49-F238E27FC236}">
                <a16:creationId xmlns:a16="http://schemas.microsoft.com/office/drawing/2014/main" id="{AE3CBBA7-8723-A4CC-4457-37F242D552D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ACA3A2E2-287D-20FE-BE76-208080FABC06}"/>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a:extLst>
              <a:ext uri="{FF2B5EF4-FFF2-40B4-BE49-F238E27FC236}">
                <a16:creationId xmlns:a16="http://schemas.microsoft.com/office/drawing/2014/main" id="{8876C0FB-4E09-A2FC-3116-0457D5895FA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5C7CE27D-67C9-E38D-2C9A-8432933DF026}"/>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a:extLst>
              <a:ext uri="{FF2B5EF4-FFF2-40B4-BE49-F238E27FC236}">
                <a16:creationId xmlns:a16="http://schemas.microsoft.com/office/drawing/2014/main" id="{B348B38D-E4A5-2257-8BFA-A80A6F903410}"/>
              </a:ext>
            </a:extLst>
          </p:cNvPr>
          <p:cNvSpPr>
            <a:spLocks noGrp="1"/>
          </p:cNvSpPr>
          <p:nvPr>
            <p:ph type="dt" sz="half" idx="10"/>
          </p:nvPr>
        </p:nvSpPr>
        <p:spPr/>
        <p:txBody>
          <a:bodyPr/>
          <a:lstStyle/>
          <a:p>
            <a:fld id="{BF88E3A7-32B8-4723-A014-C35AE0957A6E}" type="datetime1">
              <a:rPr lang="en-GB" smtClean="0"/>
              <a:t>08/10/2024</a:t>
            </a:fld>
            <a:endParaRPr lang="en-GB"/>
          </a:p>
        </p:txBody>
      </p:sp>
      <p:sp>
        <p:nvSpPr>
          <p:cNvPr id="8" name="Footer Placeholder 7">
            <a:extLst>
              <a:ext uri="{FF2B5EF4-FFF2-40B4-BE49-F238E27FC236}">
                <a16:creationId xmlns:a16="http://schemas.microsoft.com/office/drawing/2014/main" id="{8E35B3B7-2260-5662-8114-BA446016AFD3}"/>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2A16F406-5E61-8D76-0772-A3DC6B15D183}"/>
              </a:ext>
            </a:extLst>
          </p:cNvPr>
          <p:cNvSpPr>
            <a:spLocks noGrp="1"/>
          </p:cNvSpPr>
          <p:nvPr>
            <p:ph type="sldNum" sz="quarter" idx="12"/>
          </p:nvPr>
        </p:nvSpPr>
        <p:spPr/>
        <p:txBody>
          <a:bodyPr/>
          <a:lstStyle/>
          <a:p>
            <a:fld id="{A9C1EDC6-1D15-415E-BE27-60763B0B3964}" type="slidenum">
              <a:rPr lang="en-GB" smtClean="0"/>
              <a:t>‹Nr.›</a:t>
            </a:fld>
            <a:endParaRPr lang="en-GB"/>
          </a:p>
        </p:txBody>
      </p:sp>
    </p:spTree>
    <p:extLst>
      <p:ext uri="{BB962C8B-B14F-4D97-AF65-F5344CB8AC3E}">
        <p14:creationId xmlns:p14="http://schemas.microsoft.com/office/powerpoint/2010/main" val="33510506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9807EE-B864-9394-5D17-427014AB3A8D}"/>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C7405BFB-21E8-6AA1-7C93-7B2EC752CD2C}"/>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35889425-9366-D0DE-56D2-961EF8A4A454}"/>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39CD9260-C3A0-280E-0CB6-93651DD4B7B5}"/>
              </a:ext>
            </a:extLst>
          </p:cNvPr>
          <p:cNvSpPr>
            <a:spLocks noGrp="1"/>
          </p:cNvSpPr>
          <p:nvPr>
            <p:ph type="dt" sz="half" idx="10"/>
          </p:nvPr>
        </p:nvSpPr>
        <p:spPr/>
        <p:txBody>
          <a:bodyPr/>
          <a:lstStyle/>
          <a:p>
            <a:fld id="{EEA36214-9D31-48CA-AB6B-ADF6A1C0EC1C}" type="datetime1">
              <a:rPr lang="en-GB" smtClean="0"/>
              <a:t>08/10/2024</a:t>
            </a:fld>
            <a:endParaRPr lang="en-GB"/>
          </a:p>
        </p:txBody>
      </p:sp>
      <p:sp>
        <p:nvSpPr>
          <p:cNvPr id="6" name="Footer Placeholder 5">
            <a:extLst>
              <a:ext uri="{FF2B5EF4-FFF2-40B4-BE49-F238E27FC236}">
                <a16:creationId xmlns:a16="http://schemas.microsoft.com/office/drawing/2014/main" id="{5C538DDD-DAB2-F39C-5822-8928985FB89E}"/>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7574DE66-8025-36CB-DFD0-747CD197933C}"/>
              </a:ext>
            </a:extLst>
          </p:cNvPr>
          <p:cNvSpPr>
            <a:spLocks noGrp="1"/>
          </p:cNvSpPr>
          <p:nvPr>
            <p:ph type="sldNum" sz="quarter" idx="12"/>
          </p:nvPr>
        </p:nvSpPr>
        <p:spPr/>
        <p:txBody>
          <a:bodyPr/>
          <a:lstStyle/>
          <a:p>
            <a:fld id="{A9C1EDC6-1D15-415E-BE27-60763B0B3964}" type="slidenum">
              <a:rPr lang="en-GB" smtClean="0"/>
              <a:t>‹Nr.›</a:t>
            </a:fld>
            <a:endParaRPr lang="en-GB"/>
          </a:p>
        </p:txBody>
      </p:sp>
    </p:spTree>
    <p:extLst>
      <p:ext uri="{BB962C8B-B14F-4D97-AF65-F5344CB8AC3E}">
        <p14:creationId xmlns:p14="http://schemas.microsoft.com/office/powerpoint/2010/main" val="12763027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apositive de séparation 2">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en-US" noProof="0"/>
              <a:t>Click to edit Master title style</a:t>
            </a:r>
            <a:endParaRPr lang="fr-FR" noProof="0"/>
          </a:p>
        </p:txBody>
      </p:sp>
      <p:sp>
        <p:nvSpPr>
          <p:cNvPr id="2" name="Espace réservé du pied de page 1">
            <a:extLst>
              <a:ext uri="{FF2B5EF4-FFF2-40B4-BE49-F238E27FC236}">
                <a16:creationId xmlns:a16="http://schemas.microsoft.com/office/drawing/2014/main" id="{5CE5A980-FABB-4492-BC75-FA1774A3670D}"/>
              </a:ext>
            </a:extLst>
          </p:cNvPr>
          <p:cNvSpPr>
            <a:spLocks noGrp="1"/>
          </p:cNvSpPr>
          <p:nvPr>
            <p:ph type="ftr" sz="quarter" idx="10"/>
          </p:nvPr>
        </p:nvSpPr>
        <p:spPr/>
        <p:txBody>
          <a:bodyPr rtlCol="0"/>
          <a:lstStyle/>
          <a:p>
            <a:pPr rtl="0"/>
            <a:endParaRPr lang="fr-FR" noProof="0"/>
          </a:p>
        </p:txBody>
      </p:sp>
      <p:sp>
        <p:nvSpPr>
          <p:cNvPr id="4" name="Espace réservé du numéro de diapositive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fr-FR" noProof="0" smtClean="0"/>
              <a:pPr rtl="0"/>
              <a:t>‹Nr.›</a:t>
            </a:fld>
            <a:endParaRPr lang="fr-FR" noProof="0"/>
          </a:p>
        </p:txBody>
      </p:sp>
      <p:sp>
        <p:nvSpPr>
          <p:cNvPr id="3" name="Sous-titr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US" noProof="0"/>
              <a:t>Click to edit Master subtitle style</a:t>
            </a:r>
            <a:endParaRPr lang="fr-FR" noProof="0"/>
          </a:p>
        </p:txBody>
      </p:sp>
      <p:sp>
        <p:nvSpPr>
          <p:cNvPr id="7" name="Espace réservé d’image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fr-FR" noProof="0"/>
              <a:t>Insérez ou glissez-déplacez votre photo</a:t>
            </a:r>
          </a:p>
        </p:txBody>
      </p:sp>
    </p:spTree>
    <p:extLst>
      <p:ext uri="{BB962C8B-B14F-4D97-AF65-F5344CB8AC3E}">
        <p14:creationId xmlns:p14="http://schemas.microsoft.com/office/powerpoint/2010/main" val="25660716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isposition du texte 1">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1656000"/>
            <a:ext cx="5472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9" name="Espace réservé du numéro de diapositive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fr-FR" noProof="0" smtClean="0"/>
              <a:pPr rtl="0"/>
              <a:t>‹Nr.›</a:t>
            </a:fld>
            <a:endParaRPr lang="fr-FR" noProof="0"/>
          </a:p>
        </p:txBody>
      </p:sp>
      <p:sp>
        <p:nvSpPr>
          <p:cNvPr id="4" name="Espace réservé du pied de page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endParaRPr lang="fr-FR" noProof="0"/>
          </a:p>
        </p:txBody>
      </p:sp>
      <p:sp>
        <p:nvSpPr>
          <p:cNvPr id="5" name="Titr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rtlCol="0"/>
          <a:lstStyle/>
          <a:p>
            <a:pPr rtl="0"/>
            <a:r>
              <a:rPr lang="en-US" noProof="0"/>
              <a:t>Click to edit Master title style</a:t>
            </a:r>
            <a:endParaRPr lang="fr-FR" noProof="0"/>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12" name="Sous-titr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fr-FR" noProof="0"/>
              <a:t>Sous-titre</a:t>
            </a:r>
          </a:p>
        </p:txBody>
      </p:sp>
      <p:sp>
        <p:nvSpPr>
          <p:cNvPr id="13" name="Espace réservé d’image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fr-FR" noProof="0"/>
              <a:t>Insérez ou glissez-déplacez votre photo</a:t>
            </a:r>
          </a:p>
        </p:txBody>
      </p:sp>
    </p:spTree>
    <p:extLst>
      <p:ext uri="{BB962C8B-B14F-4D97-AF65-F5344CB8AC3E}">
        <p14:creationId xmlns:p14="http://schemas.microsoft.com/office/powerpoint/2010/main" val="10839033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Disposition du texte 2">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A22238F2-C6EC-476F-8371-119AECBA5622}"/>
              </a:ext>
            </a:extLst>
          </p:cNvPr>
          <p:cNvSpPr>
            <a:spLocks noGrp="1"/>
          </p:cNvSpPr>
          <p:nvPr>
            <p:ph sz="half" idx="1" hasCustomPrompt="1"/>
          </p:nvPr>
        </p:nvSpPr>
        <p:spPr>
          <a:xfrm>
            <a:off x="6300087" y="1656000"/>
            <a:ext cx="5472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5" name="Titr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rtlCol="0"/>
          <a:lstStyle/>
          <a:p>
            <a:pPr rtl="0"/>
            <a:r>
              <a:rPr lang="en-US" noProof="0"/>
              <a:t>Click to edit Master title style</a:t>
            </a:r>
            <a:endParaRPr lang="fr-FR" noProof="0"/>
          </a:p>
        </p:txBody>
      </p:sp>
      <p:sp>
        <p:nvSpPr>
          <p:cNvPr id="12" name="Sous-titr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fr-FR" noProof="0"/>
              <a:t>Sous-titre</a:t>
            </a:r>
          </a:p>
        </p:txBody>
      </p:sp>
      <p:sp>
        <p:nvSpPr>
          <p:cNvPr id="9" name="Espace réservé du numéro de diapositive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fr-FR" noProof="0" smtClean="0"/>
              <a:pPr rtl="0"/>
              <a:t>‹Nr.›</a:t>
            </a:fld>
            <a:endParaRPr lang="fr-FR" noProof="0"/>
          </a:p>
        </p:txBody>
      </p:sp>
      <p:sp>
        <p:nvSpPr>
          <p:cNvPr id="4" name="Espace réservé du pied de page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endParaRPr lang="fr-FR" noProof="0"/>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14" name="Espace réservé d’image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fr-FR" noProof="0"/>
              <a:t>Insérez ou glissez-déplacez votre photo</a:t>
            </a:r>
          </a:p>
        </p:txBody>
      </p:sp>
    </p:spTree>
    <p:extLst>
      <p:ext uri="{BB962C8B-B14F-4D97-AF65-F5344CB8AC3E}">
        <p14:creationId xmlns:p14="http://schemas.microsoft.com/office/powerpoint/2010/main" val="27145004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aison">
    <p:spTree>
      <p:nvGrpSpPr>
        <p:cNvPr id="1" name=""/>
        <p:cNvGrpSpPr/>
        <p:nvPr/>
      </p:nvGrpSpPr>
      <p:grpSpPr>
        <a:xfrm>
          <a:off x="0" y="0"/>
          <a:ext cx="0" cy="0"/>
          <a:chOff x="0" y="0"/>
          <a:chExt cx="0" cy="0"/>
        </a:xfrm>
      </p:grpSpPr>
      <p:sp>
        <p:nvSpPr>
          <p:cNvPr id="3" name="Espace réservé de comparaison gauche 1">
            <a:extLst>
              <a:ext uri="{FF2B5EF4-FFF2-40B4-BE49-F238E27FC236}">
                <a16:creationId xmlns:a16="http://schemas.microsoft.com/office/drawing/2014/main" id="{9322B50D-6A7D-41C6-BA57-613BC231DF36}"/>
              </a:ext>
            </a:extLst>
          </p:cNvPr>
          <p:cNvSpPr>
            <a:spLocks noGrp="1"/>
          </p:cNvSpPr>
          <p:nvPr>
            <p:ph type="body" idx="1" hasCustomPrompt="1"/>
          </p:nvPr>
        </p:nvSpPr>
        <p:spPr>
          <a:xfrm>
            <a:off x="432000" y="1344711"/>
            <a:ext cx="5472000" cy="360000"/>
          </a:xfrm>
        </p:spPr>
        <p:txBody>
          <a:bodyPr rtlCol="0"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fr-FR" noProof="0"/>
              <a:t>Modifiez les styles du texte du masque</a:t>
            </a:r>
          </a:p>
        </p:txBody>
      </p:sp>
      <p:sp>
        <p:nvSpPr>
          <p:cNvPr id="4" name="Espace réservé du contenu 2">
            <a:extLst>
              <a:ext uri="{FF2B5EF4-FFF2-40B4-BE49-F238E27FC236}">
                <a16:creationId xmlns:a16="http://schemas.microsoft.com/office/drawing/2014/main" id="{9FD584DA-F775-47B8-A1D7-6556AD5FCBD2}"/>
              </a:ext>
            </a:extLst>
          </p:cNvPr>
          <p:cNvSpPr>
            <a:spLocks noGrp="1"/>
          </p:cNvSpPr>
          <p:nvPr>
            <p:ph sz="half" idx="2" hasCustomPrompt="1"/>
          </p:nvPr>
        </p:nvSpPr>
        <p:spPr>
          <a:xfrm>
            <a:off x="432000" y="1921682"/>
            <a:ext cx="5472000" cy="419831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11" name="Espace réservé du numéro de diapositive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fr-FR" noProof="0" smtClean="0"/>
              <a:pPr rtl="0"/>
              <a:t>‹Nr.›</a:t>
            </a:fld>
            <a:endParaRPr lang="fr-FR" noProof="0"/>
          </a:p>
        </p:txBody>
      </p:sp>
      <p:sp>
        <p:nvSpPr>
          <p:cNvPr id="5" name="Espace réservé du pied de page 4">
            <a:extLst>
              <a:ext uri="{FF2B5EF4-FFF2-40B4-BE49-F238E27FC236}">
                <a16:creationId xmlns:a16="http://schemas.microsoft.com/office/drawing/2014/main" id="{646B8F99-FAB0-4B33-87ED-9FF46D11A907}"/>
              </a:ext>
            </a:extLst>
          </p:cNvPr>
          <p:cNvSpPr>
            <a:spLocks noGrp="1"/>
          </p:cNvSpPr>
          <p:nvPr>
            <p:ph type="ftr" sz="quarter" idx="14"/>
          </p:nvPr>
        </p:nvSpPr>
        <p:spPr/>
        <p:txBody>
          <a:bodyPr rtlCol="0"/>
          <a:lstStyle/>
          <a:p>
            <a:pPr rtl="0"/>
            <a:endParaRPr lang="fr-FR" noProof="0"/>
          </a:p>
        </p:txBody>
      </p:sp>
      <p:sp>
        <p:nvSpPr>
          <p:cNvPr id="6" name="Titre 5">
            <a:extLst>
              <a:ext uri="{FF2B5EF4-FFF2-40B4-BE49-F238E27FC236}">
                <a16:creationId xmlns:a16="http://schemas.microsoft.com/office/drawing/2014/main" id="{03EC6BDA-4EF2-4001-BA40-F8286207C945}"/>
              </a:ext>
            </a:extLst>
          </p:cNvPr>
          <p:cNvSpPr>
            <a:spLocks noGrp="1"/>
          </p:cNvSpPr>
          <p:nvPr>
            <p:ph type="title"/>
          </p:nvPr>
        </p:nvSpPr>
        <p:spPr/>
        <p:txBody>
          <a:bodyPr rtlCol="0"/>
          <a:lstStyle/>
          <a:p>
            <a:pPr rtl="0"/>
            <a:r>
              <a:rPr lang="en-US" noProof="0"/>
              <a:t>Click to edit Master title style</a:t>
            </a:r>
            <a:endParaRPr lang="fr-FR" noProof="0"/>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14" name="Espace réservé du texte 4">
            <a:extLst>
              <a:ext uri="{FF2B5EF4-FFF2-40B4-BE49-F238E27FC236}">
                <a16:creationId xmlns:a16="http://schemas.microsoft.com/office/drawing/2014/main" id="{4AC0AC83-4BF5-452E-9148-988027C7496D}"/>
              </a:ext>
            </a:extLst>
          </p:cNvPr>
          <p:cNvSpPr>
            <a:spLocks noGrp="1"/>
          </p:cNvSpPr>
          <p:nvPr>
            <p:ph type="body" sz="quarter" idx="3" hasCustomPrompt="1"/>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rtl="0"/>
            <a:r>
              <a:rPr lang="fr-FR" noProof="0"/>
              <a:t>Modifiez les styles du texte du masque</a:t>
            </a:r>
          </a:p>
        </p:txBody>
      </p:sp>
      <p:sp>
        <p:nvSpPr>
          <p:cNvPr id="16" name="Espace réservé du contenu 5">
            <a:extLst>
              <a:ext uri="{FF2B5EF4-FFF2-40B4-BE49-F238E27FC236}">
                <a16:creationId xmlns:a16="http://schemas.microsoft.com/office/drawing/2014/main" id="{B0B75294-97C0-4F49-A2A0-761663E8AAD2}"/>
              </a:ext>
            </a:extLst>
          </p:cNvPr>
          <p:cNvSpPr>
            <a:spLocks noGrp="1"/>
          </p:cNvSpPr>
          <p:nvPr>
            <p:ph sz="quarter" idx="4" hasCustomPrompt="1"/>
          </p:nvPr>
        </p:nvSpPr>
        <p:spPr>
          <a:xfrm>
            <a:off x="6288002" y="1921683"/>
            <a:ext cx="5483996" cy="4198318"/>
          </a:xfrm>
        </p:spPr>
        <p:txBody>
          <a:bodyPr rtlCol="0"/>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Tree>
    <p:extLst>
      <p:ext uri="{BB962C8B-B14F-4D97-AF65-F5344CB8AC3E}">
        <p14:creationId xmlns:p14="http://schemas.microsoft.com/office/powerpoint/2010/main" val="9266535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Grande légende photo">
    <p:spTree>
      <p:nvGrpSpPr>
        <p:cNvPr id="1" name=""/>
        <p:cNvGrpSpPr/>
        <p:nvPr/>
      </p:nvGrpSpPr>
      <p:grpSpPr>
        <a:xfrm>
          <a:off x="0" y="0"/>
          <a:ext cx="0" cy="0"/>
          <a:chOff x="0" y="0"/>
          <a:chExt cx="0" cy="0"/>
        </a:xfrm>
      </p:grpSpPr>
      <p:sp>
        <p:nvSpPr>
          <p:cNvPr id="9" name="Espace réservé du numéro de diapositive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fr-FR" noProof="0" smtClean="0"/>
              <a:pPr rtl="0"/>
              <a:t>‹Nr.›</a:t>
            </a:fld>
            <a:endParaRPr lang="fr-FR" noProof="0"/>
          </a:p>
        </p:txBody>
      </p:sp>
      <p:sp>
        <p:nvSpPr>
          <p:cNvPr id="4" name="Espace réservé du pied de page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endParaRPr lang="fr-FR" noProof="0"/>
          </a:p>
        </p:txBody>
      </p:sp>
      <p:sp>
        <p:nvSpPr>
          <p:cNvPr id="8" name="Espace réservé du contenu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rtlCol="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fr-FR" noProof="0"/>
              <a:t>Entrez votre légende</a:t>
            </a:r>
          </a:p>
        </p:txBody>
      </p:sp>
    </p:spTree>
    <p:extLst>
      <p:ext uri="{BB962C8B-B14F-4D97-AF65-F5344CB8AC3E}">
        <p14:creationId xmlns:p14="http://schemas.microsoft.com/office/powerpoint/2010/main" val="316949352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Grande photo">
    <p:spTree>
      <p:nvGrpSpPr>
        <p:cNvPr id="1" name=""/>
        <p:cNvGrpSpPr/>
        <p:nvPr/>
      </p:nvGrpSpPr>
      <p:grpSpPr>
        <a:xfrm>
          <a:off x="0" y="0"/>
          <a:ext cx="0" cy="0"/>
          <a:chOff x="0" y="0"/>
          <a:chExt cx="0" cy="0"/>
        </a:xfrm>
      </p:grpSpPr>
      <p:sp>
        <p:nvSpPr>
          <p:cNvPr id="5" name="Espace réservé d’image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rtl="0"/>
            <a:r>
              <a:rPr lang="fr-FR" noProof="0"/>
              <a:t>Insérez ou glissez-déplacez votre photo</a:t>
            </a:r>
          </a:p>
        </p:txBody>
      </p:sp>
      <p:sp>
        <p:nvSpPr>
          <p:cNvPr id="3" name="Espace réservé du contenu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rtlCol="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fr-FR" noProof="0"/>
              <a:t>Entrez votre légende</a:t>
            </a:r>
          </a:p>
        </p:txBody>
      </p:sp>
      <p:sp>
        <p:nvSpPr>
          <p:cNvPr id="9" name="Espace réservé du numéro de diapositive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fr-FR" noProof="0" smtClean="0"/>
              <a:pPr rtl="0"/>
              <a:t>‹Nr.›</a:t>
            </a:fld>
            <a:endParaRPr lang="fr-FR" noProof="0"/>
          </a:p>
        </p:txBody>
      </p:sp>
      <p:sp>
        <p:nvSpPr>
          <p:cNvPr id="4" name="Espace réservé du pied de page 3">
            <a:extLst>
              <a:ext uri="{FF2B5EF4-FFF2-40B4-BE49-F238E27FC236}">
                <a16:creationId xmlns:a16="http://schemas.microsoft.com/office/drawing/2014/main" id="{57847F90-9DB6-4832-9EB7-393AADAE8B70}"/>
              </a:ext>
            </a:extLst>
          </p:cNvPr>
          <p:cNvSpPr>
            <a:spLocks noGrp="1"/>
          </p:cNvSpPr>
          <p:nvPr>
            <p:ph type="ftr" sz="quarter" idx="13"/>
          </p:nvPr>
        </p:nvSpPr>
        <p:spPr/>
        <p:txBody>
          <a:bodyPr rtlCol="0"/>
          <a:lstStyle/>
          <a:p>
            <a:pPr rtl="0"/>
            <a:endParaRPr lang="fr-FR" noProof="0"/>
          </a:p>
        </p:txBody>
      </p:sp>
      <p:sp>
        <p:nvSpPr>
          <p:cNvPr id="2" name="Titre 1">
            <a:extLst>
              <a:ext uri="{FF2B5EF4-FFF2-40B4-BE49-F238E27FC236}">
                <a16:creationId xmlns:a16="http://schemas.microsoft.com/office/drawing/2014/main" id="{9C2F662E-807E-41B5-8931-9847713E51BA}"/>
              </a:ext>
            </a:extLst>
          </p:cNvPr>
          <p:cNvSpPr>
            <a:spLocks noGrp="1"/>
          </p:cNvSpPr>
          <p:nvPr>
            <p:ph type="title"/>
          </p:nvPr>
        </p:nvSpPr>
        <p:spPr/>
        <p:txBody>
          <a:bodyPr rtlCol="0"/>
          <a:lstStyle/>
          <a:p>
            <a:pPr rtl="0"/>
            <a:r>
              <a:rPr lang="en-US" noProof="0"/>
              <a:t>Click to edit Master title style</a:t>
            </a:r>
            <a:endParaRPr lang="fr-FR" noProof="0"/>
          </a:p>
        </p:txBody>
      </p:sp>
    </p:spTree>
    <p:extLst>
      <p:ext uri="{BB962C8B-B14F-4D97-AF65-F5344CB8AC3E}">
        <p14:creationId xmlns:p14="http://schemas.microsoft.com/office/powerpoint/2010/main" val="41943291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Merci ">
    <p:spTree>
      <p:nvGrpSpPr>
        <p:cNvPr id="1" name=""/>
        <p:cNvGrpSpPr/>
        <p:nvPr/>
      </p:nvGrpSpPr>
      <p:grpSpPr>
        <a:xfrm>
          <a:off x="0" y="0"/>
          <a:ext cx="0" cy="0"/>
          <a:chOff x="0" y="0"/>
          <a:chExt cx="0" cy="0"/>
        </a:xfrm>
      </p:grpSpPr>
      <p:sp>
        <p:nvSpPr>
          <p:cNvPr id="686" name="Espace réservé d’image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rtl="0">
              <a:buNone/>
            </a:pPr>
            <a:r>
              <a:rPr lang="fr-FR" noProof="0"/>
              <a:t>Insérez ou glissez-déplacez votre photo</a:t>
            </a:r>
          </a:p>
        </p:txBody>
      </p:sp>
      <p:sp>
        <p:nvSpPr>
          <p:cNvPr id="2" name="Titr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rtl="0">
              <a:spcBef>
                <a:spcPts val="1000"/>
              </a:spcBef>
              <a:buClr>
                <a:schemeClr val="accent1"/>
              </a:buClr>
              <a:buFont typeface="Corbel" panose="020B0503020204020204" pitchFamily="34" charset="0"/>
            </a:pPr>
            <a:r>
              <a:rPr lang="fr-FR" noProof="0"/>
              <a:t>Merci</a:t>
            </a:r>
          </a:p>
        </p:txBody>
      </p:sp>
      <p:sp>
        <p:nvSpPr>
          <p:cNvPr id="7" name="Espace réservé du texte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fr-FR" noProof="0"/>
              <a:t>Nom complet</a:t>
            </a:r>
          </a:p>
        </p:txBody>
      </p:sp>
      <p:sp>
        <p:nvSpPr>
          <p:cNvPr id="8" name="Espace réservé du texte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fr-FR" noProof="0"/>
              <a:t>Numéro de téléphone</a:t>
            </a:r>
          </a:p>
        </p:txBody>
      </p:sp>
      <p:sp>
        <p:nvSpPr>
          <p:cNvPr id="9" name="Espace réservé du texte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fr-FR" noProof="0"/>
              <a:t>Poignée E-mail ou Réseaux sociaux</a:t>
            </a:r>
          </a:p>
        </p:txBody>
      </p:sp>
      <p:sp>
        <p:nvSpPr>
          <p:cNvPr id="10" name="Espace réservé du texte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fr-FR" noProof="0"/>
              <a:t>Site web de l’entreprise</a:t>
            </a:r>
          </a:p>
        </p:txBody>
      </p:sp>
      <p:sp>
        <p:nvSpPr>
          <p:cNvPr id="100" name="Forme libre : Form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pPr rtl="0"/>
            <a:endParaRPr lang="fr-FR" noProof="0"/>
          </a:p>
        </p:txBody>
      </p:sp>
    </p:spTree>
    <p:extLst>
      <p:ext uri="{BB962C8B-B14F-4D97-AF65-F5344CB8AC3E}">
        <p14:creationId xmlns:p14="http://schemas.microsoft.com/office/powerpoint/2010/main" val="355473621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pPr rtl="0"/>
            <a:r>
              <a:rPr lang="fr-FR" noProof="0"/>
              <a:t>Cliquez pour modifier le titre de la page</a:t>
            </a:r>
          </a:p>
        </p:txBody>
      </p:sp>
      <p:sp>
        <p:nvSpPr>
          <p:cNvPr id="3" name="Espace réservé du texte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rtl="0"/>
            <a:r>
              <a:rPr lang="fr-FR" noProof="0"/>
              <a:t>Modifiez les styles du texte du masque</a:t>
            </a:r>
          </a:p>
          <a:p>
            <a:pPr lvl="1" rtl="0"/>
            <a:r>
              <a:rPr lang="fr-FR" noProof="0"/>
              <a:t>Deuxième niveau</a:t>
            </a:r>
          </a:p>
          <a:p>
            <a:pPr lvl="2" rtl="0"/>
            <a:r>
              <a:rPr lang="fr-FR" noProof="0"/>
              <a:t>Troisième niveau</a:t>
            </a:r>
          </a:p>
          <a:p>
            <a:pPr lvl="3" rtl="0"/>
            <a:r>
              <a:rPr lang="fr-FR" noProof="0"/>
              <a:t>Quatrième niveau</a:t>
            </a:r>
          </a:p>
          <a:p>
            <a:pPr lvl="4" rtl="0"/>
            <a:r>
              <a:rPr lang="fr-FR" noProof="0"/>
              <a:t>Cinquième niveau</a:t>
            </a:r>
          </a:p>
        </p:txBody>
      </p:sp>
      <p:sp>
        <p:nvSpPr>
          <p:cNvPr id="5" name="Espace réservé du pied de page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pPr rtl="0"/>
            <a:endParaRPr lang="fr-FR" noProof="0"/>
          </a:p>
        </p:txBody>
      </p:sp>
      <p:sp>
        <p:nvSpPr>
          <p:cNvPr id="6" name="Espace réservé du numéro de diapositive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pPr rtl="0"/>
            <a:fld id="{19B51A1E-902D-48AF-9020-955120F399B6}" type="slidenum">
              <a:rPr lang="fr-FR" noProof="0" smtClean="0"/>
              <a:pPr rtl="0"/>
              <a:t>‹Nr.›</a:t>
            </a:fld>
            <a:endParaRPr lang="fr-FR" noProof="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fr-FR" noProof="0"/>
          </a:p>
        </p:txBody>
      </p:sp>
      <p:sp>
        <p:nvSpPr>
          <p:cNvPr id="11" name="Zone de texte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rtl="0">
              <a:lnSpc>
                <a:spcPts val="1000"/>
              </a:lnSpc>
            </a:pPr>
            <a:r>
              <a:rPr lang="fr-FR" sz="1800" b="1" spc="0" noProof="0" dirty="0">
                <a:solidFill>
                  <a:schemeClr val="accent1"/>
                </a:solidFill>
                <a:latin typeface="Garamond" panose="02020404030301010803" pitchFamily="18" charset="0"/>
              </a:rPr>
              <a:t>BEST FOR </a:t>
            </a:r>
            <a:r>
              <a:rPr lang="fr-FR" sz="1800" b="0" i="1" spc="0" noProof="0" dirty="0">
                <a:solidFill>
                  <a:schemeClr val="accent1"/>
                </a:solidFill>
                <a:latin typeface="Garamond" panose="02020404030301010803" pitchFamily="18" charset="0"/>
              </a:rPr>
              <a:t>You</a:t>
            </a:r>
            <a:br>
              <a:rPr lang="fr-FR" sz="1800" b="0" i="1" spc="0" noProof="0" dirty="0">
                <a:solidFill>
                  <a:schemeClr val="accent1"/>
                </a:solidFill>
                <a:latin typeface="Garamond" panose="02020404030301010803" pitchFamily="18" charset="0"/>
              </a:rPr>
            </a:br>
            <a:r>
              <a:rPr lang="fr-FR" sz="700" spc="300" noProof="0" dirty="0">
                <a:solidFill>
                  <a:schemeClr val="tx1">
                    <a:lumMod val="75000"/>
                    <a:lumOff val="25000"/>
                  </a:schemeClr>
                </a:solidFill>
                <a:latin typeface="Corbel" panose="020B0503020204020204" pitchFamily="34" charset="0"/>
              </a:rPr>
              <a:t>ENTREPRISE BIO</a:t>
            </a:r>
            <a:endParaRPr lang="fr-FR"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378020822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9.xml"/></Relationships>
</file>

<file path=ppt/slides/_rels/slide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13">
            <a:extLst>
              <a:ext uri="{FF2B5EF4-FFF2-40B4-BE49-F238E27FC236}">
                <a16:creationId xmlns:a16="http://schemas.microsoft.com/office/drawing/2014/main" id="{C63EE735-DFAB-0410-0D4B-5D0DD074B7C6}"/>
              </a:ext>
            </a:extLst>
          </p:cNvPr>
          <p:cNvPicPr>
            <a:picLocks noGrp="1" noChangeAspect="1"/>
          </p:cNvPicPr>
          <p:nvPr>
            <p:ph type="pic" sz="quarter" idx="10"/>
          </p:nvPr>
        </p:nvPicPr>
        <p:blipFill>
          <a:blip r:embed="rId2">
            <a:alphaModFix/>
            <a:extLst>
              <a:ext uri="{28A0092B-C50C-407E-A947-70E740481C1C}">
                <a14:useLocalDpi xmlns:a14="http://schemas.microsoft.com/office/drawing/2010/main" val="0"/>
              </a:ext>
            </a:extLst>
          </a:blip>
          <a:srcRect l="25063" r="25063"/>
          <a:stretch/>
        </p:blipFill>
        <p:spPr>
          <a:xfrm>
            <a:off x="5561750" y="92067"/>
            <a:ext cx="6688702" cy="6810375"/>
          </a:xfrm>
        </p:spPr>
      </p:pic>
      <p:sp>
        <p:nvSpPr>
          <p:cNvPr id="2" name="Title 1">
            <a:extLst>
              <a:ext uri="{FF2B5EF4-FFF2-40B4-BE49-F238E27FC236}">
                <a16:creationId xmlns:a16="http://schemas.microsoft.com/office/drawing/2014/main" id="{D5DFAB6D-E374-F625-56C4-9B60F976D686}"/>
              </a:ext>
            </a:extLst>
          </p:cNvPr>
          <p:cNvSpPr>
            <a:spLocks noGrp="1"/>
          </p:cNvSpPr>
          <p:nvPr>
            <p:ph type="ctrTitle"/>
          </p:nvPr>
        </p:nvSpPr>
        <p:spPr>
          <a:xfrm>
            <a:off x="0" y="-5208"/>
            <a:ext cx="7837714" cy="6168941"/>
          </a:xfrm>
          <a:noFill/>
        </p:spPr>
        <p:txBody>
          <a:bodyPr/>
          <a:lstStyle/>
          <a:p>
            <a:r>
              <a:rPr lang="en-GB" sz="2800" b="1" kern="100" dirty="0">
                <a:effectLst/>
                <a:latin typeface="Times New Roman" panose="02020603050405020304" pitchFamily="18" charset="0"/>
                <a:ea typeface="Aptos" panose="020B0004020202020204" pitchFamily="34" charset="0"/>
                <a:cs typeface="Times New Roman" panose="02020603050405020304" pitchFamily="18" charset="0"/>
              </a:rPr>
              <a:t>Green financing and the relationship between banks and non-financial corporations through the lens of balance-sheet interaction </a:t>
            </a:r>
            <a:r>
              <a:rPr lang="en-GB" sz="1800" kern="100" dirty="0">
                <a:effectLst/>
                <a:latin typeface="Aptos" panose="020B0004020202020204" pitchFamily="34" charset="0"/>
                <a:ea typeface="Aptos" panose="020B0004020202020204" pitchFamily="34" charset="0"/>
                <a:cs typeface="Times New Roman" panose="02020603050405020304" pitchFamily="18" charset="0"/>
              </a:rPr>
              <a:t/>
            </a:r>
            <a:br>
              <a:rPr lang="en-GB" sz="1800" kern="100" dirty="0">
                <a:effectLst/>
                <a:latin typeface="Aptos" panose="020B0004020202020204" pitchFamily="34" charset="0"/>
                <a:ea typeface="Aptos" panose="020B0004020202020204" pitchFamily="34" charset="0"/>
                <a:cs typeface="Times New Roman" panose="02020603050405020304" pitchFamily="18" charset="0"/>
              </a:rPr>
            </a:br>
            <a:r>
              <a:rPr lang="en-GB" sz="1800" kern="100" dirty="0">
                <a:effectLst/>
                <a:latin typeface="Aptos" panose="020B0004020202020204" pitchFamily="34" charset="0"/>
                <a:ea typeface="Aptos" panose="020B0004020202020204" pitchFamily="34" charset="0"/>
                <a:cs typeface="Times New Roman" panose="02020603050405020304" pitchFamily="18" charset="0"/>
              </a:rPr>
              <a:t/>
            </a:r>
            <a:br>
              <a:rPr lang="en-GB" sz="1800" kern="100" dirty="0">
                <a:effectLst/>
                <a:latin typeface="Aptos" panose="020B0004020202020204" pitchFamily="34" charset="0"/>
                <a:ea typeface="Aptos" panose="020B0004020202020204" pitchFamily="34" charset="0"/>
                <a:cs typeface="Times New Roman" panose="02020603050405020304" pitchFamily="18" charset="0"/>
              </a:rPr>
            </a:br>
            <a:endParaRPr lang="en-GB" dirty="0"/>
          </a:p>
        </p:txBody>
      </p:sp>
      <p:sp>
        <p:nvSpPr>
          <p:cNvPr id="3" name="Subtitle 2">
            <a:extLst>
              <a:ext uri="{FF2B5EF4-FFF2-40B4-BE49-F238E27FC236}">
                <a16:creationId xmlns:a16="http://schemas.microsoft.com/office/drawing/2014/main" id="{EE7BD842-AEB0-E624-68B7-C8590605640B}"/>
              </a:ext>
            </a:extLst>
          </p:cNvPr>
          <p:cNvSpPr>
            <a:spLocks noGrp="1"/>
          </p:cNvSpPr>
          <p:nvPr>
            <p:ph type="subTitle" idx="1"/>
          </p:nvPr>
        </p:nvSpPr>
        <p:spPr>
          <a:xfrm>
            <a:off x="781977" y="3920383"/>
            <a:ext cx="5124443" cy="999487"/>
          </a:xfrm>
        </p:spPr>
        <p:txBody>
          <a:bodyPr>
            <a:noAutofit/>
          </a:bodyPr>
          <a:lstStyle/>
          <a:p>
            <a:r>
              <a:rPr lang="en-GB" sz="1100" b="1" dirty="0"/>
              <a:t>Michael Harrison and Mimoza Shabani</a:t>
            </a:r>
            <a:r>
              <a:rPr lang="en-GB" sz="1100" dirty="0"/>
              <a:t/>
            </a:r>
            <a:br>
              <a:rPr lang="en-GB" sz="1100" dirty="0"/>
            </a:br>
            <a:r>
              <a:rPr lang="en-GB" sz="1100" dirty="0"/>
              <a:t>University of East London</a:t>
            </a:r>
          </a:p>
          <a:p>
            <a:endParaRPr lang="en-GB" sz="1100" dirty="0"/>
          </a:p>
          <a:p>
            <a:r>
              <a:rPr lang="en-GB" sz="1100" b="1" i="0" dirty="0">
                <a:solidFill>
                  <a:srgbClr val="242424"/>
                </a:solidFill>
                <a:effectLst/>
                <a:latin typeface="Calibri" panose="020F0502020204030204" pitchFamily="34" charset="0"/>
              </a:rPr>
              <a:t>New Insights from Financial Statements Conference</a:t>
            </a:r>
            <a:r>
              <a:rPr lang="en-GB" sz="1100" dirty="0"/>
              <a:t/>
            </a:r>
            <a:br>
              <a:rPr lang="en-GB" sz="1100" dirty="0"/>
            </a:br>
            <a:r>
              <a:rPr lang="en-GB" sz="1100" dirty="0"/>
              <a:t>17th of October 2024</a:t>
            </a:r>
            <a:br>
              <a:rPr lang="en-GB" sz="1100" dirty="0"/>
            </a:br>
            <a:r>
              <a:rPr lang="en-GB" sz="1100" dirty="0"/>
              <a:t>Banco de </a:t>
            </a:r>
            <a:r>
              <a:rPr lang="en-GB" sz="1100" dirty="0" err="1"/>
              <a:t>España</a:t>
            </a:r>
            <a:endParaRPr lang="en-GB" sz="1100" dirty="0"/>
          </a:p>
        </p:txBody>
      </p:sp>
      <p:sp>
        <p:nvSpPr>
          <p:cNvPr id="5" name="Slide Number Placeholder 4">
            <a:extLst>
              <a:ext uri="{FF2B5EF4-FFF2-40B4-BE49-F238E27FC236}">
                <a16:creationId xmlns:a16="http://schemas.microsoft.com/office/drawing/2014/main" id="{37B17B4F-0FD1-01F2-12C3-37D06EC08465}"/>
              </a:ext>
            </a:extLst>
          </p:cNvPr>
          <p:cNvSpPr>
            <a:spLocks noGrp="1"/>
          </p:cNvSpPr>
          <p:nvPr>
            <p:ph type="sldNum" sz="quarter" idx="4294967295"/>
          </p:nvPr>
        </p:nvSpPr>
        <p:spPr>
          <a:xfrm>
            <a:off x="11822113" y="6356350"/>
            <a:ext cx="369887" cy="365125"/>
          </a:xfrm>
        </p:spPr>
        <p:txBody>
          <a:bodyPr/>
          <a:lstStyle/>
          <a:p>
            <a:fld id="{A9C1EDC6-1D15-415E-BE27-60763B0B3964}" type="slidenum">
              <a:rPr lang="en-GB" smtClean="0"/>
              <a:t>1</a:t>
            </a:fld>
            <a:endParaRPr lang="en-GB"/>
          </a:p>
        </p:txBody>
      </p:sp>
      <p:pic>
        <p:nvPicPr>
          <p:cNvPr id="9" name="Picture 8" descr="A black and white text&#10;&#10;Description automatically generated">
            <a:extLst>
              <a:ext uri="{FF2B5EF4-FFF2-40B4-BE49-F238E27FC236}">
                <a16:creationId xmlns:a16="http://schemas.microsoft.com/office/drawing/2014/main" id="{C540892E-9E3A-E7EE-E597-51F1E95E68D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6798" y="6203270"/>
            <a:ext cx="3322608" cy="518205"/>
          </a:xfrm>
          <a:prstGeom prst="rect">
            <a:avLst/>
          </a:prstGeom>
        </p:spPr>
      </p:pic>
    </p:spTree>
    <p:extLst>
      <p:ext uri="{BB962C8B-B14F-4D97-AF65-F5344CB8AC3E}">
        <p14:creationId xmlns:p14="http://schemas.microsoft.com/office/powerpoint/2010/main" val="46020534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0ADB97-4AC2-F6D4-F7A5-A5CEADFF9EC5}"/>
              </a:ext>
            </a:extLst>
          </p:cNvPr>
          <p:cNvSpPr>
            <a:spLocks noGrp="1"/>
          </p:cNvSpPr>
          <p:nvPr>
            <p:ph type="title"/>
          </p:nvPr>
        </p:nvSpPr>
        <p:spPr>
          <a:xfrm>
            <a:off x="839788" y="365126"/>
            <a:ext cx="10515600" cy="1017108"/>
          </a:xfrm>
        </p:spPr>
        <p:txBody>
          <a:bodyPr/>
          <a:lstStyle/>
          <a:p>
            <a:r>
              <a:rPr lang="en-GB" dirty="0"/>
              <a:t>Baseline results - </a:t>
            </a:r>
            <a:r>
              <a:rPr lang="en-GB" i="1" dirty="0"/>
              <a:t>Firm Level</a:t>
            </a:r>
            <a:r>
              <a:rPr lang="en-GB" dirty="0"/>
              <a:t> </a:t>
            </a:r>
          </a:p>
        </p:txBody>
      </p:sp>
      <p:sp>
        <p:nvSpPr>
          <p:cNvPr id="4" name="Content Placeholder 3">
            <a:extLst>
              <a:ext uri="{FF2B5EF4-FFF2-40B4-BE49-F238E27FC236}">
                <a16:creationId xmlns:a16="http://schemas.microsoft.com/office/drawing/2014/main" id="{7D4C1831-5CC1-527F-EC3B-274043F270A2}"/>
              </a:ext>
            </a:extLst>
          </p:cNvPr>
          <p:cNvSpPr>
            <a:spLocks noGrp="1"/>
          </p:cNvSpPr>
          <p:nvPr>
            <p:ph sz="half" idx="2"/>
          </p:nvPr>
        </p:nvSpPr>
        <p:spPr>
          <a:xfrm>
            <a:off x="839789" y="1839433"/>
            <a:ext cx="4678510" cy="4350230"/>
          </a:xfrm>
        </p:spPr>
        <p:txBody>
          <a:bodyPr>
            <a:normAutofit/>
          </a:bodyPr>
          <a:lstStyle/>
          <a:p>
            <a:r>
              <a:rPr lang="en-GB" sz="2000" dirty="0"/>
              <a:t>Leverage and liquidity are significant determinants of the amount of green financing but not profitability</a:t>
            </a:r>
          </a:p>
          <a:p>
            <a:r>
              <a:rPr lang="en-GB" sz="2000" dirty="0"/>
              <a:t>The rate of borrowing and firm size are strongly significant </a:t>
            </a:r>
          </a:p>
          <a:p>
            <a:r>
              <a:rPr lang="en-GB" sz="2000" dirty="0"/>
              <a:t>Macro variables also play a role</a:t>
            </a:r>
          </a:p>
          <a:p>
            <a:r>
              <a:rPr lang="en-GB" sz="2000" dirty="0"/>
              <a:t>Higher country investment levels are associated with lower green financing </a:t>
            </a:r>
          </a:p>
          <a:p>
            <a:r>
              <a:rPr lang="en-GB" sz="2000" dirty="0"/>
              <a:t>Cross-sectoral and country differences in the amount of green financing </a:t>
            </a:r>
          </a:p>
          <a:p>
            <a:endParaRPr lang="en-GB" dirty="0"/>
          </a:p>
        </p:txBody>
      </p:sp>
      <p:pic>
        <p:nvPicPr>
          <p:cNvPr id="6" name="Content Placeholder 5">
            <a:extLst>
              <a:ext uri="{FF2B5EF4-FFF2-40B4-BE49-F238E27FC236}">
                <a16:creationId xmlns:a16="http://schemas.microsoft.com/office/drawing/2014/main" id="{E451855B-92CA-B107-2373-3CF8183E2786}"/>
              </a:ext>
            </a:extLst>
          </p:cNvPr>
          <p:cNvPicPr>
            <a:picLocks noGrp="1" noChangeAspect="1"/>
          </p:cNvPicPr>
          <p:nvPr>
            <p:ph sz="quarter" idx="4"/>
          </p:nvPr>
        </p:nvPicPr>
        <p:blipFill>
          <a:blip r:embed="rId2">
            <a:extLst>
              <a:ext uri="{28A0092B-C50C-407E-A947-70E740481C1C}">
                <a14:useLocalDpi xmlns:a14="http://schemas.microsoft.com/office/drawing/2010/main" val="0"/>
              </a:ext>
            </a:extLst>
          </a:blip>
          <a:srcRect/>
          <a:stretch>
            <a:fillRect/>
          </a:stretch>
        </p:blipFill>
        <p:spPr bwMode="auto">
          <a:xfrm>
            <a:off x="6133110" y="1286933"/>
            <a:ext cx="5219101" cy="4902730"/>
          </a:xfrm>
          <a:prstGeom prst="rect">
            <a:avLst/>
          </a:prstGeom>
          <a:noFill/>
          <a:ln>
            <a:noFill/>
          </a:ln>
        </p:spPr>
      </p:pic>
      <p:sp>
        <p:nvSpPr>
          <p:cNvPr id="9" name="Slide Number Placeholder 8">
            <a:extLst>
              <a:ext uri="{FF2B5EF4-FFF2-40B4-BE49-F238E27FC236}">
                <a16:creationId xmlns:a16="http://schemas.microsoft.com/office/drawing/2014/main" id="{8F50AC50-1E00-6386-538A-F9BD4741E555}"/>
              </a:ext>
            </a:extLst>
          </p:cNvPr>
          <p:cNvSpPr>
            <a:spLocks noGrp="1"/>
          </p:cNvSpPr>
          <p:nvPr>
            <p:ph type="sldNum" sz="quarter" idx="12"/>
          </p:nvPr>
        </p:nvSpPr>
        <p:spPr/>
        <p:txBody>
          <a:bodyPr/>
          <a:lstStyle/>
          <a:p>
            <a:fld id="{A9C1EDC6-1D15-415E-BE27-60763B0B3964}" type="slidenum">
              <a:rPr lang="en-GB" smtClean="0"/>
              <a:t>10</a:t>
            </a:fld>
            <a:endParaRPr lang="en-GB"/>
          </a:p>
        </p:txBody>
      </p:sp>
      <p:sp>
        <p:nvSpPr>
          <p:cNvPr id="10" name="Rectangle 9">
            <a:extLst>
              <a:ext uri="{FF2B5EF4-FFF2-40B4-BE49-F238E27FC236}">
                <a16:creationId xmlns:a16="http://schemas.microsoft.com/office/drawing/2014/main" id="{2F0D2A6B-8A6D-A920-04CE-71C38DEAF78E}"/>
              </a:ext>
            </a:extLst>
          </p:cNvPr>
          <p:cNvSpPr/>
          <p:nvPr/>
        </p:nvSpPr>
        <p:spPr>
          <a:xfrm>
            <a:off x="5317066" y="6231224"/>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90432707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F20467-37A0-2A58-DF7A-1834C3663381}"/>
              </a:ext>
            </a:extLst>
          </p:cNvPr>
          <p:cNvSpPr>
            <a:spLocks noGrp="1"/>
          </p:cNvSpPr>
          <p:nvPr>
            <p:ph type="title"/>
          </p:nvPr>
        </p:nvSpPr>
        <p:spPr/>
        <p:txBody>
          <a:bodyPr/>
          <a:lstStyle/>
          <a:p>
            <a:r>
              <a:rPr lang="en-GB" dirty="0"/>
              <a:t>Logistic model results </a:t>
            </a:r>
          </a:p>
        </p:txBody>
      </p:sp>
      <p:sp>
        <p:nvSpPr>
          <p:cNvPr id="3" name="Content Placeholder 2">
            <a:extLst>
              <a:ext uri="{FF2B5EF4-FFF2-40B4-BE49-F238E27FC236}">
                <a16:creationId xmlns:a16="http://schemas.microsoft.com/office/drawing/2014/main" id="{BFABCE8B-4623-A1DB-D5F6-E74C7162545A}"/>
              </a:ext>
            </a:extLst>
          </p:cNvPr>
          <p:cNvSpPr>
            <a:spLocks noGrp="1"/>
          </p:cNvSpPr>
          <p:nvPr>
            <p:ph sz="half" idx="1"/>
          </p:nvPr>
        </p:nvSpPr>
        <p:spPr>
          <a:xfrm>
            <a:off x="838199" y="1825625"/>
            <a:ext cx="4306025" cy="4351338"/>
          </a:xfrm>
        </p:spPr>
        <p:txBody>
          <a:bodyPr>
            <a:normAutofit/>
          </a:bodyPr>
          <a:lstStyle/>
          <a:p>
            <a:r>
              <a:rPr lang="en-GB" sz="2000" dirty="0"/>
              <a:t> Firms’ balance sheet variables do not influence their preference for bonds or loans </a:t>
            </a:r>
          </a:p>
          <a:p>
            <a:r>
              <a:rPr lang="en-GB" sz="2000" dirty="0"/>
              <a:t>Except for profitability and size </a:t>
            </a:r>
          </a:p>
          <a:p>
            <a:r>
              <a:rPr lang="en-GB" sz="2000" dirty="0"/>
              <a:t>Some macro variables are also significant determinants in firms’ choice for green finance </a:t>
            </a:r>
          </a:p>
          <a:p>
            <a:r>
              <a:rPr lang="en-GB" sz="2000" dirty="0"/>
              <a:t>Balance sheet variables differ in explaining the preference between green and brown industries </a:t>
            </a:r>
          </a:p>
          <a:p>
            <a:endParaRPr lang="en-GB" sz="2000" dirty="0"/>
          </a:p>
          <a:p>
            <a:endParaRPr lang="en-GB" dirty="0"/>
          </a:p>
          <a:p>
            <a:endParaRPr lang="en-GB" dirty="0"/>
          </a:p>
        </p:txBody>
      </p:sp>
      <p:pic>
        <p:nvPicPr>
          <p:cNvPr id="8" name="Content Placeholder 7">
            <a:extLst>
              <a:ext uri="{FF2B5EF4-FFF2-40B4-BE49-F238E27FC236}">
                <a16:creationId xmlns:a16="http://schemas.microsoft.com/office/drawing/2014/main" id="{12655C23-E5D1-B3AB-5F2C-FC2CDFFB1667}"/>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rcRect/>
          <a:stretch>
            <a:fillRect/>
          </a:stretch>
        </p:blipFill>
        <p:spPr bwMode="auto">
          <a:xfrm>
            <a:off x="6886908" y="1336359"/>
            <a:ext cx="4306025" cy="5156516"/>
          </a:xfrm>
          <a:prstGeom prst="rect">
            <a:avLst/>
          </a:prstGeom>
          <a:noFill/>
          <a:ln>
            <a:noFill/>
          </a:ln>
        </p:spPr>
      </p:pic>
      <p:sp>
        <p:nvSpPr>
          <p:cNvPr id="10" name="Slide Number Placeholder 9">
            <a:extLst>
              <a:ext uri="{FF2B5EF4-FFF2-40B4-BE49-F238E27FC236}">
                <a16:creationId xmlns:a16="http://schemas.microsoft.com/office/drawing/2014/main" id="{300D6E02-A8EE-B1D8-D6E8-B6EA49CD68AD}"/>
              </a:ext>
            </a:extLst>
          </p:cNvPr>
          <p:cNvSpPr>
            <a:spLocks noGrp="1"/>
          </p:cNvSpPr>
          <p:nvPr>
            <p:ph type="sldNum" sz="quarter" idx="12"/>
          </p:nvPr>
        </p:nvSpPr>
        <p:spPr/>
        <p:txBody>
          <a:bodyPr/>
          <a:lstStyle/>
          <a:p>
            <a:fld id="{A9C1EDC6-1D15-415E-BE27-60763B0B3964}" type="slidenum">
              <a:rPr lang="en-GB" smtClean="0"/>
              <a:t>11</a:t>
            </a:fld>
            <a:endParaRPr lang="en-GB"/>
          </a:p>
        </p:txBody>
      </p:sp>
      <p:sp>
        <p:nvSpPr>
          <p:cNvPr id="11" name="Rectangle 10">
            <a:extLst>
              <a:ext uri="{FF2B5EF4-FFF2-40B4-BE49-F238E27FC236}">
                <a16:creationId xmlns:a16="http://schemas.microsoft.com/office/drawing/2014/main" id="{5094CB54-FC5D-29A8-25C3-7FDED83E8215}"/>
              </a:ext>
            </a:extLst>
          </p:cNvPr>
          <p:cNvSpPr/>
          <p:nvPr/>
        </p:nvSpPr>
        <p:spPr>
          <a:xfrm>
            <a:off x="5317066" y="6231224"/>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13137295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984A3-8C87-D0A8-CAC8-7F203BB40C10}"/>
              </a:ext>
            </a:extLst>
          </p:cNvPr>
          <p:cNvSpPr>
            <a:spLocks noGrp="1"/>
          </p:cNvSpPr>
          <p:nvPr>
            <p:ph type="title"/>
          </p:nvPr>
        </p:nvSpPr>
        <p:spPr/>
        <p:txBody>
          <a:bodyPr/>
          <a:lstStyle/>
          <a:p>
            <a:r>
              <a:rPr lang="en-GB" dirty="0"/>
              <a:t>Baseline results - </a:t>
            </a:r>
            <a:r>
              <a:rPr lang="en-GB" i="1" dirty="0"/>
              <a:t>Bank Level</a:t>
            </a:r>
            <a:r>
              <a:rPr lang="en-GB" dirty="0"/>
              <a:t> </a:t>
            </a:r>
          </a:p>
        </p:txBody>
      </p:sp>
      <p:sp>
        <p:nvSpPr>
          <p:cNvPr id="4" name="Content Placeholder 3">
            <a:extLst>
              <a:ext uri="{FF2B5EF4-FFF2-40B4-BE49-F238E27FC236}">
                <a16:creationId xmlns:a16="http://schemas.microsoft.com/office/drawing/2014/main" id="{5200F78D-5834-6EA4-4DE7-2EF3B3606D70}"/>
              </a:ext>
            </a:extLst>
          </p:cNvPr>
          <p:cNvSpPr>
            <a:spLocks noGrp="1"/>
          </p:cNvSpPr>
          <p:nvPr>
            <p:ph sz="half" idx="1"/>
          </p:nvPr>
        </p:nvSpPr>
        <p:spPr>
          <a:xfrm>
            <a:off x="804333" y="1825625"/>
            <a:ext cx="5181600" cy="4351338"/>
          </a:xfrm>
        </p:spPr>
        <p:txBody>
          <a:bodyPr/>
          <a:lstStyle/>
          <a:p>
            <a:r>
              <a:rPr lang="en-GB" sz="2000" dirty="0"/>
              <a:t> Regarding banks,  profitability, liquidity and previous lending positively relate to the amount of green financing. </a:t>
            </a:r>
          </a:p>
          <a:p>
            <a:pPr lvl="1"/>
            <a:r>
              <a:rPr lang="en-GB" sz="1800" dirty="0"/>
              <a:t>However, bank leverage is not a significant factor</a:t>
            </a:r>
          </a:p>
          <a:p>
            <a:r>
              <a:rPr lang="en-GB" sz="2000" dirty="0"/>
              <a:t>Larger banks lend more</a:t>
            </a:r>
          </a:p>
          <a:p>
            <a:r>
              <a:rPr lang="en-GB" sz="2000" dirty="0"/>
              <a:t>All ESG variables considered indicate that banks with better environmental performance and transparency engage more in green lending </a:t>
            </a:r>
          </a:p>
          <a:p>
            <a:pPr marL="0" indent="0">
              <a:buNone/>
            </a:pPr>
            <a:endParaRPr lang="en-GB" dirty="0"/>
          </a:p>
        </p:txBody>
      </p:sp>
      <p:pic>
        <p:nvPicPr>
          <p:cNvPr id="6" name="Content Placeholder 5">
            <a:extLst>
              <a:ext uri="{FF2B5EF4-FFF2-40B4-BE49-F238E27FC236}">
                <a16:creationId xmlns:a16="http://schemas.microsoft.com/office/drawing/2014/main" id="{1FF3D8A4-8583-EB11-2066-EA5C83759D89}"/>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6514287" y="1825625"/>
            <a:ext cx="4497426" cy="4351338"/>
          </a:xfrm>
          <a:prstGeom prst="rect">
            <a:avLst/>
          </a:prstGeom>
          <a:noFill/>
          <a:ln>
            <a:noFill/>
          </a:ln>
        </p:spPr>
      </p:pic>
      <p:sp>
        <p:nvSpPr>
          <p:cNvPr id="8" name="Slide Number Placeholder 7">
            <a:extLst>
              <a:ext uri="{FF2B5EF4-FFF2-40B4-BE49-F238E27FC236}">
                <a16:creationId xmlns:a16="http://schemas.microsoft.com/office/drawing/2014/main" id="{B5D7C44C-4E9F-93C4-2581-5EFC68D52632}"/>
              </a:ext>
            </a:extLst>
          </p:cNvPr>
          <p:cNvSpPr>
            <a:spLocks noGrp="1"/>
          </p:cNvSpPr>
          <p:nvPr>
            <p:ph type="sldNum" sz="quarter" idx="12"/>
          </p:nvPr>
        </p:nvSpPr>
        <p:spPr/>
        <p:txBody>
          <a:bodyPr/>
          <a:lstStyle/>
          <a:p>
            <a:fld id="{A9C1EDC6-1D15-415E-BE27-60763B0B3964}" type="slidenum">
              <a:rPr lang="en-GB" smtClean="0"/>
              <a:t>12</a:t>
            </a:fld>
            <a:endParaRPr lang="en-GB"/>
          </a:p>
        </p:txBody>
      </p:sp>
      <p:sp>
        <p:nvSpPr>
          <p:cNvPr id="9" name="Rectangle 8">
            <a:extLst>
              <a:ext uri="{FF2B5EF4-FFF2-40B4-BE49-F238E27FC236}">
                <a16:creationId xmlns:a16="http://schemas.microsoft.com/office/drawing/2014/main" id="{10632AC6-3D16-A52D-3F84-1E9B7DD3EBC2}"/>
              </a:ext>
            </a:extLst>
          </p:cNvPr>
          <p:cNvSpPr/>
          <p:nvPr/>
        </p:nvSpPr>
        <p:spPr>
          <a:xfrm>
            <a:off x="5317066" y="6231224"/>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5618199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82A723-0137-04A2-F900-CC962F3A07A2}"/>
              </a:ext>
            </a:extLst>
          </p:cNvPr>
          <p:cNvSpPr>
            <a:spLocks noGrp="1"/>
          </p:cNvSpPr>
          <p:nvPr>
            <p:ph type="title"/>
          </p:nvPr>
        </p:nvSpPr>
        <p:spPr/>
        <p:txBody>
          <a:bodyPr/>
          <a:lstStyle/>
          <a:p>
            <a:r>
              <a:rPr lang="en-GB" dirty="0"/>
              <a:t>Bank logistic model </a:t>
            </a:r>
          </a:p>
        </p:txBody>
      </p:sp>
      <p:sp>
        <p:nvSpPr>
          <p:cNvPr id="4" name="Content Placeholder 3">
            <a:extLst>
              <a:ext uri="{FF2B5EF4-FFF2-40B4-BE49-F238E27FC236}">
                <a16:creationId xmlns:a16="http://schemas.microsoft.com/office/drawing/2014/main" id="{D00E8340-B264-2A16-1C63-03C941E5A817}"/>
              </a:ext>
            </a:extLst>
          </p:cNvPr>
          <p:cNvSpPr>
            <a:spLocks noGrp="1"/>
          </p:cNvSpPr>
          <p:nvPr>
            <p:ph sz="half" idx="1"/>
          </p:nvPr>
        </p:nvSpPr>
        <p:spPr/>
        <p:txBody>
          <a:bodyPr/>
          <a:lstStyle/>
          <a:p>
            <a:endParaRPr lang="en-GB" dirty="0"/>
          </a:p>
          <a:p>
            <a:endParaRPr lang="en-GB" dirty="0"/>
          </a:p>
          <a:p>
            <a:r>
              <a:rPr lang="en-GB" dirty="0"/>
              <a:t>Balance sheet variables explain the amount of finance issued, but do not explain the likelihood of the type of finance</a:t>
            </a:r>
          </a:p>
          <a:p>
            <a:r>
              <a:rPr lang="en-GB" dirty="0"/>
              <a:t>Larger banks are more likely to underwrite bonds as opposed to issuing syndicated loans</a:t>
            </a:r>
          </a:p>
          <a:p>
            <a:r>
              <a:rPr lang="en-GB" sz="1800" dirty="0"/>
              <a:t>Banks with higher ESG scores have a higher likelihood of </a:t>
            </a:r>
            <a:r>
              <a:rPr lang="en-GB" dirty="0"/>
              <a:t>underwriting</a:t>
            </a:r>
            <a:r>
              <a:rPr lang="en-GB" sz="1800" dirty="0"/>
              <a:t> green bonds</a:t>
            </a:r>
            <a:endParaRPr lang="en-GB" dirty="0"/>
          </a:p>
          <a:p>
            <a:endParaRPr lang="en-GB" dirty="0"/>
          </a:p>
        </p:txBody>
      </p:sp>
      <p:pic>
        <p:nvPicPr>
          <p:cNvPr id="6" name="Content Placeholder 5">
            <a:extLst>
              <a:ext uri="{FF2B5EF4-FFF2-40B4-BE49-F238E27FC236}">
                <a16:creationId xmlns:a16="http://schemas.microsoft.com/office/drawing/2014/main" id="{6A448B30-4EEA-4A0F-6A42-62C7B520797F}"/>
              </a:ext>
            </a:extLst>
          </p:cNvPr>
          <p:cNvPicPr>
            <a:picLocks noGrp="1" noChangeAspect="1"/>
          </p:cNvPicPr>
          <p:nvPr>
            <p:ph sz="half" idx="2"/>
          </p:nvPr>
        </p:nvPicPr>
        <p:blipFill>
          <a:blip r:embed="rId2">
            <a:extLst>
              <a:ext uri="{28A0092B-C50C-407E-A947-70E740481C1C}">
                <a14:useLocalDpi xmlns:a14="http://schemas.microsoft.com/office/drawing/2010/main" val="0"/>
              </a:ext>
            </a:extLst>
          </a:blip>
          <a:srcRect/>
          <a:stretch>
            <a:fillRect/>
          </a:stretch>
        </p:blipFill>
        <p:spPr bwMode="auto">
          <a:xfrm>
            <a:off x="6637866" y="1688306"/>
            <a:ext cx="4809067" cy="4594377"/>
          </a:xfrm>
          <a:prstGeom prst="rect">
            <a:avLst/>
          </a:prstGeom>
          <a:noFill/>
          <a:ln>
            <a:noFill/>
          </a:ln>
        </p:spPr>
      </p:pic>
      <p:sp>
        <p:nvSpPr>
          <p:cNvPr id="8" name="Slide Number Placeholder 7">
            <a:extLst>
              <a:ext uri="{FF2B5EF4-FFF2-40B4-BE49-F238E27FC236}">
                <a16:creationId xmlns:a16="http://schemas.microsoft.com/office/drawing/2014/main" id="{6962F48C-3CFF-4B1F-A38E-CA950DA33351}"/>
              </a:ext>
            </a:extLst>
          </p:cNvPr>
          <p:cNvSpPr>
            <a:spLocks noGrp="1"/>
          </p:cNvSpPr>
          <p:nvPr>
            <p:ph type="sldNum" sz="quarter" idx="12"/>
          </p:nvPr>
        </p:nvSpPr>
        <p:spPr/>
        <p:txBody>
          <a:bodyPr/>
          <a:lstStyle/>
          <a:p>
            <a:fld id="{A9C1EDC6-1D15-415E-BE27-60763B0B3964}" type="slidenum">
              <a:rPr lang="en-GB" smtClean="0"/>
              <a:t>13</a:t>
            </a:fld>
            <a:endParaRPr lang="en-GB"/>
          </a:p>
        </p:txBody>
      </p:sp>
      <p:sp>
        <p:nvSpPr>
          <p:cNvPr id="9" name="Rectangle 8">
            <a:extLst>
              <a:ext uri="{FF2B5EF4-FFF2-40B4-BE49-F238E27FC236}">
                <a16:creationId xmlns:a16="http://schemas.microsoft.com/office/drawing/2014/main" id="{F6E90F55-109C-D9A8-9161-2397F1CB7CFF}"/>
              </a:ext>
            </a:extLst>
          </p:cNvPr>
          <p:cNvSpPr/>
          <p:nvPr/>
        </p:nvSpPr>
        <p:spPr>
          <a:xfrm>
            <a:off x="5317066" y="6307670"/>
            <a:ext cx="1557867" cy="535580"/>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000547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5A823D-E832-DC8E-E460-EB13F1F9A523}"/>
              </a:ext>
            </a:extLst>
          </p:cNvPr>
          <p:cNvSpPr>
            <a:spLocks noGrp="1"/>
          </p:cNvSpPr>
          <p:nvPr>
            <p:ph type="title"/>
          </p:nvPr>
        </p:nvSpPr>
        <p:spPr/>
        <p:txBody>
          <a:bodyPr/>
          <a:lstStyle/>
          <a:p>
            <a:r>
              <a:rPr lang="en-GB" dirty="0"/>
              <a:t>Conclusion</a:t>
            </a:r>
          </a:p>
        </p:txBody>
      </p:sp>
      <p:sp>
        <p:nvSpPr>
          <p:cNvPr id="3" name="Content Placeholder 2">
            <a:extLst>
              <a:ext uri="{FF2B5EF4-FFF2-40B4-BE49-F238E27FC236}">
                <a16:creationId xmlns:a16="http://schemas.microsoft.com/office/drawing/2014/main" id="{4796BDE3-6911-BFBF-63D6-E4975E3F15A1}"/>
              </a:ext>
            </a:extLst>
          </p:cNvPr>
          <p:cNvSpPr>
            <a:spLocks noGrp="1"/>
          </p:cNvSpPr>
          <p:nvPr>
            <p:ph idx="1"/>
          </p:nvPr>
        </p:nvSpPr>
        <p:spPr/>
        <p:txBody>
          <a:bodyPr/>
          <a:lstStyle/>
          <a:p>
            <a:endParaRPr lang="en-GB" dirty="0"/>
          </a:p>
          <a:p>
            <a:r>
              <a:rPr lang="en-GB" dirty="0"/>
              <a:t>Balance sheet variables are  significant in explaining green finance for both firms (receive) and banks (issue) </a:t>
            </a:r>
          </a:p>
          <a:p>
            <a:pPr lvl="1"/>
            <a:r>
              <a:rPr lang="en-GB" dirty="0"/>
              <a:t>However, for banks the type of finance issued is unrelated to balance sheet factors – only size and ESG factors. </a:t>
            </a:r>
          </a:p>
          <a:p>
            <a:r>
              <a:rPr lang="en-GB" dirty="0"/>
              <a:t>The determinants of green financing differ among industries 	</a:t>
            </a:r>
          </a:p>
          <a:p>
            <a:endParaRPr lang="en-GB" dirty="0"/>
          </a:p>
          <a:p>
            <a:r>
              <a:rPr lang="en-GB" dirty="0"/>
              <a:t>When considering only green industries’ balance sheets and macro variables remain significant but not the same for brown industries</a:t>
            </a:r>
          </a:p>
          <a:p>
            <a:pPr lvl="1"/>
            <a:r>
              <a:rPr lang="en-GB" dirty="0"/>
              <a:t>The borrowing costs and size of the firm  have different effects on brown and green industries </a:t>
            </a:r>
          </a:p>
          <a:p>
            <a:endParaRPr lang="en-GB" dirty="0"/>
          </a:p>
          <a:p>
            <a:r>
              <a:rPr lang="en-GB" dirty="0"/>
              <a:t>Common factors for both brown and green industries are the cost of borrowing and the size of the firm, implying needed support for smaller size firms from a policy perspective </a:t>
            </a:r>
          </a:p>
          <a:p>
            <a:r>
              <a:rPr lang="en-GB" dirty="0"/>
              <a:t> A mismatch between what  firms prefer and what banks provide could lead to a slowing down of green transition </a:t>
            </a:r>
          </a:p>
          <a:p>
            <a:endParaRPr lang="en-GB" dirty="0"/>
          </a:p>
          <a:p>
            <a:pPr marL="0" indent="0">
              <a:buNone/>
            </a:pPr>
            <a:endParaRPr lang="en-GB" dirty="0"/>
          </a:p>
          <a:p>
            <a:pPr marL="0" indent="0">
              <a:buNone/>
            </a:pPr>
            <a:endParaRPr lang="en-GB" dirty="0"/>
          </a:p>
          <a:p>
            <a:pPr marL="0" indent="0">
              <a:buNone/>
            </a:pPr>
            <a:endParaRPr lang="en-GB" dirty="0"/>
          </a:p>
        </p:txBody>
      </p:sp>
      <p:sp>
        <p:nvSpPr>
          <p:cNvPr id="5" name="Slide Number Placeholder 4">
            <a:extLst>
              <a:ext uri="{FF2B5EF4-FFF2-40B4-BE49-F238E27FC236}">
                <a16:creationId xmlns:a16="http://schemas.microsoft.com/office/drawing/2014/main" id="{1B19D38E-4250-ACAF-3161-C3232D37D895}"/>
              </a:ext>
            </a:extLst>
          </p:cNvPr>
          <p:cNvSpPr>
            <a:spLocks noGrp="1"/>
          </p:cNvSpPr>
          <p:nvPr>
            <p:ph type="sldNum" sz="quarter" idx="12"/>
          </p:nvPr>
        </p:nvSpPr>
        <p:spPr/>
        <p:txBody>
          <a:bodyPr/>
          <a:lstStyle/>
          <a:p>
            <a:fld id="{A9C1EDC6-1D15-415E-BE27-60763B0B3964}" type="slidenum">
              <a:rPr lang="en-GB" smtClean="0"/>
              <a:t>14</a:t>
            </a:fld>
            <a:endParaRPr lang="en-GB"/>
          </a:p>
        </p:txBody>
      </p:sp>
      <p:sp>
        <p:nvSpPr>
          <p:cNvPr id="6" name="Rectangle 5">
            <a:extLst>
              <a:ext uri="{FF2B5EF4-FFF2-40B4-BE49-F238E27FC236}">
                <a16:creationId xmlns:a16="http://schemas.microsoft.com/office/drawing/2014/main" id="{51BE844E-8773-5F4A-CB1A-055F29A7EC21}"/>
              </a:ext>
            </a:extLst>
          </p:cNvPr>
          <p:cNvSpPr/>
          <p:nvPr/>
        </p:nvSpPr>
        <p:spPr>
          <a:xfrm>
            <a:off x="5317066" y="6239933"/>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13494320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A85924-6003-7AB4-6610-1276CA6CA59B}"/>
              </a:ext>
            </a:extLst>
          </p:cNvPr>
          <p:cNvSpPr>
            <a:spLocks noGrp="1"/>
          </p:cNvSpPr>
          <p:nvPr>
            <p:ph type="title"/>
          </p:nvPr>
        </p:nvSpPr>
        <p:spPr/>
        <p:txBody>
          <a:bodyPr/>
          <a:lstStyle/>
          <a:p>
            <a:r>
              <a:rPr lang="en-GB" dirty="0"/>
              <a:t>Motivation </a:t>
            </a:r>
          </a:p>
        </p:txBody>
      </p:sp>
      <p:sp>
        <p:nvSpPr>
          <p:cNvPr id="3" name="Content Placeholder 2">
            <a:extLst>
              <a:ext uri="{FF2B5EF4-FFF2-40B4-BE49-F238E27FC236}">
                <a16:creationId xmlns:a16="http://schemas.microsoft.com/office/drawing/2014/main" id="{75428B92-7199-11AE-AA3C-64DE46BE55D2}"/>
              </a:ext>
            </a:extLst>
          </p:cNvPr>
          <p:cNvSpPr>
            <a:spLocks noGrp="1"/>
          </p:cNvSpPr>
          <p:nvPr>
            <p:ph idx="1"/>
          </p:nvPr>
        </p:nvSpPr>
        <p:spPr/>
        <p:txBody>
          <a:bodyPr/>
          <a:lstStyle/>
          <a:p>
            <a:endParaRPr lang="en-GB" sz="2400" dirty="0">
              <a:effectLst/>
              <a:latin typeface="Times New Roman" panose="02020603050405020304" pitchFamily="18" charset="0"/>
              <a:ea typeface="Aptos" panose="020B0004020202020204" pitchFamily="34" charset="0"/>
            </a:endParaRPr>
          </a:p>
          <a:p>
            <a:r>
              <a:rPr lang="en-GB" sz="2000" dirty="0">
                <a:effectLst/>
                <a:ea typeface="Aptos" panose="020B0004020202020204" pitchFamily="34" charset="0"/>
              </a:rPr>
              <a:t>Recently, significant attention has focused on the economic impact of climate change with the aim  achieve a greener economy</a:t>
            </a:r>
          </a:p>
          <a:p>
            <a:r>
              <a:rPr lang="en-GB" sz="2000" dirty="0">
                <a:effectLst/>
                <a:ea typeface="Aptos" panose="020B0004020202020204" pitchFamily="34" charset="0"/>
              </a:rPr>
              <a:t>Banks are key players in the transition, as they play a fundamental role in providing green finance to non-financial corporations (NFC) that need to fund investments </a:t>
            </a:r>
            <a:r>
              <a:rPr lang="en-GB" sz="2000" kern="0" dirty="0">
                <a:effectLst/>
                <a:ea typeface="Aptos" panose="020B0004020202020204" pitchFamily="34" charset="0"/>
              </a:rPr>
              <a:t>(Del </a:t>
            </a:r>
            <a:r>
              <a:rPr lang="en-GB" sz="2000" kern="0" dirty="0" err="1">
                <a:effectLst/>
                <a:ea typeface="Aptos" panose="020B0004020202020204" pitchFamily="34" charset="0"/>
              </a:rPr>
              <a:t>Gaudio</a:t>
            </a:r>
            <a:r>
              <a:rPr lang="en-GB" sz="2000" kern="0" dirty="0">
                <a:effectLst/>
                <a:ea typeface="Aptos" panose="020B0004020202020204" pitchFamily="34" charset="0"/>
              </a:rPr>
              <a:t> </a:t>
            </a:r>
            <a:r>
              <a:rPr lang="en-GB" sz="2000" i="1" kern="0" dirty="0">
                <a:effectLst/>
                <a:ea typeface="Aptos" panose="020B0004020202020204" pitchFamily="34" charset="0"/>
              </a:rPr>
              <a:t>et al.</a:t>
            </a:r>
            <a:r>
              <a:rPr lang="en-GB" sz="2000" kern="0" dirty="0">
                <a:effectLst/>
                <a:ea typeface="Aptos" panose="020B0004020202020204" pitchFamily="34" charset="0"/>
              </a:rPr>
              <a:t>, 2022; </a:t>
            </a:r>
            <a:r>
              <a:rPr lang="en-GB" sz="2000" kern="0" dirty="0" err="1">
                <a:effectLst/>
                <a:ea typeface="Aptos" panose="020B0004020202020204" pitchFamily="34" charset="0"/>
              </a:rPr>
              <a:t>Filipava</a:t>
            </a:r>
            <a:r>
              <a:rPr lang="en-GB" sz="2000" kern="0" dirty="0">
                <a:effectLst/>
                <a:ea typeface="Aptos" panose="020B0004020202020204" pitchFamily="34" charset="0"/>
              </a:rPr>
              <a:t> and </a:t>
            </a:r>
            <a:r>
              <a:rPr lang="en-GB" sz="2000" kern="0" dirty="0" err="1">
                <a:effectLst/>
                <a:ea typeface="Aptos" panose="020B0004020202020204" pitchFamily="34" charset="0"/>
              </a:rPr>
              <a:t>Murshudli</a:t>
            </a:r>
            <a:r>
              <a:rPr lang="en-GB" sz="2000" kern="0" dirty="0">
                <a:effectLst/>
                <a:ea typeface="Aptos" panose="020B0004020202020204" pitchFamily="34" charset="0"/>
              </a:rPr>
              <a:t>, 2023)</a:t>
            </a:r>
            <a:r>
              <a:rPr lang="en-GB" sz="2000" dirty="0">
                <a:effectLst/>
                <a:ea typeface="Aptos" panose="020B0004020202020204" pitchFamily="34" charset="0"/>
              </a:rPr>
              <a:t>. </a:t>
            </a:r>
          </a:p>
          <a:p>
            <a:r>
              <a:rPr lang="en-GB" sz="2000" dirty="0">
                <a:ea typeface="Aptos" panose="020B0004020202020204" pitchFamily="34" charset="0"/>
              </a:rPr>
              <a:t>A growing literature examines banks’ engagement in green financing but very little is known about the determinants of green lending behaviour </a:t>
            </a:r>
          </a:p>
          <a:p>
            <a:r>
              <a:rPr lang="en-GB" sz="2000" dirty="0">
                <a:effectLst/>
                <a:ea typeface="Aptos" panose="020B0004020202020204" pitchFamily="34" charset="0"/>
              </a:rPr>
              <a:t>What about the role of NFC and what are the (internal) determinants of raising green finance</a:t>
            </a:r>
            <a:r>
              <a:rPr lang="en-GB" sz="2000" dirty="0">
                <a:ea typeface="Aptos" panose="020B0004020202020204" pitchFamily="34" charset="0"/>
              </a:rPr>
              <a:t>? </a:t>
            </a:r>
          </a:p>
          <a:p>
            <a:pPr marL="0" indent="0">
              <a:buNone/>
            </a:pPr>
            <a:endParaRPr lang="en-GB" sz="2400" dirty="0">
              <a:latin typeface="Times New Roman" panose="02020603050405020304" pitchFamily="18" charset="0"/>
              <a:ea typeface="Aptos" panose="020B0004020202020204" pitchFamily="34" charset="0"/>
            </a:endParaRPr>
          </a:p>
          <a:p>
            <a:pPr marL="0" indent="0">
              <a:buNone/>
            </a:pPr>
            <a:endParaRPr lang="en-GB" sz="2400" dirty="0">
              <a:effectLst/>
              <a:latin typeface="Times New Roman" panose="02020603050405020304" pitchFamily="18" charset="0"/>
              <a:ea typeface="Aptos" panose="020B0004020202020204" pitchFamily="34" charset="0"/>
            </a:endParaRPr>
          </a:p>
          <a:p>
            <a:endParaRPr lang="en-GB" sz="1800" dirty="0">
              <a:effectLst/>
              <a:latin typeface="Times New Roman" panose="02020603050405020304" pitchFamily="18" charset="0"/>
              <a:ea typeface="Aptos" panose="020B0004020202020204" pitchFamily="34" charset="0"/>
            </a:endParaRPr>
          </a:p>
        </p:txBody>
      </p:sp>
      <p:sp>
        <p:nvSpPr>
          <p:cNvPr id="5" name="Slide Number Placeholder 4">
            <a:extLst>
              <a:ext uri="{FF2B5EF4-FFF2-40B4-BE49-F238E27FC236}">
                <a16:creationId xmlns:a16="http://schemas.microsoft.com/office/drawing/2014/main" id="{F39B0E41-695F-8A8A-5D9C-DC9FB64C3B4F}"/>
              </a:ext>
            </a:extLst>
          </p:cNvPr>
          <p:cNvSpPr>
            <a:spLocks noGrp="1"/>
          </p:cNvSpPr>
          <p:nvPr>
            <p:ph type="sldNum" sz="quarter" idx="12"/>
          </p:nvPr>
        </p:nvSpPr>
        <p:spPr/>
        <p:txBody>
          <a:bodyPr/>
          <a:lstStyle/>
          <a:p>
            <a:fld id="{A9C1EDC6-1D15-415E-BE27-60763B0B3964}" type="slidenum">
              <a:rPr lang="en-GB" smtClean="0"/>
              <a:t>2</a:t>
            </a:fld>
            <a:endParaRPr lang="en-GB"/>
          </a:p>
        </p:txBody>
      </p:sp>
      <p:sp>
        <p:nvSpPr>
          <p:cNvPr id="6" name="Rectangle 5">
            <a:extLst>
              <a:ext uri="{FF2B5EF4-FFF2-40B4-BE49-F238E27FC236}">
                <a16:creationId xmlns:a16="http://schemas.microsoft.com/office/drawing/2014/main" id="{8543F4FB-2459-EED8-1A32-641E15A92ECC}"/>
              </a:ext>
            </a:extLst>
          </p:cNvPr>
          <p:cNvSpPr/>
          <p:nvPr/>
        </p:nvSpPr>
        <p:spPr>
          <a:xfrm>
            <a:off x="5317066" y="6222515"/>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388928277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C03CF7-00C0-3A55-80E6-675948C4C33D}"/>
              </a:ext>
            </a:extLst>
          </p:cNvPr>
          <p:cNvSpPr>
            <a:spLocks noGrp="1"/>
          </p:cNvSpPr>
          <p:nvPr>
            <p:ph type="title"/>
          </p:nvPr>
        </p:nvSpPr>
        <p:spPr/>
        <p:txBody>
          <a:bodyPr/>
          <a:lstStyle/>
          <a:p>
            <a:r>
              <a:rPr lang="en-GB" dirty="0"/>
              <a:t>Contribution </a:t>
            </a:r>
          </a:p>
        </p:txBody>
      </p:sp>
      <p:sp>
        <p:nvSpPr>
          <p:cNvPr id="3" name="Content Placeholder 2">
            <a:extLst>
              <a:ext uri="{FF2B5EF4-FFF2-40B4-BE49-F238E27FC236}">
                <a16:creationId xmlns:a16="http://schemas.microsoft.com/office/drawing/2014/main" id="{ADFACFD9-5607-3223-A1C3-408D31D23CA0}"/>
              </a:ext>
            </a:extLst>
          </p:cNvPr>
          <p:cNvSpPr>
            <a:spLocks noGrp="1"/>
          </p:cNvSpPr>
          <p:nvPr>
            <p:ph idx="1"/>
          </p:nvPr>
        </p:nvSpPr>
        <p:spPr/>
        <p:txBody>
          <a:bodyPr>
            <a:normAutofit/>
          </a:bodyPr>
          <a:lstStyle/>
          <a:p>
            <a:r>
              <a:rPr lang="en-GB" sz="2000" dirty="0">
                <a:effectLst/>
                <a:ea typeface="Aptos" panose="020B0004020202020204" pitchFamily="34" charset="0"/>
              </a:rPr>
              <a:t>Our goal is to identify the determinants of  NFC’s preferences for green finance through  green corporate bonds or the use of proceeds loans</a:t>
            </a:r>
          </a:p>
          <a:p>
            <a:r>
              <a:rPr lang="en-GB" sz="2000" dirty="0">
                <a:ea typeface="Aptos" panose="020B0004020202020204" pitchFamily="34" charset="0"/>
              </a:rPr>
              <a:t>W</a:t>
            </a:r>
            <a:r>
              <a:rPr lang="en-GB" sz="2000" dirty="0">
                <a:effectLst/>
                <a:ea typeface="Aptos" panose="020B0004020202020204" pitchFamily="34" charset="0"/>
              </a:rPr>
              <a:t>e employ a binomial logistic regression model that will shed light and quantify the factors determining a firm’s preference for green financing through bonds or loans</a:t>
            </a:r>
          </a:p>
          <a:p>
            <a:r>
              <a:rPr lang="en-GB" sz="2000" dirty="0">
                <a:ea typeface="Aptos" panose="020B0004020202020204" pitchFamily="34" charset="0"/>
              </a:rPr>
              <a:t>We also estimate the likelihood of banks issuing loans or/or underwriting bonds taking into account bank-level balance sheet factors</a:t>
            </a:r>
            <a:endParaRPr lang="en-GB" sz="2000" dirty="0">
              <a:effectLst/>
              <a:ea typeface="Aptos" panose="020B0004020202020204" pitchFamily="34" charset="0"/>
            </a:endParaRPr>
          </a:p>
          <a:p>
            <a:r>
              <a:rPr lang="en-GB" sz="2000" dirty="0">
                <a:effectLst/>
                <a:ea typeface="Aptos" panose="020B0004020202020204" pitchFamily="34" charset="0"/>
              </a:rPr>
              <a:t>Using data for 2297 green bonds and 1968 use of proceeds term loans we link banks which have issued loans and have underwritten bonds to/for corresponding NFC.  </a:t>
            </a:r>
          </a:p>
          <a:p>
            <a:r>
              <a:rPr lang="en-GB" sz="2000" dirty="0">
                <a:ea typeface="Aptos" panose="020B0004020202020204" pitchFamily="34" charset="0"/>
              </a:rPr>
              <a:t>The granular data allows us to examine the internal factors on both sides of the market. </a:t>
            </a:r>
          </a:p>
          <a:p>
            <a:r>
              <a:rPr lang="en-GB" sz="2000" dirty="0">
                <a:effectLst/>
                <a:ea typeface="Aptos" panose="020B0004020202020204" pitchFamily="34" charset="0"/>
              </a:rPr>
              <a:t>This </a:t>
            </a:r>
            <a:r>
              <a:rPr lang="en-GB" sz="2000" dirty="0">
                <a:ea typeface="Aptos" panose="020B0004020202020204" pitchFamily="34" charset="0"/>
              </a:rPr>
              <a:t>deeper understanding </a:t>
            </a:r>
            <a:r>
              <a:rPr lang="en-GB" sz="2000" dirty="0">
                <a:effectLst/>
                <a:ea typeface="Aptos" panose="020B0004020202020204" pitchFamily="34" charset="0"/>
              </a:rPr>
              <a:t>could guide policymakers to tailor policy to support green finance provision </a:t>
            </a:r>
          </a:p>
          <a:p>
            <a:endParaRPr lang="en-GB" sz="2400" dirty="0"/>
          </a:p>
        </p:txBody>
      </p:sp>
      <p:sp>
        <p:nvSpPr>
          <p:cNvPr id="5" name="Slide Number Placeholder 4">
            <a:extLst>
              <a:ext uri="{FF2B5EF4-FFF2-40B4-BE49-F238E27FC236}">
                <a16:creationId xmlns:a16="http://schemas.microsoft.com/office/drawing/2014/main" id="{0FE3CFDF-E78C-F99B-4AA2-1DF92D1BE3CC}"/>
              </a:ext>
            </a:extLst>
          </p:cNvPr>
          <p:cNvSpPr>
            <a:spLocks noGrp="1"/>
          </p:cNvSpPr>
          <p:nvPr>
            <p:ph type="sldNum" sz="quarter" idx="12"/>
          </p:nvPr>
        </p:nvSpPr>
        <p:spPr/>
        <p:txBody>
          <a:bodyPr/>
          <a:lstStyle/>
          <a:p>
            <a:fld id="{A9C1EDC6-1D15-415E-BE27-60763B0B3964}" type="slidenum">
              <a:rPr lang="en-GB" smtClean="0"/>
              <a:t>3</a:t>
            </a:fld>
            <a:endParaRPr lang="en-GB"/>
          </a:p>
        </p:txBody>
      </p:sp>
      <p:sp>
        <p:nvSpPr>
          <p:cNvPr id="6" name="Rectangle 5">
            <a:extLst>
              <a:ext uri="{FF2B5EF4-FFF2-40B4-BE49-F238E27FC236}">
                <a16:creationId xmlns:a16="http://schemas.microsoft.com/office/drawing/2014/main" id="{7DE0F262-9628-AE35-8F5B-25B060E35881}"/>
              </a:ext>
            </a:extLst>
          </p:cNvPr>
          <p:cNvSpPr/>
          <p:nvPr/>
        </p:nvSpPr>
        <p:spPr>
          <a:xfrm>
            <a:off x="5317066" y="6222515"/>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29023043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94CEEAA-30F2-2EC3-5535-B8BB7B3B83C1}"/>
              </a:ext>
            </a:extLst>
          </p:cNvPr>
          <p:cNvSpPr>
            <a:spLocks noGrp="1"/>
          </p:cNvSpPr>
          <p:nvPr>
            <p:ph type="title"/>
          </p:nvPr>
        </p:nvSpPr>
        <p:spPr/>
        <p:txBody>
          <a:bodyPr/>
          <a:lstStyle/>
          <a:p>
            <a:r>
              <a:rPr lang="en-GB" dirty="0">
                <a:cs typeface="Times New Roman" panose="02020603050405020304" pitchFamily="18" charset="0"/>
              </a:rPr>
              <a:t>Dataset and ESG Screening</a:t>
            </a:r>
          </a:p>
        </p:txBody>
      </p:sp>
      <p:sp>
        <p:nvSpPr>
          <p:cNvPr id="5" name="Content Placeholder 4">
            <a:extLst>
              <a:ext uri="{FF2B5EF4-FFF2-40B4-BE49-F238E27FC236}">
                <a16:creationId xmlns:a16="http://schemas.microsoft.com/office/drawing/2014/main" id="{6F98E48F-E401-8CCC-7BE5-13FF1754F7DF}"/>
              </a:ext>
            </a:extLst>
          </p:cNvPr>
          <p:cNvSpPr>
            <a:spLocks noGrp="1"/>
          </p:cNvSpPr>
          <p:nvPr>
            <p:ph idx="1"/>
          </p:nvPr>
        </p:nvSpPr>
        <p:spPr/>
        <p:txBody>
          <a:bodyPr>
            <a:normAutofit/>
          </a:bodyPr>
          <a:lstStyle/>
          <a:p>
            <a:r>
              <a:rPr lang="en-GB" sz="2000" dirty="0">
                <a:cs typeface="Times New Roman" panose="02020603050405020304" pitchFamily="18" charset="0"/>
              </a:rPr>
              <a:t>4265 individual financing transactions between 2017 and 2024(Q2) identified via Bloomberg LP </a:t>
            </a:r>
            <a:r>
              <a:rPr lang="en-GB" sz="2000" i="1" dirty="0">
                <a:cs typeface="Times New Roman" panose="02020603050405020304" pitchFamily="18" charset="0"/>
              </a:rPr>
              <a:t>SRCH Function</a:t>
            </a:r>
            <a:endParaRPr lang="en-GB" sz="2000" dirty="0">
              <a:cs typeface="Times New Roman" panose="02020603050405020304" pitchFamily="18" charset="0"/>
            </a:endParaRPr>
          </a:p>
          <a:p>
            <a:pPr lvl="1"/>
            <a:r>
              <a:rPr lang="en-GB" sz="1800" dirty="0">
                <a:cs typeface="Times New Roman" panose="02020603050405020304" pitchFamily="18" charset="0"/>
              </a:rPr>
              <a:t>2297 Bond Issuances</a:t>
            </a:r>
          </a:p>
          <a:p>
            <a:pPr lvl="1"/>
            <a:r>
              <a:rPr lang="en-GB" sz="1800" dirty="0">
                <a:cs typeface="Times New Roman" panose="02020603050405020304" pitchFamily="18" charset="0"/>
              </a:rPr>
              <a:t>1968 Syndicated Loan Issuances</a:t>
            </a:r>
          </a:p>
          <a:p>
            <a:r>
              <a:rPr lang="en-GB" sz="2000" dirty="0">
                <a:cs typeface="Times New Roman" panose="02020603050405020304" pitchFamily="18" charset="0"/>
              </a:rPr>
              <a:t>Bloomberg screening criteria consistently applied - verified green use of proceeds </a:t>
            </a:r>
          </a:p>
          <a:p>
            <a:pPr lvl="1"/>
            <a:r>
              <a:rPr lang="en-GB" sz="1800" dirty="0">
                <a:cs typeface="Times New Roman" panose="02020603050405020304" pitchFamily="18" charset="0"/>
              </a:rPr>
              <a:t>All transactions considered had an ESG verification partner involved</a:t>
            </a:r>
          </a:p>
          <a:p>
            <a:pPr lvl="1"/>
            <a:r>
              <a:rPr lang="en-GB" sz="1800" dirty="0">
                <a:cs typeface="Times New Roman" panose="02020603050405020304" pitchFamily="18" charset="0"/>
              </a:rPr>
              <a:t>Minimal risk of including greenwashed transactions in our dataset</a:t>
            </a:r>
          </a:p>
          <a:p>
            <a:pPr lvl="1"/>
            <a:endParaRPr lang="en-GB" sz="1800" dirty="0">
              <a:cs typeface="Times New Roman" panose="02020603050405020304" pitchFamily="18" charset="0"/>
            </a:endParaRPr>
          </a:p>
          <a:p>
            <a:pPr rtl="0"/>
            <a:r>
              <a:rPr lang="en-GB" sz="2000" dirty="0">
                <a:cs typeface="Times New Roman" panose="02020603050405020304" pitchFamily="18" charset="0"/>
              </a:rPr>
              <a:t>Countries Included: EEA, UK and Switzerland </a:t>
            </a:r>
          </a:p>
          <a:p>
            <a:pPr lvl="1"/>
            <a:r>
              <a:rPr lang="en-GB" sz="1800" dirty="0">
                <a:effectLst/>
                <a:cs typeface="Times New Roman" panose="02020603050405020304" pitchFamily="18" charset="0"/>
              </a:rPr>
              <a:t>Austria, Belgium, Bulgaria, Croatia, Republic of Cyprus, Czech Republic, Denmark, Estonia, Finland, France, Germany, Greece, Hungary, Ireland, Italy, Latvia, Lithuania, Luxembourg, Malta, Netherlands, Poland, Portugal, Romania, Slovakia, Slovenia, Spain, Sweden, United Kingdom, Switzerland, Iceland, Liechtenstein and Norway</a:t>
            </a:r>
          </a:p>
          <a:p>
            <a:pPr marL="0" indent="0">
              <a:buNone/>
            </a:pPr>
            <a:r>
              <a:rPr lang="en-GB" dirty="0">
                <a:cs typeface="Times New Roman" panose="02020603050405020304" pitchFamily="18" charset="0"/>
              </a:rPr>
              <a:t/>
            </a:r>
            <a:br>
              <a:rPr lang="en-GB" dirty="0">
                <a:cs typeface="Times New Roman" panose="02020603050405020304" pitchFamily="18" charset="0"/>
              </a:rPr>
            </a:br>
            <a:endParaRPr lang="en-GB" dirty="0">
              <a:cs typeface="Times New Roman" panose="02020603050405020304" pitchFamily="18" charset="0"/>
            </a:endParaRPr>
          </a:p>
          <a:p>
            <a:pPr>
              <a:buFont typeface="Wingdings" panose="05000000000000000000" pitchFamily="2" charset="2"/>
              <a:buChar char="v"/>
            </a:pPr>
            <a:endParaRPr lang="en-GB" dirty="0">
              <a:cs typeface="Times New Roman" panose="02020603050405020304" pitchFamily="18" charset="0"/>
            </a:endParaRPr>
          </a:p>
        </p:txBody>
      </p:sp>
      <p:sp>
        <p:nvSpPr>
          <p:cNvPr id="3" name="Slide Number Placeholder 2">
            <a:extLst>
              <a:ext uri="{FF2B5EF4-FFF2-40B4-BE49-F238E27FC236}">
                <a16:creationId xmlns:a16="http://schemas.microsoft.com/office/drawing/2014/main" id="{BCB11F16-D763-2C6E-1CA5-0FDCF9806E91}"/>
              </a:ext>
            </a:extLst>
          </p:cNvPr>
          <p:cNvSpPr>
            <a:spLocks noGrp="1"/>
          </p:cNvSpPr>
          <p:nvPr>
            <p:ph type="sldNum" sz="quarter" idx="12"/>
          </p:nvPr>
        </p:nvSpPr>
        <p:spPr/>
        <p:txBody>
          <a:bodyPr/>
          <a:lstStyle/>
          <a:p>
            <a:fld id="{A9C1EDC6-1D15-415E-BE27-60763B0B3964}" type="slidenum">
              <a:rPr lang="en-GB" smtClean="0"/>
              <a:t>4</a:t>
            </a:fld>
            <a:endParaRPr lang="en-GB"/>
          </a:p>
        </p:txBody>
      </p:sp>
      <p:sp>
        <p:nvSpPr>
          <p:cNvPr id="6" name="Rectangle 5">
            <a:extLst>
              <a:ext uri="{FF2B5EF4-FFF2-40B4-BE49-F238E27FC236}">
                <a16:creationId xmlns:a16="http://schemas.microsoft.com/office/drawing/2014/main" id="{35CA533A-B1EA-BD40-FD11-D8C590FE972A}"/>
              </a:ext>
            </a:extLst>
          </p:cNvPr>
          <p:cNvSpPr/>
          <p:nvPr/>
        </p:nvSpPr>
        <p:spPr>
          <a:xfrm>
            <a:off x="5317066" y="6222515"/>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8883366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606B293-AFE2-D76B-6D3B-0A14E6D9E96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037010" y="1643009"/>
            <a:ext cx="8117980" cy="4038124"/>
          </a:xfrm>
          <a:prstGeom prst="rect">
            <a:avLst/>
          </a:prstGeom>
          <a:noFill/>
          <a:ln w="12700">
            <a:noFill/>
          </a:ln>
        </p:spPr>
      </p:pic>
      <p:sp>
        <p:nvSpPr>
          <p:cNvPr id="3" name="Title 2">
            <a:extLst>
              <a:ext uri="{FF2B5EF4-FFF2-40B4-BE49-F238E27FC236}">
                <a16:creationId xmlns:a16="http://schemas.microsoft.com/office/drawing/2014/main" id="{E72AA337-2A90-234C-B4B4-5F9CF37D2CB2}"/>
              </a:ext>
            </a:extLst>
          </p:cNvPr>
          <p:cNvSpPr>
            <a:spLocks noGrp="1"/>
          </p:cNvSpPr>
          <p:nvPr>
            <p:ph type="title"/>
          </p:nvPr>
        </p:nvSpPr>
        <p:spPr/>
        <p:txBody>
          <a:bodyPr/>
          <a:lstStyle/>
          <a:p>
            <a:r>
              <a:rPr lang="en-GB" kern="0" dirty="0">
                <a:effectLst/>
                <a:ea typeface="Times New Roman" panose="02020603050405020304" pitchFamily="18" charset="0"/>
                <a:cs typeface="Times New Roman" panose="02020603050405020304" pitchFamily="18" charset="0"/>
              </a:rPr>
              <a:t>Total bond and loan financing 2017-2024</a:t>
            </a:r>
            <a:endParaRPr lang="en-GB" sz="4000" dirty="0"/>
          </a:p>
        </p:txBody>
      </p:sp>
      <p:sp>
        <p:nvSpPr>
          <p:cNvPr id="6" name="Slide Number Placeholder 5">
            <a:extLst>
              <a:ext uri="{FF2B5EF4-FFF2-40B4-BE49-F238E27FC236}">
                <a16:creationId xmlns:a16="http://schemas.microsoft.com/office/drawing/2014/main" id="{815A5CF4-9718-5907-B377-54779F91D8BA}"/>
              </a:ext>
            </a:extLst>
          </p:cNvPr>
          <p:cNvSpPr>
            <a:spLocks noGrp="1"/>
          </p:cNvSpPr>
          <p:nvPr>
            <p:ph type="sldNum" sz="quarter" idx="12"/>
          </p:nvPr>
        </p:nvSpPr>
        <p:spPr/>
        <p:txBody>
          <a:bodyPr/>
          <a:lstStyle/>
          <a:p>
            <a:fld id="{A9C1EDC6-1D15-415E-BE27-60763B0B3964}" type="slidenum">
              <a:rPr lang="en-GB" smtClean="0"/>
              <a:t>5</a:t>
            </a:fld>
            <a:endParaRPr lang="en-GB"/>
          </a:p>
        </p:txBody>
      </p:sp>
      <p:sp>
        <p:nvSpPr>
          <p:cNvPr id="7" name="Rectangle 6">
            <a:extLst>
              <a:ext uri="{FF2B5EF4-FFF2-40B4-BE49-F238E27FC236}">
                <a16:creationId xmlns:a16="http://schemas.microsoft.com/office/drawing/2014/main" id="{1BE6B7C6-879E-3BE0-7C17-5B63C7D3D8F0}"/>
              </a:ext>
            </a:extLst>
          </p:cNvPr>
          <p:cNvSpPr/>
          <p:nvPr/>
        </p:nvSpPr>
        <p:spPr>
          <a:xfrm>
            <a:off x="5317066" y="6231224"/>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88521797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6BD9472-5635-8510-FB93-327618DA63FB}"/>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85416" y="1556597"/>
            <a:ext cx="8118000" cy="4370895"/>
          </a:xfrm>
          <a:prstGeom prst="rect">
            <a:avLst/>
          </a:prstGeom>
          <a:noFill/>
          <a:ln w="12700">
            <a:noFill/>
          </a:ln>
        </p:spPr>
      </p:pic>
      <p:sp>
        <p:nvSpPr>
          <p:cNvPr id="6" name="Title 5">
            <a:extLst>
              <a:ext uri="{FF2B5EF4-FFF2-40B4-BE49-F238E27FC236}">
                <a16:creationId xmlns:a16="http://schemas.microsoft.com/office/drawing/2014/main" id="{BD6F8A01-A5D4-FCB0-D7CD-2BFF0DF7C4B9}"/>
              </a:ext>
            </a:extLst>
          </p:cNvPr>
          <p:cNvSpPr>
            <a:spLocks noGrp="1"/>
          </p:cNvSpPr>
          <p:nvPr>
            <p:ph type="title"/>
          </p:nvPr>
        </p:nvSpPr>
        <p:spPr/>
        <p:txBody>
          <a:bodyPr/>
          <a:lstStyle/>
          <a:p>
            <a:r>
              <a:rPr lang="en-GB" kern="0" dirty="0">
                <a:effectLst/>
                <a:ea typeface="Times New Roman" panose="02020603050405020304" pitchFamily="18" charset="0"/>
                <a:cs typeface="Times New Roman" panose="02020603050405020304" pitchFamily="18" charset="0"/>
              </a:rPr>
              <a:t>Total Green Financing sorted by type and domicile of recipient</a:t>
            </a:r>
            <a:endParaRPr lang="en-GB" sz="4000" dirty="0"/>
          </a:p>
        </p:txBody>
      </p:sp>
      <p:sp>
        <p:nvSpPr>
          <p:cNvPr id="9" name="Slide Number Placeholder 8">
            <a:extLst>
              <a:ext uri="{FF2B5EF4-FFF2-40B4-BE49-F238E27FC236}">
                <a16:creationId xmlns:a16="http://schemas.microsoft.com/office/drawing/2014/main" id="{EAB4991B-D4B3-3981-7534-31493301D5D3}"/>
              </a:ext>
            </a:extLst>
          </p:cNvPr>
          <p:cNvSpPr>
            <a:spLocks noGrp="1"/>
          </p:cNvSpPr>
          <p:nvPr>
            <p:ph type="sldNum" sz="quarter" idx="12"/>
          </p:nvPr>
        </p:nvSpPr>
        <p:spPr/>
        <p:txBody>
          <a:bodyPr/>
          <a:lstStyle/>
          <a:p>
            <a:fld id="{A9C1EDC6-1D15-415E-BE27-60763B0B3964}" type="slidenum">
              <a:rPr lang="en-GB" smtClean="0"/>
              <a:t>6</a:t>
            </a:fld>
            <a:endParaRPr lang="en-GB"/>
          </a:p>
        </p:txBody>
      </p:sp>
      <p:sp>
        <p:nvSpPr>
          <p:cNvPr id="10" name="Rectangle 9">
            <a:extLst>
              <a:ext uri="{FF2B5EF4-FFF2-40B4-BE49-F238E27FC236}">
                <a16:creationId xmlns:a16="http://schemas.microsoft.com/office/drawing/2014/main" id="{EC2188BD-1238-D284-2CD3-AB44CA677314}"/>
              </a:ext>
            </a:extLst>
          </p:cNvPr>
          <p:cNvSpPr/>
          <p:nvPr/>
        </p:nvSpPr>
        <p:spPr>
          <a:xfrm>
            <a:off x="5317066" y="6231224"/>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37409841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B6E3D4-FE68-727B-49DE-A33991F7198E}"/>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85416" y="1661617"/>
            <a:ext cx="8118000" cy="4412336"/>
          </a:xfrm>
          <a:prstGeom prst="rect">
            <a:avLst/>
          </a:prstGeom>
          <a:noFill/>
          <a:ln w="12700">
            <a:noFill/>
          </a:ln>
        </p:spPr>
      </p:pic>
      <p:sp>
        <p:nvSpPr>
          <p:cNvPr id="4" name="Title 3">
            <a:extLst>
              <a:ext uri="{FF2B5EF4-FFF2-40B4-BE49-F238E27FC236}">
                <a16:creationId xmlns:a16="http://schemas.microsoft.com/office/drawing/2014/main" id="{B2A7A9DB-6AA8-724E-3D3C-997D5F829563}"/>
              </a:ext>
            </a:extLst>
          </p:cNvPr>
          <p:cNvSpPr>
            <a:spLocks noGrp="1"/>
          </p:cNvSpPr>
          <p:nvPr>
            <p:ph type="title"/>
          </p:nvPr>
        </p:nvSpPr>
        <p:spPr/>
        <p:txBody>
          <a:bodyPr/>
          <a:lstStyle/>
          <a:p>
            <a:r>
              <a:rPr lang="en-GB" kern="0" dirty="0">
                <a:effectLst/>
                <a:ea typeface="Times New Roman" panose="02020603050405020304" pitchFamily="18" charset="0"/>
                <a:cs typeface="Times New Roman" panose="02020603050405020304" pitchFamily="18" charset="0"/>
              </a:rPr>
              <a:t>Total Bond and Loan Financing 2017-2024 (US$) by sector of recipient </a:t>
            </a:r>
            <a:endParaRPr lang="en-GB" sz="4000" dirty="0"/>
          </a:p>
        </p:txBody>
      </p:sp>
      <p:sp>
        <p:nvSpPr>
          <p:cNvPr id="7" name="Slide Number Placeholder 6">
            <a:extLst>
              <a:ext uri="{FF2B5EF4-FFF2-40B4-BE49-F238E27FC236}">
                <a16:creationId xmlns:a16="http://schemas.microsoft.com/office/drawing/2014/main" id="{BA792140-170B-9F83-AE6C-5D7637ADAD87}"/>
              </a:ext>
            </a:extLst>
          </p:cNvPr>
          <p:cNvSpPr>
            <a:spLocks noGrp="1"/>
          </p:cNvSpPr>
          <p:nvPr>
            <p:ph type="sldNum" sz="quarter" idx="12"/>
          </p:nvPr>
        </p:nvSpPr>
        <p:spPr/>
        <p:txBody>
          <a:bodyPr/>
          <a:lstStyle/>
          <a:p>
            <a:fld id="{A9C1EDC6-1D15-415E-BE27-60763B0B3964}" type="slidenum">
              <a:rPr lang="en-GB" smtClean="0"/>
              <a:t>7</a:t>
            </a:fld>
            <a:endParaRPr lang="en-GB"/>
          </a:p>
        </p:txBody>
      </p:sp>
      <p:sp>
        <p:nvSpPr>
          <p:cNvPr id="8" name="Rectangle 7">
            <a:extLst>
              <a:ext uri="{FF2B5EF4-FFF2-40B4-BE49-F238E27FC236}">
                <a16:creationId xmlns:a16="http://schemas.microsoft.com/office/drawing/2014/main" id="{8FEF6171-981A-7D20-B92C-38F1A907BDB9}"/>
              </a:ext>
            </a:extLst>
          </p:cNvPr>
          <p:cNvSpPr/>
          <p:nvPr/>
        </p:nvSpPr>
        <p:spPr>
          <a:xfrm>
            <a:off x="5317066" y="6222999"/>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82601961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A5639-247B-488D-810F-2AEA008E50B2}"/>
              </a:ext>
            </a:extLst>
          </p:cNvPr>
          <p:cNvSpPr>
            <a:spLocks noGrp="1"/>
          </p:cNvSpPr>
          <p:nvPr>
            <p:ph type="title"/>
          </p:nvPr>
        </p:nvSpPr>
        <p:spPr/>
        <p:txBody>
          <a:bodyPr/>
          <a:lstStyle/>
          <a:p>
            <a:r>
              <a:rPr lang="en-GB" kern="0" dirty="0">
                <a:effectLst/>
                <a:ea typeface="Times New Roman" panose="02020603050405020304" pitchFamily="18" charset="0"/>
                <a:cs typeface="Times New Roman" panose="02020603050405020304" pitchFamily="18" charset="0"/>
              </a:rPr>
              <a:t>Ten largest banks by total green financing </a:t>
            </a:r>
            <a:endParaRPr lang="en-GB" sz="4000" dirty="0"/>
          </a:p>
        </p:txBody>
      </p:sp>
      <p:graphicFrame>
        <p:nvGraphicFramePr>
          <p:cNvPr id="4" name="Chart 3">
            <a:extLst>
              <a:ext uri="{FF2B5EF4-FFF2-40B4-BE49-F238E27FC236}">
                <a16:creationId xmlns:a16="http://schemas.microsoft.com/office/drawing/2014/main" id="{5EDDF90B-D5EC-556C-CB84-3D8C335B3022}"/>
              </a:ext>
            </a:extLst>
          </p:cNvPr>
          <p:cNvGraphicFramePr>
            <a:graphicFrameLocks/>
          </p:cNvGraphicFramePr>
          <p:nvPr>
            <p:extLst>
              <p:ext uri="{D42A27DB-BD31-4B8C-83A1-F6EECF244321}">
                <p14:modId xmlns:p14="http://schemas.microsoft.com/office/powerpoint/2010/main" val="116688883"/>
              </p:ext>
            </p:extLst>
          </p:nvPr>
        </p:nvGraphicFramePr>
        <p:xfrm>
          <a:off x="2085416" y="1930399"/>
          <a:ext cx="8118000" cy="4039200"/>
        </p:xfrm>
        <a:graphic>
          <a:graphicData uri="http://schemas.openxmlformats.org/drawingml/2006/chart">
            <c:chart xmlns:c="http://schemas.openxmlformats.org/drawingml/2006/chart" xmlns:r="http://schemas.openxmlformats.org/officeDocument/2006/relationships" r:id="rId2"/>
          </a:graphicData>
        </a:graphic>
      </p:graphicFrame>
      <p:sp>
        <p:nvSpPr>
          <p:cNvPr id="6" name="Slide Number Placeholder 5">
            <a:extLst>
              <a:ext uri="{FF2B5EF4-FFF2-40B4-BE49-F238E27FC236}">
                <a16:creationId xmlns:a16="http://schemas.microsoft.com/office/drawing/2014/main" id="{DFCC996C-490A-D74B-582D-17602E9D7637}"/>
              </a:ext>
            </a:extLst>
          </p:cNvPr>
          <p:cNvSpPr>
            <a:spLocks noGrp="1"/>
          </p:cNvSpPr>
          <p:nvPr>
            <p:ph type="sldNum" sz="quarter" idx="12"/>
          </p:nvPr>
        </p:nvSpPr>
        <p:spPr/>
        <p:txBody>
          <a:bodyPr/>
          <a:lstStyle/>
          <a:p>
            <a:fld id="{A9C1EDC6-1D15-415E-BE27-60763B0B3964}" type="slidenum">
              <a:rPr lang="en-GB" smtClean="0"/>
              <a:t>8</a:t>
            </a:fld>
            <a:endParaRPr lang="en-GB"/>
          </a:p>
        </p:txBody>
      </p:sp>
      <p:sp>
        <p:nvSpPr>
          <p:cNvPr id="7" name="Rectangle 6">
            <a:extLst>
              <a:ext uri="{FF2B5EF4-FFF2-40B4-BE49-F238E27FC236}">
                <a16:creationId xmlns:a16="http://schemas.microsoft.com/office/drawing/2014/main" id="{19D658BF-B2F7-79F0-BEE7-BEFC1D75F45B}"/>
              </a:ext>
            </a:extLst>
          </p:cNvPr>
          <p:cNvSpPr/>
          <p:nvPr/>
        </p:nvSpPr>
        <p:spPr>
          <a:xfrm>
            <a:off x="5317066" y="6231224"/>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58473724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66E3F96-ACA3-8920-A65A-A9560FC5654E}"/>
              </a:ext>
            </a:extLst>
          </p:cNvPr>
          <p:cNvSpPr>
            <a:spLocks noGrp="1"/>
          </p:cNvSpPr>
          <p:nvPr>
            <p:ph type="title"/>
          </p:nvPr>
        </p:nvSpPr>
        <p:spPr/>
        <p:txBody>
          <a:bodyPr/>
          <a:lstStyle/>
          <a:p>
            <a:r>
              <a:rPr lang="en-GB" dirty="0">
                <a:cs typeface="Times New Roman" panose="02020603050405020304" pitchFamily="18" charset="0"/>
              </a:rPr>
              <a:t>Explanatory Variables Collected</a:t>
            </a:r>
            <a:endParaRPr lang="en-GB" dirty="0"/>
          </a:p>
        </p:txBody>
      </p:sp>
      <p:graphicFrame>
        <p:nvGraphicFramePr>
          <p:cNvPr id="7" name="Content Placeholder 6">
            <a:extLst>
              <a:ext uri="{FF2B5EF4-FFF2-40B4-BE49-F238E27FC236}">
                <a16:creationId xmlns:a16="http://schemas.microsoft.com/office/drawing/2014/main" id="{DBE1CBB6-73F7-EFC1-DB57-E5943C5F7ACD}"/>
              </a:ext>
            </a:extLst>
          </p:cNvPr>
          <p:cNvGraphicFramePr>
            <a:graphicFrameLocks noGrp="1"/>
          </p:cNvGraphicFramePr>
          <p:nvPr>
            <p:ph idx="1"/>
            <p:extLst>
              <p:ext uri="{D42A27DB-BD31-4B8C-83A1-F6EECF244321}">
                <p14:modId xmlns:p14="http://schemas.microsoft.com/office/powerpoint/2010/main" val="2764696563"/>
              </p:ext>
            </p:extLst>
          </p:nvPr>
        </p:nvGraphicFramePr>
        <p:xfrm>
          <a:off x="431800" y="1655763"/>
          <a:ext cx="11339512" cy="3703320"/>
        </p:xfrm>
        <a:graphic>
          <a:graphicData uri="http://schemas.openxmlformats.org/drawingml/2006/table">
            <a:tbl>
              <a:tblPr firstRow="1" bandRow="1">
                <a:tableStyleId>{616DA210-FB5B-4158-B5E0-FEB733F419BA}</a:tableStyleId>
              </a:tblPr>
              <a:tblGrid>
                <a:gridCol w="5669756">
                  <a:extLst>
                    <a:ext uri="{9D8B030D-6E8A-4147-A177-3AD203B41FA5}">
                      <a16:colId xmlns:a16="http://schemas.microsoft.com/office/drawing/2014/main" val="3795410206"/>
                    </a:ext>
                  </a:extLst>
                </a:gridCol>
                <a:gridCol w="5669756">
                  <a:extLst>
                    <a:ext uri="{9D8B030D-6E8A-4147-A177-3AD203B41FA5}">
                      <a16:colId xmlns:a16="http://schemas.microsoft.com/office/drawing/2014/main" val="2469896210"/>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Firm Level Balance Sheet Data </a:t>
                      </a:r>
                      <a:r>
                        <a:rPr lang="en-GB" dirty="0"/>
                        <a:t/>
                      </a:r>
                      <a:br>
                        <a:rPr lang="en-GB" dirty="0"/>
                      </a:br>
                      <a:r>
                        <a:rPr lang="en-GB" sz="1100" b="0" dirty="0"/>
                        <a:t>(From Bloomberg FA Function)</a:t>
                      </a:r>
                      <a:endParaRPr lang="en-GB" sz="1100" b="0" dirty="0">
                        <a:latin typeface="Times New Roman" panose="02020603050405020304" pitchFamily="18" charset="0"/>
                        <a:cs typeface="Times New Roman" panose="02020603050405020304" pitchFamily="18" charset="0"/>
                      </a:endParaRPr>
                    </a:p>
                  </a:txBody>
                  <a:tcPr marL="98604" marR="98604"/>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kern="1200" dirty="0">
                          <a:solidFill>
                            <a:schemeClr val="dk1"/>
                          </a:solidFill>
                          <a:effectLst/>
                        </a:rPr>
                        <a:t>Bank Balance Sheet Variables </a:t>
                      </a:r>
                      <a:r>
                        <a:rPr lang="en-GB" sz="1800" b="1" kern="1200" dirty="0">
                          <a:solidFill>
                            <a:schemeClr val="dk1"/>
                          </a:solidFill>
                          <a:effectLst/>
                        </a:rPr>
                        <a:t/>
                      </a:r>
                      <a:br>
                        <a:rPr lang="en-GB" sz="1800" b="1" kern="1200" dirty="0">
                          <a:solidFill>
                            <a:schemeClr val="dk1"/>
                          </a:solidFill>
                          <a:effectLst/>
                        </a:rPr>
                      </a:br>
                      <a:r>
                        <a:rPr lang="en-GB" sz="1100" b="0" dirty="0"/>
                        <a:t>(From Bloomberg FA Function)</a:t>
                      </a:r>
                      <a:endParaRPr lang="en-GB" dirty="0">
                        <a:latin typeface="Times New Roman" panose="02020603050405020304" pitchFamily="18" charset="0"/>
                        <a:cs typeface="Times New Roman" panose="02020603050405020304" pitchFamily="18" charset="0"/>
                      </a:endParaRPr>
                    </a:p>
                  </a:txBody>
                  <a:tcPr marL="98604" marR="98604"/>
                </a:tc>
                <a:extLst>
                  <a:ext uri="{0D108BD9-81ED-4DB2-BD59-A6C34878D82A}">
                    <a16:rowId xmlns:a16="http://schemas.microsoft.com/office/drawing/2014/main" val="1248263817"/>
                  </a:ext>
                </a:extLst>
              </a:tr>
              <a:tr h="370840">
                <a:tc>
                  <a:txBody>
                    <a:bodyPr/>
                    <a:lstStyle/>
                    <a:p>
                      <a:pPr marL="285750" lvl="0" indent="-285750">
                        <a:buFont typeface="Arial" panose="020B0604020202020204" pitchFamily="34" charset="0"/>
                        <a:buChar char="•"/>
                      </a:pPr>
                      <a:r>
                        <a:rPr lang="en-GB" sz="1100" dirty="0"/>
                        <a:t>Financial Leverage – Debt-to-Capital Ratio</a:t>
                      </a:r>
                    </a:p>
                    <a:p>
                      <a:pPr marL="285750" lvl="0" indent="-285750">
                        <a:buFont typeface="Arial" panose="020B0604020202020204" pitchFamily="34" charset="0"/>
                        <a:buChar char="•"/>
                      </a:pPr>
                      <a:r>
                        <a:rPr lang="en-GB" sz="1100" dirty="0">
                          <a:effectLst/>
                        </a:rPr>
                        <a:t>Profitability – EBITDA Margin </a:t>
                      </a:r>
                    </a:p>
                    <a:p>
                      <a:pPr marL="285750" lvl="0" indent="-285750">
                        <a:buFont typeface="Arial" panose="020B0604020202020204" pitchFamily="34" charset="0"/>
                        <a:buChar char="•"/>
                      </a:pPr>
                      <a:r>
                        <a:rPr lang="en-GB" sz="1100" dirty="0"/>
                        <a:t>Liquidity – Current Ratio</a:t>
                      </a:r>
                    </a:p>
                    <a:p>
                      <a:pPr marL="285750" lvl="0" indent="-285750">
                        <a:buFont typeface="Arial" panose="020B0604020202020204" pitchFamily="34" charset="0"/>
                        <a:buChar char="•"/>
                      </a:pPr>
                      <a:r>
                        <a:rPr lang="en-GB" sz="1100" dirty="0">
                          <a:effectLst/>
                        </a:rPr>
                        <a:t>Market-to-Book Value </a:t>
                      </a:r>
                    </a:p>
                    <a:p>
                      <a:pPr marL="285750" lvl="0" indent="-285750">
                        <a:buFont typeface="Arial" panose="020B0604020202020204" pitchFamily="34" charset="0"/>
                        <a:buChar char="•"/>
                      </a:pPr>
                      <a:r>
                        <a:rPr lang="en-GB" sz="1100" dirty="0"/>
                        <a:t>Size – Natural Log of Total Assets</a:t>
                      </a:r>
                    </a:p>
                    <a:p>
                      <a:pPr marL="285750" lvl="0" indent="-285750">
                        <a:buFont typeface="Arial" panose="020B0604020202020204" pitchFamily="34" charset="0"/>
                        <a:buChar char="•"/>
                      </a:pPr>
                      <a:r>
                        <a:rPr lang="en-GB" sz="1100" dirty="0">
                          <a:effectLst/>
                        </a:rPr>
                        <a:t>Cost of Finance – </a:t>
                      </a:r>
                      <a:r>
                        <a:rPr lang="en-GB" sz="1100" dirty="0"/>
                        <a:t>Coupon Rate (Bonds) or Lending Rage (Loans)</a:t>
                      </a:r>
                      <a:endParaRPr lang="en-GB" sz="1100" dirty="0">
                        <a:effectLst/>
                      </a:endParaRPr>
                    </a:p>
                    <a:p>
                      <a:pPr marL="285750" lvl="0" indent="-285750">
                        <a:buFont typeface="Arial" panose="020B0604020202020204" pitchFamily="34" charset="0"/>
                        <a:buChar char="•"/>
                      </a:pPr>
                      <a:r>
                        <a:rPr lang="en-GB" sz="1100" dirty="0"/>
                        <a:t>Industry Classification </a:t>
                      </a:r>
                    </a:p>
                    <a:p>
                      <a:pPr marL="285750" lvl="0" indent="-285750">
                        <a:buFont typeface="Arial" panose="020B0604020202020204" pitchFamily="34" charset="0"/>
                        <a:buChar char="•"/>
                      </a:pPr>
                      <a:r>
                        <a:rPr lang="en-GB" sz="1100" dirty="0"/>
                        <a:t>Brown/Green Sector Indicator</a:t>
                      </a:r>
                      <a:endParaRPr lang="en-GB" sz="1100" dirty="0">
                        <a:latin typeface="Times New Roman" panose="02020603050405020304" pitchFamily="18" charset="0"/>
                        <a:cs typeface="Times New Roman" panose="02020603050405020304" pitchFamily="18" charset="0"/>
                      </a:endParaRPr>
                    </a:p>
                  </a:txBody>
                  <a:tcPr marL="98604" marR="98604"/>
                </a:tc>
                <a:tc>
                  <a:txBody>
                    <a:bodyPr/>
                    <a:lstStyle/>
                    <a:p>
                      <a:pPr marL="285750" indent="-285750">
                        <a:buFont typeface="Arial" panose="020B0604020202020204" pitchFamily="34" charset="0"/>
                        <a:buChar char="•"/>
                      </a:pPr>
                      <a:r>
                        <a:rPr lang="en-GB" sz="1100" kern="1200" dirty="0">
                          <a:solidFill>
                            <a:schemeClr val="dk1"/>
                          </a:solidFill>
                          <a:effectLst/>
                        </a:rPr>
                        <a:t>Loan Growth Rate – Year on year change on total loans issued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dirty="0"/>
                        <a:t>Size – Natural Log of Total Assets</a:t>
                      </a:r>
                    </a:p>
                    <a:p>
                      <a:pPr marL="285750" indent="-285750">
                        <a:buFont typeface="Arial" panose="020B0604020202020204" pitchFamily="34" charset="0"/>
                        <a:buChar char="•"/>
                      </a:pPr>
                      <a:r>
                        <a:rPr lang="en-GB" sz="1100" kern="1200" dirty="0">
                          <a:solidFill>
                            <a:schemeClr val="dk1"/>
                          </a:solidFill>
                          <a:effectLst/>
                        </a:rPr>
                        <a:t>Liquidity – Liquid Assets / Total Assets</a:t>
                      </a:r>
                      <a:br>
                        <a:rPr lang="en-GB" sz="1100" kern="1200" dirty="0">
                          <a:solidFill>
                            <a:schemeClr val="dk1"/>
                          </a:solidFill>
                          <a:effectLst/>
                        </a:rPr>
                      </a:br>
                      <a:r>
                        <a:rPr lang="en-GB" sz="1100" kern="1200" dirty="0">
                          <a:solidFill>
                            <a:schemeClr val="dk1"/>
                          </a:solidFill>
                          <a:effectLst/>
                        </a:rPr>
                        <a:t>Profitability – Return on Total Assets Ratio</a:t>
                      </a:r>
                    </a:p>
                    <a:p>
                      <a:pPr marL="285750" indent="-285750">
                        <a:buFont typeface="Arial" panose="020B0604020202020204" pitchFamily="34" charset="0"/>
                        <a:buChar char="•"/>
                      </a:pPr>
                      <a:r>
                        <a:rPr lang="en-GB" sz="1100" kern="1200" dirty="0">
                          <a:solidFill>
                            <a:schemeClr val="dk1"/>
                          </a:solidFill>
                          <a:effectLst/>
                        </a:rPr>
                        <a:t>Leverage - Average Assets/Average Equity</a:t>
                      </a:r>
                      <a:endParaRPr lang="en-GB" sz="1100" i="0" dirty="0">
                        <a:latin typeface="Times New Roman" panose="02020603050405020304" pitchFamily="18" charset="0"/>
                        <a:cs typeface="Times New Roman" panose="02020603050405020304" pitchFamily="18" charset="0"/>
                      </a:endParaRPr>
                    </a:p>
                  </a:txBody>
                  <a:tcPr marL="98604" marR="98604"/>
                </a:tc>
                <a:extLst>
                  <a:ext uri="{0D108BD9-81ED-4DB2-BD59-A6C34878D82A}">
                    <a16:rowId xmlns:a16="http://schemas.microsoft.com/office/drawing/2014/main" val="2962427890"/>
                  </a:ext>
                </a:extLst>
              </a:tr>
              <a:tr h="370840">
                <a:tc>
                  <a:txBody>
                    <a:bodyPr/>
                    <a:lstStyle/>
                    <a:p>
                      <a:r>
                        <a:rPr lang="en-GB" b="0" dirty="0"/>
                        <a:t>Bank Level ESG Variables </a:t>
                      </a:r>
                      <a:r>
                        <a:rPr lang="en-GB" dirty="0"/>
                        <a:t/>
                      </a:r>
                      <a:br>
                        <a:rPr lang="en-GB" dirty="0"/>
                      </a:br>
                      <a:r>
                        <a:rPr lang="en-GB" sz="1100" dirty="0"/>
                        <a:t>(From Bloomberg FA Function)</a:t>
                      </a:r>
                      <a:endParaRPr lang="en-GB" dirty="0">
                        <a:latin typeface="Times New Roman" panose="02020603050405020304" pitchFamily="18" charset="0"/>
                        <a:cs typeface="Times New Roman" panose="02020603050405020304" pitchFamily="18" charset="0"/>
                      </a:endParaRPr>
                    </a:p>
                  </a:txBody>
                  <a:tcPr marL="98604" marR="98604"/>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Macroeconomic Control Variables </a:t>
                      </a:r>
                      <a:r>
                        <a:rPr lang="en-GB" b="1" dirty="0"/>
                        <a:t/>
                      </a:r>
                      <a:br>
                        <a:rPr lang="en-GB" b="1" dirty="0"/>
                      </a:br>
                      <a:r>
                        <a:rPr lang="en-GB" sz="1100" dirty="0"/>
                        <a:t>(World Bank WDI Dataset)</a:t>
                      </a:r>
                      <a:endParaRPr lang="en-GB" sz="1400" dirty="0">
                        <a:latin typeface="Times New Roman" panose="02020603050405020304" pitchFamily="18" charset="0"/>
                        <a:cs typeface="Times New Roman" panose="02020603050405020304" pitchFamily="18" charset="0"/>
                      </a:endParaRPr>
                    </a:p>
                  </a:txBody>
                  <a:tcPr marL="98604" marR="98604"/>
                </a:tc>
                <a:extLst>
                  <a:ext uri="{0D108BD9-81ED-4DB2-BD59-A6C34878D82A}">
                    <a16:rowId xmlns:a16="http://schemas.microsoft.com/office/drawing/2014/main" val="3746064107"/>
                  </a:ext>
                </a:extLst>
              </a:tr>
              <a:tr h="370840">
                <a:tc>
                  <a:txBody>
                    <a:bodyPr/>
                    <a:lstStyle/>
                    <a:p>
                      <a:pPr marL="285750" indent="-285750">
                        <a:buFont typeface="Arial" panose="020B0604020202020204" pitchFamily="34" charset="0"/>
                        <a:buChar char="•"/>
                      </a:pPr>
                      <a:r>
                        <a:rPr lang="en-GB" sz="1100" kern="1200" dirty="0">
                          <a:solidFill>
                            <a:schemeClr val="dk1"/>
                          </a:solidFill>
                          <a:effectLst/>
                        </a:rPr>
                        <a:t>Overall ESG Score - Bloomberg ESG Materiality Scorecard Indicator</a:t>
                      </a:r>
                    </a:p>
                    <a:p>
                      <a:pPr marL="285750" indent="-285750">
                        <a:buFont typeface="Arial" panose="020B0604020202020204" pitchFamily="34" charset="0"/>
                        <a:buChar char="•"/>
                      </a:pPr>
                      <a:r>
                        <a:rPr lang="en-GB" sz="1100" kern="1200" dirty="0">
                          <a:solidFill>
                            <a:schemeClr val="dk1"/>
                          </a:solidFill>
                          <a:effectLst/>
                        </a:rPr>
                        <a:t>Environmental Score - Bloomberg ESG Materiality Scorecard Indicator</a:t>
                      </a:r>
                    </a:p>
                    <a:p>
                      <a:pPr marL="285750" indent="-285750">
                        <a:buFont typeface="Arial" panose="020B0604020202020204" pitchFamily="34" charset="0"/>
                        <a:buChar char="•"/>
                      </a:pPr>
                      <a:r>
                        <a:rPr lang="en-GB" sz="1100" kern="1200" dirty="0">
                          <a:solidFill>
                            <a:schemeClr val="dk1"/>
                          </a:solidFill>
                          <a:effectLst/>
                        </a:rPr>
                        <a:t>ESG Disclosure Score – Bloomberg Transparency Indicator</a:t>
                      </a:r>
                    </a:p>
                    <a:p>
                      <a:pPr marL="285750" indent="-285750">
                        <a:buFont typeface="Arial" panose="020B0604020202020204" pitchFamily="34" charset="0"/>
                        <a:buChar char="•"/>
                      </a:pPr>
                      <a:r>
                        <a:rPr lang="en-GB" sz="1100" kern="1200" dirty="0">
                          <a:solidFill>
                            <a:schemeClr val="dk1"/>
                          </a:solidFill>
                          <a:effectLst/>
                        </a:rPr>
                        <a:t>Climate Annual Report - Indicator variable, where 1 denotes the annual report discussing Climate Change </a:t>
                      </a:r>
                    </a:p>
                    <a:p>
                      <a:endParaRPr lang="en-GB" dirty="0">
                        <a:latin typeface="Times New Roman" panose="02020603050405020304" pitchFamily="18" charset="0"/>
                        <a:cs typeface="Times New Roman" panose="02020603050405020304" pitchFamily="18" charset="0"/>
                      </a:endParaRPr>
                    </a:p>
                  </a:txBody>
                  <a:tcPr marL="98604" marR="98604"/>
                </a:tc>
                <a:tc>
                  <a:txBody>
                    <a:bodyPr/>
                    <a:lstStyle/>
                    <a:p>
                      <a:pPr marL="285750" lvl="0" indent="-285750">
                        <a:buFont typeface="Arial" panose="020B0604020202020204" pitchFamily="34" charset="0"/>
                        <a:buChar char="•"/>
                      </a:pPr>
                      <a:r>
                        <a:rPr lang="en-GB" sz="1100" dirty="0"/>
                        <a:t>Inflation, GDP deflator (annual %)</a:t>
                      </a:r>
                    </a:p>
                    <a:p>
                      <a:pPr marL="285750" lvl="0" indent="-285750">
                        <a:buFont typeface="Arial" panose="020B0604020202020204" pitchFamily="34" charset="0"/>
                        <a:buChar char="•"/>
                      </a:pPr>
                      <a:r>
                        <a:rPr lang="it-IT" sz="1100" dirty="0"/>
                        <a:t>Nominal GDP per capita</a:t>
                      </a:r>
                    </a:p>
                    <a:p>
                      <a:pPr marL="285750" lvl="0" indent="-285750">
                        <a:buFont typeface="Arial" panose="020B0604020202020204" pitchFamily="34" charset="0"/>
                        <a:buChar char="•"/>
                      </a:pPr>
                      <a:r>
                        <a:rPr lang="en-GB" sz="1100" dirty="0"/>
                        <a:t>Investment - Gross fixed capital formation</a:t>
                      </a:r>
                      <a:endParaRPr lang="en-GB" sz="1100" i="1" dirty="0">
                        <a:latin typeface="Times New Roman" panose="02020603050405020304" pitchFamily="18" charset="0"/>
                        <a:cs typeface="Times New Roman" panose="02020603050405020304" pitchFamily="18" charset="0"/>
                      </a:endParaRPr>
                    </a:p>
                  </a:txBody>
                  <a:tcPr marL="98604" marR="98604"/>
                </a:tc>
                <a:extLst>
                  <a:ext uri="{0D108BD9-81ED-4DB2-BD59-A6C34878D82A}">
                    <a16:rowId xmlns:a16="http://schemas.microsoft.com/office/drawing/2014/main" val="1107438654"/>
                  </a:ext>
                </a:extLst>
              </a:tr>
            </a:tbl>
          </a:graphicData>
        </a:graphic>
      </p:graphicFrame>
      <p:sp>
        <p:nvSpPr>
          <p:cNvPr id="9" name="Slide Number Placeholder 8">
            <a:extLst>
              <a:ext uri="{FF2B5EF4-FFF2-40B4-BE49-F238E27FC236}">
                <a16:creationId xmlns:a16="http://schemas.microsoft.com/office/drawing/2014/main" id="{E3A3ED30-830E-D0CB-AA8C-B9456C99AC63}"/>
              </a:ext>
            </a:extLst>
          </p:cNvPr>
          <p:cNvSpPr>
            <a:spLocks noGrp="1"/>
          </p:cNvSpPr>
          <p:nvPr>
            <p:ph type="sldNum" sz="quarter" idx="12"/>
          </p:nvPr>
        </p:nvSpPr>
        <p:spPr/>
        <p:txBody>
          <a:bodyPr/>
          <a:lstStyle/>
          <a:p>
            <a:fld id="{A9C1EDC6-1D15-415E-BE27-60763B0B3964}" type="slidenum">
              <a:rPr lang="en-GB" smtClean="0"/>
              <a:t>9</a:t>
            </a:fld>
            <a:endParaRPr lang="en-GB"/>
          </a:p>
        </p:txBody>
      </p:sp>
      <p:sp>
        <p:nvSpPr>
          <p:cNvPr id="10" name="Rectangle 9">
            <a:extLst>
              <a:ext uri="{FF2B5EF4-FFF2-40B4-BE49-F238E27FC236}">
                <a16:creationId xmlns:a16="http://schemas.microsoft.com/office/drawing/2014/main" id="{EC7856E8-00A0-E92E-4FD0-0E26E3DB041D}"/>
              </a:ext>
            </a:extLst>
          </p:cNvPr>
          <p:cNvSpPr/>
          <p:nvPr/>
        </p:nvSpPr>
        <p:spPr>
          <a:xfrm>
            <a:off x="5317066" y="6231224"/>
            <a:ext cx="1557867" cy="618067"/>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026016248"/>
      </p:ext>
    </p:extLst>
  </p:cSld>
  <p:clrMapOvr>
    <a:masterClrMapping/>
  </p:clrMapOvr>
</p:sld>
</file>

<file path=ppt/theme/theme1.xml><?xml version="1.0" encoding="utf-8"?>
<a:theme xmlns:a="http://schemas.openxmlformats.org/drawingml/2006/main" name="Thème Offic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_30677501_TF78453729" id="{66BE7391-0CAD-4ADF-AC9F-7BCD8D54069E}" vid="{1C77A337-99FA-4EDE-86FD-3AC41D4815C2}"/>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998</Words>
  <Application>Microsoft Office PowerPoint</Application>
  <PresentationFormat>Breitbild</PresentationFormat>
  <Paragraphs>108</Paragraphs>
  <Slides>14</Slides>
  <Notes>0</Notes>
  <HiddenSlides>0</HiddenSlides>
  <MMClips>0</MMClips>
  <ScaleCrop>false</ScaleCrop>
  <HeadingPairs>
    <vt:vector size="6" baseType="variant">
      <vt:variant>
        <vt:lpstr>Verwendete Schriftarten</vt:lpstr>
      </vt:variant>
      <vt:variant>
        <vt:i4>8</vt:i4>
      </vt:variant>
      <vt:variant>
        <vt:lpstr>Design</vt:lpstr>
      </vt:variant>
      <vt:variant>
        <vt:i4>1</vt:i4>
      </vt:variant>
      <vt:variant>
        <vt:lpstr>Folientitel</vt:lpstr>
      </vt:variant>
      <vt:variant>
        <vt:i4>14</vt:i4>
      </vt:variant>
    </vt:vector>
  </HeadingPairs>
  <TitlesOfParts>
    <vt:vector size="23" baseType="lpstr">
      <vt:lpstr>Aptos</vt:lpstr>
      <vt:lpstr>Arial</vt:lpstr>
      <vt:lpstr>Calibri</vt:lpstr>
      <vt:lpstr>Corbel</vt:lpstr>
      <vt:lpstr>Garamond</vt:lpstr>
      <vt:lpstr>Segoe UI</vt:lpstr>
      <vt:lpstr>Times New Roman</vt:lpstr>
      <vt:lpstr>Wingdings</vt:lpstr>
      <vt:lpstr>Thème Office</vt:lpstr>
      <vt:lpstr>Green financing and the relationship between banks and non-financial corporations through the lens of balance-sheet interaction   </vt:lpstr>
      <vt:lpstr>Motivation </vt:lpstr>
      <vt:lpstr>Contribution </vt:lpstr>
      <vt:lpstr>Dataset and ESG Screening</vt:lpstr>
      <vt:lpstr>Total bond and loan financing 2017-2024</vt:lpstr>
      <vt:lpstr>Total Green Financing sorted by type and domicile of recipient</vt:lpstr>
      <vt:lpstr>Total Bond and Loan Financing 2017-2024 (US$) by sector of recipient </vt:lpstr>
      <vt:lpstr>Ten largest banks by total green financing </vt:lpstr>
      <vt:lpstr>Explanatory Variables Collected</vt:lpstr>
      <vt:lpstr>Baseline results - Firm Level </vt:lpstr>
      <vt:lpstr>Logistic model results </vt:lpstr>
      <vt:lpstr>Baseline results - Bank Level </vt:lpstr>
      <vt:lpstr>Bank logistic model </vt:lpstr>
      <vt:lpstr>Conclusion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Green financing and the relationship between banks and non-financial corporations through the lens of balance-sheet interaction</dc:title>
  <dc:creator>Mimoza Shabani</dc:creator>
  <cp:lastModifiedBy>Müller Corinna</cp:lastModifiedBy>
  <cp:revision>14</cp:revision>
  <dcterms:created xsi:type="dcterms:W3CDTF">2024-09-11T12:21:38Z</dcterms:created>
  <dcterms:modified xsi:type="dcterms:W3CDTF">2024-10-08T07:20:29Z</dcterms:modified>
</cp:coreProperties>
</file>