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6"/>
  </p:notesMasterIdLst>
  <p:sldIdLst>
    <p:sldId id="257" r:id="rId3"/>
    <p:sldId id="262" r:id="rId4"/>
    <p:sldId id="269" r:id="rId5"/>
    <p:sldId id="270" r:id="rId6"/>
    <p:sldId id="261" r:id="rId7"/>
    <p:sldId id="256" r:id="rId8"/>
    <p:sldId id="265" r:id="rId9"/>
    <p:sldId id="260" r:id="rId10"/>
    <p:sldId id="264" r:id="rId11"/>
    <p:sldId id="266" r:id="rId12"/>
    <p:sldId id="263" r:id="rId13"/>
    <p:sldId id="268" r:id="rId14"/>
    <p:sldId id="273" r:id="rId15"/>
    <p:sldId id="388" r:id="rId16"/>
    <p:sldId id="378" r:id="rId17"/>
    <p:sldId id="389" r:id="rId18"/>
    <p:sldId id="439" r:id="rId19"/>
    <p:sldId id="391" r:id="rId20"/>
    <p:sldId id="377" r:id="rId21"/>
    <p:sldId id="438" r:id="rId22"/>
    <p:sldId id="271" r:id="rId23"/>
    <p:sldId id="441" r:id="rId24"/>
    <p:sldId id="40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597"/>
    <a:srgbClr val="5B9BD5"/>
    <a:srgbClr val="54BDEB"/>
    <a:srgbClr val="4EC067"/>
    <a:srgbClr val="84BFAE"/>
    <a:srgbClr val="71BF49"/>
    <a:srgbClr val="78BF76"/>
    <a:srgbClr val="39C0BA"/>
    <a:srgbClr val="0040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86"/>
    <p:restoredTop sz="94762"/>
  </p:normalViewPr>
  <p:slideViewPr>
    <p:cSldViewPr snapToGrid="0">
      <p:cViewPr varScale="1">
        <p:scale>
          <a:sx n="117" d="100"/>
          <a:sy n="117" d="100"/>
        </p:scale>
        <p:origin x="408" y="168"/>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9DEAF3-ADBA-994C-A26C-9B576244D18B}" type="datetimeFigureOut">
              <a:rPr lang="en-US" smtClean="0"/>
              <a:t>10/16/24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D0DFB7-C797-4547-B0CD-249B54CA28F2}" type="slidenum">
              <a:rPr lang="en-US" smtClean="0"/>
              <a:t>‹#›</a:t>
            </a:fld>
            <a:endParaRPr lang="en-US"/>
          </a:p>
        </p:txBody>
      </p:sp>
    </p:spTree>
    <p:extLst>
      <p:ext uri="{BB962C8B-B14F-4D97-AF65-F5344CB8AC3E}">
        <p14:creationId xmlns:p14="http://schemas.microsoft.com/office/powerpoint/2010/main" val="3223073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25000"/>
              </a:lnSpc>
              <a:spcBef>
                <a:spcPts val="0"/>
              </a:spcBef>
              <a:spcAft>
                <a:spcPts val="0"/>
              </a:spcAft>
              <a:buClrTx/>
              <a:buSzTx/>
              <a:buFont typeface="Courier New" panose="02070309020205020404" pitchFamily="49" charset="0"/>
              <a:buNone/>
              <a:tabLst/>
              <a:defRPr/>
            </a:pPr>
            <a:r>
              <a:rPr lang="en-US" sz="1200" b="1" dirty="0">
                <a:solidFill>
                  <a:schemeClr val="accent1"/>
                </a:solidFill>
                <a:latin typeface="+mn-lt"/>
                <a:ea typeface="DengXian Light" panose="02010600030101010101" pitchFamily="2" charset="-122"/>
              </a:rPr>
              <a:t>1 – Matching</a:t>
            </a:r>
            <a:br>
              <a:rPr lang="en-US" sz="1200" b="1" dirty="0">
                <a:solidFill>
                  <a:schemeClr val="accent1"/>
                </a:solidFill>
                <a:latin typeface="+mn-lt"/>
                <a:ea typeface="DengXian Light" panose="02010600030101010101" pitchFamily="2" charset="-122"/>
              </a:rPr>
            </a:br>
            <a:r>
              <a:rPr lang="en-US" sz="1200" dirty="0"/>
              <a:t>match patent applicant names to firm names from financial directories</a:t>
            </a:r>
          </a:p>
          <a:p>
            <a:pPr marL="171450" indent="-171450">
              <a:lnSpc>
                <a:spcPct val="125000"/>
              </a:lnSpc>
              <a:buFont typeface="Courier New" panose="02070309020205020404" pitchFamily="49" charset="0"/>
              <a:buChar char="o"/>
            </a:pPr>
            <a:r>
              <a:rPr lang="en-US" sz="1200" dirty="0"/>
              <a:t>apply sector allocation algorithm to filter our non-corporate patent applicant</a:t>
            </a:r>
          </a:p>
          <a:p>
            <a:pPr marL="171450" indent="-171450">
              <a:lnSpc>
                <a:spcPct val="125000"/>
              </a:lnSpc>
              <a:buFont typeface="Courier New" panose="02070309020205020404" pitchFamily="49" charset="0"/>
              <a:buChar char="o"/>
            </a:pPr>
            <a:r>
              <a:rPr lang="en-US" sz="1200" dirty="0"/>
              <a:t>apply harmonization of names to reduce false negatives</a:t>
            </a:r>
          </a:p>
          <a:p>
            <a:pPr marL="171450" indent="-171450">
              <a:lnSpc>
                <a:spcPct val="125000"/>
              </a:lnSpc>
              <a:buFont typeface="Courier New" panose="02070309020205020404" pitchFamily="49" charset="0"/>
              <a:buChar char="o"/>
            </a:pPr>
            <a:r>
              <a:rPr lang="en-US" sz="1200" dirty="0">
                <a:solidFill>
                  <a:srgbClr val="000000"/>
                </a:solidFill>
              </a:rPr>
              <a:t>p</a:t>
            </a:r>
            <a:r>
              <a:rPr lang="en-US" sz="1200" b="0" i="0" u="none" strike="noStrike" dirty="0">
                <a:solidFill>
                  <a:srgbClr val="000000"/>
                </a:solidFill>
                <a:effectLst/>
              </a:rPr>
              <a:t>rioritize precision by matching companies from the same country</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sz="1200" b="1" dirty="0">
                <a:solidFill>
                  <a:schemeClr val="accent1"/>
                </a:solidFill>
                <a:latin typeface="+mn-lt"/>
                <a:ea typeface="DengXian Light" panose="02010600030101010101" pitchFamily="2" charset="-122"/>
              </a:rPr>
            </a:br>
            <a:r>
              <a:rPr lang="en-US" sz="1200" b="1" dirty="0">
                <a:solidFill>
                  <a:schemeClr val="accent1"/>
                </a:solidFill>
                <a:latin typeface="+mn-lt"/>
                <a:ea typeface="DengXian Light" panose="02010600030101010101" pitchFamily="2" charset="-122"/>
              </a:rPr>
              <a:t>2 - Disambiguation</a:t>
            </a:r>
            <a:endParaRPr lang="en-US" sz="1200" b="1" dirty="0">
              <a:solidFill>
                <a:schemeClr val="accent1"/>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rPr>
              <a:t>r</a:t>
            </a:r>
            <a:r>
              <a:rPr lang="en-US" sz="1200" b="0" i="0" u="none" strike="noStrike" dirty="0">
                <a:solidFill>
                  <a:srgbClr val="000000"/>
                </a:solidFill>
                <a:effectLst/>
              </a:rPr>
              <a:t>esolve multiple firm matches through automated rules</a:t>
            </a:r>
            <a:endParaRPr lang="en-US" dirty="0"/>
          </a:p>
          <a:p>
            <a:pPr marL="171450" indent="-171450">
              <a:buFont typeface="Courier New" panose="02070309020205020404" pitchFamily="49" charset="0"/>
              <a:buChar char="o"/>
            </a:pPr>
            <a:r>
              <a:rPr lang="en-US" dirty="0"/>
              <a:t>companies with addresses that do not correspond to the address of the corporate applicant are removed if at least one other company is matched to the corresponding address information.</a:t>
            </a:r>
          </a:p>
          <a:p>
            <a:pPr marL="171450" indent="-171450">
              <a:buFont typeface="Courier New" panose="02070309020205020404" pitchFamily="49" charset="0"/>
              <a:buChar char="o"/>
            </a:pPr>
            <a:r>
              <a:rPr lang="en-US" dirty="0"/>
              <a:t>when one of the matched companies holds the majority of shares in another company matched to the same corporate applicant, the latter is discarded. Thus, priority is given to companies at the top of the shareholder hierarchy.</a:t>
            </a:r>
          </a:p>
          <a:p>
            <a:pPr marL="171450" indent="-171450">
              <a:buFont typeface="Courier New" panose="02070309020205020404" pitchFamily="49" charset="0"/>
              <a:buChar char="o"/>
            </a:pPr>
            <a:r>
              <a:rPr lang="en-US" dirty="0"/>
              <a:t>subsequently, any liquidated, dissolved, bankrupt or inactive company matched to a corporate applicant that has filed patents after the year in which it published its last available annual accounts is also discarded.</a:t>
            </a:r>
          </a:p>
          <a:p>
            <a:pPr marL="171450" indent="-171450">
              <a:buFont typeface="Courier New" panose="02070309020205020404" pitchFamily="49" charset="0"/>
              <a:buChar char="o"/>
            </a:pPr>
            <a:r>
              <a:rPr lang="en-US" dirty="0"/>
              <a:t>the final disambiguation round, matched companies showing maximum values for revenue, staff count and total assets – in that order – were retained. </a:t>
            </a:r>
          </a:p>
          <a:p>
            <a:pPr marL="171450" marR="0" lvl="0" indent="-1714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1200" b="0" dirty="0">
              <a:solidFill>
                <a:schemeClr val="tx1"/>
              </a:solidFill>
              <a:latin typeface="+mn-lt"/>
              <a:ea typeface="+mn-ea"/>
            </a:endParaRPr>
          </a:p>
          <a:p>
            <a:pPr marL="0" marR="0" lvl="0"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r>
              <a:rPr lang="en-US" sz="1200" b="1" dirty="0">
                <a:solidFill>
                  <a:schemeClr val="accent1"/>
                </a:solidFill>
                <a:latin typeface="+mn-lt"/>
                <a:ea typeface="DengXian Light" panose="02010600030101010101" pitchFamily="2" charset="-122"/>
              </a:rPr>
              <a:t>3 – Classification</a:t>
            </a:r>
            <a:endParaRPr lang="en-US" sz="1200" b="1" i="0" u="none" strike="noStrike" dirty="0">
              <a:solidFill>
                <a:schemeClr val="accent1"/>
              </a:solidFill>
              <a:effectLst/>
              <a:latin typeface="+mn-lt"/>
              <a:ea typeface="DengXian Light" panose="02010600030101010101" pitchFamily="2" charset="-122"/>
            </a:endParaRPr>
          </a:p>
          <a:p>
            <a:pPr marL="0" marR="0" lvl="0"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r>
              <a:rPr lang="en-US" sz="1200" b="0" i="0" u="none" strike="noStrike" dirty="0">
                <a:solidFill>
                  <a:srgbClr val="000000"/>
                </a:solidFill>
                <a:effectLst/>
              </a:rPr>
              <a:t>classify firms based on size (SME or large companies) using the European Commission’s (EC)  SME definition</a:t>
            </a:r>
            <a:endParaRPr lang="en-US" dirty="0"/>
          </a:p>
          <a:p>
            <a:pPr marL="171450" indent="-171450">
              <a:buFont typeface="Courier New" panose="02070309020205020404" pitchFamily="49" charset="0"/>
              <a:buChar char="o"/>
            </a:pPr>
            <a:r>
              <a:rPr lang="en-US" dirty="0"/>
              <a:t>three criteria for SME status: a staff headcount below 250 full-time equivalents (FTEs) and either an annual turnover below or equal to 50 million Euro or a balance sheet total below or equal to 43 million Euro.5 Preferably, these criteria should be evaluated at the level of the business group to which the entity belongs.</a:t>
            </a:r>
          </a:p>
        </p:txBody>
      </p:sp>
      <p:sp>
        <p:nvSpPr>
          <p:cNvPr id="4" name="Slide Number Placeholder 3"/>
          <p:cNvSpPr>
            <a:spLocks noGrp="1"/>
          </p:cNvSpPr>
          <p:nvPr>
            <p:ph type="sldNum" sz="quarter" idx="5"/>
          </p:nvPr>
        </p:nvSpPr>
        <p:spPr/>
        <p:txBody>
          <a:bodyPr/>
          <a:lstStyle/>
          <a:p>
            <a:fld id="{E0D0DFB7-C797-4547-B0CD-249B54CA28F2}" type="slidenum">
              <a:rPr lang="en-US" smtClean="0"/>
              <a:t>6</a:t>
            </a:fld>
            <a:endParaRPr lang="en-US"/>
          </a:p>
        </p:txBody>
      </p:sp>
    </p:spTree>
    <p:extLst>
      <p:ext uri="{BB962C8B-B14F-4D97-AF65-F5344CB8AC3E}">
        <p14:creationId xmlns:p14="http://schemas.microsoft.com/office/powerpoint/2010/main" val="3529899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D0DFB7-C797-4547-B0CD-249B54CA28F2}" type="slidenum">
              <a:rPr lang="en-US" smtClean="0"/>
              <a:t>7</a:t>
            </a:fld>
            <a:endParaRPr lang="en-US"/>
          </a:p>
        </p:txBody>
      </p:sp>
    </p:spTree>
    <p:extLst>
      <p:ext uri="{BB962C8B-B14F-4D97-AF65-F5344CB8AC3E}">
        <p14:creationId xmlns:p14="http://schemas.microsoft.com/office/powerpoint/2010/main" val="2280577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D0DFB7-C797-4547-B0CD-249B54CA28F2}" type="slidenum">
              <a:rPr lang="en-US" smtClean="0"/>
              <a:t>10</a:t>
            </a:fld>
            <a:endParaRPr lang="en-US"/>
          </a:p>
        </p:txBody>
      </p:sp>
    </p:spTree>
    <p:extLst>
      <p:ext uri="{BB962C8B-B14F-4D97-AF65-F5344CB8AC3E}">
        <p14:creationId xmlns:p14="http://schemas.microsoft.com/office/powerpoint/2010/main" val="3423167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D0DFB7-C797-4547-B0CD-249B54CA28F2}" type="slidenum">
              <a:rPr lang="en-US" smtClean="0"/>
              <a:t>11</a:t>
            </a:fld>
            <a:endParaRPr lang="en-US"/>
          </a:p>
        </p:txBody>
      </p:sp>
    </p:spTree>
    <p:extLst>
      <p:ext uri="{BB962C8B-B14F-4D97-AF65-F5344CB8AC3E}">
        <p14:creationId xmlns:p14="http://schemas.microsoft.com/office/powerpoint/2010/main" val="629060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D0DFB7-C797-4547-B0CD-249B54CA28F2}" type="slidenum">
              <a:rPr lang="en-US" smtClean="0"/>
              <a:t>18</a:t>
            </a:fld>
            <a:endParaRPr lang="en-US"/>
          </a:p>
        </p:txBody>
      </p:sp>
    </p:spTree>
    <p:extLst>
      <p:ext uri="{BB962C8B-B14F-4D97-AF65-F5344CB8AC3E}">
        <p14:creationId xmlns:p14="http://schemas.microsoft.com/office/powerpoint/2010/main" val="2468897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35E9D-84BC-5643-5629-4835DEEC25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12A43F3-49BF-6238-8E89-A62FDC2980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B76DF5-5913-C94C-E725-4AE39DDDB467}"/>
              </a:ext>
            </a:extLst>
          </p:cNvPr>
          <p:cNvSpPr>
            <a:spLocks noGrp="1"/>
          </p:cNvSpPr>
          <p:nvPr>
            <p:ph type="dt" sz="half" idx="10"/>
          </p:nvPr>
        </p:nvSpPr>
        <p:spPr/>
        <p:txBody>
          <a:bodyPr/>
          <a:lstStyle/>
          <a:p>
            <a:fld id="{34A749F7-AC71-4748-9F0C-20F11ED7886A}" type="datetimeFigureOut">
              <a:rPr lang="en-US" smtClean="0"/>
              <a:t>10/16/24</a:t>
            </a:fld>
            <a:endParaRPr lang="en-US"/>
          </a:p>
        </p:txBody>
      </p:sp>
      <p:sp>
        <p:nvSpPr>
          <p:cNvPr id="5" name="Footer Placeholder 4">
            <a:extLst>
              <a:ext uri="{FF2B5EF4-FFF2-40B4-BE49-F238E27FC236}">
                <a16:creationId xmlns:a16="http://schemas.microsoft.com/office/drawing/2014/main" id="{052A78F8-A6FD-35BC-417E-8AB4BE153D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5EC1E3-3956-2F4C-5F32-CD749CEE34CC}"/>
              </a:ext>
            </a:extLst>
          </p:cNvPr>
          <p:cNvSpPr>
            <a:spLocks noGrp="1"/>
          </p:cNvSpPr>
          <p:nvPr>
            <p:ph type="sldNum" sz="quarter" idx="12"/>
          </p:nvPr>
        </p:nvSpPr>
        <p:spPr/>
        <p:txBody>
          <a:bodyPr/>
          <a:lstStyle/>
          <a:p>
            <a:fld id="{79346A7A-64EF-8D4A-95A2-5E1E37E6B1EB}" type="slidenum">
              <a:rPr lang="en-US" smtClean="0"/>
              <a:t>‹#›</a:t>
            </a:fld>
            <a:endParaRPr lang="en-US"/>
          </a:p>
        </p:txBody>
      </p:sp>
    </p:spTree>
    <p:extLst>
      <p:ext uri="{BB962C8B-B14F-4D97-AF65-F5344CB8AC3E}">
        <p14:creationId xmlns:p14="http://schemas.microsoft.com/office/powerpoint/2010/main" val="2186100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58FC-77AF-CEF7-C24E-7D72AD616B8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9E351CF-DFF0-7630-CE79-861ED480FB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B0B596-C3EE-F2CC-A5C8-E592726523B9}"/>
              </a:ext>
            </a:extLst>
          </p:cNvPr>
          <p:cNvSpPr>
            <a:spLocks noGrp="1"/>
          </p:cNvSpPr>
          <p:nvPr>
            <p:ph type="dt" sz="half" idx="10"/>
          </p:nvPr>
        </p:nvSpPr>
        <p:spPr/>
        <p:txBody>
          <a:bodyPr/>
          <a:lstStyle/>
          <a:p>
            <a:fld id="{34A749F7-AC71-4748-9F0C-20F11ED7886A}" type="datetimeFigureOut">
              <a:rPr lang="en-US" smtClean="0"/>
              <a:t>10/16/24</a:t>
            </a:fld>
            <a:endParaRPr lang="en-US"/>
          </a:p>
        </p:txBody>
      </p:sp>
      <p:sp>
        <p:nvSpPr>
          <p:cNvPr id="5" name="Footer Placeholder 4">
            <a:extLst>
              <a:ext uri="{FF2B5EF4-FFF2-40B4-BE49-F238E27FC236}">
                <a16:creationId xmlns:a16="http://schemas.microsoft.com/office/drawing/2014/main" id="{FD856981-3F82-3DB6-9DC7-E3B58BFB3B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E7A337-5441-CD61-D00C-303BFD96089C}"/>
              </a:ext>
            </a:extLst>
          </p:cNvPr>
          <p:cNvSpPr>
            <a:spLocks noGrp="1"/>
          </p:cNvSpPr>
          <p:nvPr>
            <p:ph type="sldNum" sz="quarter" idx="12"/>
          </p:nvPr>
        </p:nvSpPr>
        <p:spPr/>
        <p:txBody>
          <a:bodyPr/>
          <a:lstStyle/>
          <a:p>
            <a:fld id="{79346A7A-64EF-8D4A-95A2-5E1E37E6B1EB}" type="slidenum">
              <a:rPr lang="en-US" smtClean="0"/>
              <a:t>‹#›</a:t>
            </a:fld>
            <a:endParaRPr lang="en-US"/>
          </a:p>
        </p:txBody>
      </p:sp>
    </p:spTree>
    <p:extLst>
      <p:ext uri="{BB962C8B-B14F-4D97-AF65-F5344CB8AC3E}">
        <p14:creationId xmlns:p14="http://schemas.microsoft.com/office/powerpoint/2010/main" val="2112431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523F9B-3950-8317-6CEF-CD1E006EC8E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7D66955-0344-036C-EC2A-AFE552CBC4B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7BFD27-E666-4E11-A52C-7E81D110DE0D}"/>
              </a:ext>
            </a:extLst>
          </p:cNvPr>
          <p:cNvSpPr>
            <a:spLocks noGrp="1"/>
          </p:cNvSpPr>
          <p:nvPr>
            <p:ph type="dt" sz="half" idx="10"/>
          </p:nvPr>
        </p:nvSpPr>
        <p:spPr/>
        <p:txBody>
          <a:bodyPr/>
          <a:lstStyle/>
          <a:p>
            <a:fld id="{34A749F7-AC71-4748-9F0C-20F11ED7886A}" type="datetimeFigureOut">
              <a:rPr lang="en-US" smtClean="0"/>
              <a:t>10/16/24</a:t>
            </a:fld>
            <a:endParaRPr lang="en-US"/>
          </a:p>
        </p:txBody>
      </p:sp>
      <p:sp>
        <p:nvSpPr>
          <p:cNvPr id="5" name="Footer Placeholder 4">
            <a:extLst>
              <a:ext uri="{FF2B5EF4-FFF2-40B4-BE49-F238E27FC236}">
                <a16:creationId xmlns:a16="http://schemas.microsoft.com/office/drawing/2014/main" id="{1393442A-2192-0AB4-7E26-6B6B9F3D68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D0456D-DACF-7ED5-A623-13BF79AF6756}"/>
              </a:ext>
            </a:extLst>
          </p:cNvPr>
          <p:cNvSpPr>
            <a:spLocks noGrp="1"/>
          </p:cNvSpPr>
          <p:nvPr>
            <p:ph type="sldNum" sz="quarter" idx="12"/>
          </p:nvPr>
        </p:nvSpPr>
        <p:spPr/>
        <p:txBody>
          <a:bodyPr/>
          <a:lstStyle/>
          <a:p>
            <a:fld id="{79346A7A-64EF-8D4A-95A2-5E1E37E6B1EB}" type="slidenum">
              <a:rPr lang="en-US" smtClean="0"/>
              <a:t>‹#›</a:t>
            </a:fld>
            <a:endParaRPr lang="en-US"/>
          </a:p>
        </p:txBody>
      </p:sp>
    </p:spTree>
    <p:extLst>
      <p:ext uri="{BB962C8B-B14F-4D97-AF65-F5344CB8AC3E}">
        <p14:creationId xmlns:p14="http://schemas.microsoft.com/office/powerpoint/2010/main" val="3035800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CDF9F-2AF1-47F1-145F-62112FFC80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1C61543-C10F-8328-C920-3A569B3278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A348A9-5AA8-6379-4659-3C6D415C6D24}"/>
              </a:ext>
            </a:extLst>
          </p:cNvPr>
          <p:cNvSpPr>
            <a:spLocks noGrp="1"/>
          </p:cNvSpPr>
          <p:nvPr>
            <p:ph type="dt" sz="half" idx="10"/>
          </p:nvPr>
        </p:nvSpPr>
        <p:spPr/>
        <p:txBody>
          <a:bodyPr/>
          <a:lstStyle/>
          <a:p>
            <a:fld id="{5AA02D0C-1A1B-114A-9E1E-B641027EB297}" type="datetimeFigureOut">
              <a:rPr lang="en-US" smtClean="0"/>
              <a:t>10/16/24</a:t>
            </a:fld>
            <a:endParaRPr lang="en-US"/>
          </a:p>
        </p:txBody>
      </p:sp>
      <p:sp>
        <p:nvSpPr>
          <p:cNvPr id="5" name="Footer Placeholder 4">
            <a:extLst>
              <a:ext uri="{FF2B5EF4-FFF2-40B4-BE49-F238E27FC236}">
                <a16:creationId xmlns:a16="http://schemas.microsoft.com/office/drawing/2014/main" id="{7CB24997-D3D0-8E32-6D1A-ABC1A10634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63CF0B-5CBF-1C22-E1B4-80EE48E1DACA}"/>
              </a:ext>
            </a:extLst>
          </p:cNvPr>
          <p:cNvSpPr>
            <a:spLocks noGrp="1"/>
          </p:cNvSpPr>
          <p:nvPr>
            <p:ph type="sldNum" sz="quarter" idx="12"/>
          </p:nvPr>
        </p:nvSpPr>
        <p:spPr/>
        <p:txBody>
          <a:bodyPr/>
          <a:lstStyle/>
          <a:p>
            <a:fld id="{4F32F004-CAFE-E448-B414-3A1FBC0A9FD5}" type="slidenum">
              <a:rPr lang="en-US" smtClean="0"/>
              <a:t>‹#›</a:t>
            </a:fld>
            <a:endParaRPr lang="en-US"/>
          </a:p>
        </p:txBody>
      </p:sp>
    </p:spTree>
    <p:extLst>
      <p:ext uri="{BB962C8B-B14F-4D97-AF65-F5344CB8AC3E}">
        <p14:creationId xmlns:p14="http://schemas.microsoft.com/office/powerpoint/2010/main" val="162440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9A772-4B2B-A5B8-366D-472C519CD7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A8AEA7-A6A2-6D07-E048-C780BFC907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0E22D0-DDB4-ACF9-25C9-881F3DD0E71E}"/>
              </a:ext>
            </a:extLst>
          </p:cNvPr>
          <p:cNvSpPr>
            <a:spLocks noGrp="1"/>
          </p:cNvSpPr>
          <p:nvPr>
            <p:ph type="dt" sz="half" idx="10"/>
          </p:nvPr>
        </p:nvSpPr>
        <p:spPr/>
        <p:txBody>
          <a:bodyPr/>
          <a:lstStyle/>
          <a:p>
            <a:fld id="{5AA02D0C-1A1B-114A-9E1E-B641027EB297}" type="datetimeFigureOut">
              <a:rPr lang="en-US" smtClean="0"/>
              <a:t>10/16/24</a:t>
            </a:fld>
            <a:endParaRPr lang="en-US"/>
          </a:p>
        </p:txBody>
      </p:sp>
      <p:sp>
        <p:nvSpPr>
          <p:cNvPr id="5" name="Footer Placeholder 4">
            <a:extLst>
              <a:ext uri="{FF2B5EF4-FFF2-40B4-BE49-F238E27FC236}">
                <a16:creationId xmlns:a16="http://schemas.microsoft.com/office/drawing/2014/main" id="{996B142D-6F37-5A97-7BEE-ECA3EF915B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BF43E4-9290-7BC5-5D2E-906DD0A7AD3E}"/>
              </a:ext>
            </a:extLst>
          </p:cNvPr>
          <p:cNvSpPr>
            <a:spLocks noGrp="1"/>
          </p:cNvSpPr>
          <p:nvPr>
            <p:ph type="sldNum" sz="quarter" idx="12"/>
          </p:nvPr>
        </p:nvSpPr>
        <p:spPr/>
        <p:txBody>
          <a:bodyPr/>
          <a:lstStyle/>
          <a:p>
            <a:fld id="{4F32F004-CAFE-E448-B414-3A1FBC0A9FD5}" type="slidenum">
              <a:rPr lang="en-US" smtClean="0"/>
              <a:t>‹#›</a:t>
            </a:fld>
            <a:endParaRPr lang="en-US"/>
          </a:p>
        </p:txBody>
      </p:sp>
    </p:spTree>
    <p:extLst>
      <p:ext uri="{BB962C8B-B14F-4D97-AF65-F5344CB8AC3E}">
        <p14:creationId xmlns:p14="http://schemas.microsoft.com/office/powerpoint/2010/main" val="188011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B5AB2-11C5-F3F6-C7E8-1E05DA7F7B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ED55989-50EB-5ED4-B35F-97D2B7E40F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9FA9B1-DDF2-C354-69E1-22359D3BFA0A}"/>
              </a:ext>
            </a:extLst>
          </p:cNvPr>
          <p:cNvSpPr>
            <a:spLocks noGrp="1"/>
          </p:cNvSpPr>
          <p:nvPr>
            <p:ph type="dt" sz="half" idx="10"/>
          </p:nvPr>
        </p:nvSpPr>
        <p:spPr/>
        <p:txBody>
          <a:bodyPr/>
          <a:lstStyle/>
          <a:p>
            <a:fld id="{5AA02D0C-1A1B-114A-9E1E-B641027EB297}" type="datetimeFigureOut">
              <a:rPr lang="en-US" smtClean="0"/>
              <a:t>10/16/24</a:t>
            </a:fld>
            <a:endParaRPr lang="en-US"/>
          </a:p>
        </p:txBody>
      </p:sp>
      <p:sp>
        <p:nvSpPr>
          <p:cNvPr id="5" name="Footer Placeholder 4">
            <a:extLst>
              <a:ext uri="{FF2B5EF4-FFF2-40B4-BE49-F238E27FC236}">
                <a16:creationId xmlns:a16="http://schemas.microsoft.com/office/drawing/2014/main" id="{395FFB2F-73E8-A2FE-07E4-CBFA226A6F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04D869-1D13-09D4-BAFE-5734DF60AEA0}"/>
              </a:ext>
            </a:extLst>
          </p:cNvPr>
          <p:cNvSpPr>
            <a:spLocks noGrp="1"/>
          </p:cNvSpPr>
          <p:nvPr>
            <p:ph type="sldNum" sz="quarter" idx="12"/>
          </p:nvPr>
        </p:nvSpPr>
        <p:spPr/>
        <p:txBody>
          <a:bodyPr/>
          <a:lstStyle/>
          <a:p>
            <a:fld id="{4F32F004-CAFE-E448-B414-3A1FBC0A9FD5}" type="slidenum">
              <a:rPr lang="en-US" smtClean="0"/>
              <a:t>‹#›</a:t>
            </a:fld>
            <a:endParaRPr lang="en-US"/>
          </a:p>
        </p:txBody>
      </p:sp>
    </p:spTree>
    <p:extLst>
      <p:ext uri="{BB962C8B-B14F-4D97-AF65-F5344CB8AC3E}">
        <p14:creationId xmlns:p14="http://schemas.microsoft.com/office/powerpoint/2010/main" val="15525482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FBE78-C46B-D712-C1D4-9F9908F33E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6107A8-BE85-0CFE-2B42-59578BF7F0F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24D9CB0-1D60-2287-8177-A5A627B32FC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A145BF-FE6A-46C7-B6A4-264E8C6F1E1F}"/>
              </a:ext>
            </a:extLst>
          </p:cNvPr>
          <p:cNvSpPr>
            <a:spLocks noGrp="1"/>
          </p:cNvSpPr>
          <p:nvPr>
            <p:ph type="dt" sz="half" idx="10"/>
          </p:nvPr>
        </p:nvSpPr>
        <p:spPr/>
        <p:txBody>
          <a:bodyPr/>
          <a:lstStyle/>
          <a:p>
            <a:fld id="{5AA02D0C-1A1B-114A-9E1E-B641027EB297}" type="datetimeFigureOut">
              <a:rPr lang="en-US" smtClean="0"/>
              <a:t>10/16/24</a:t>
            </a:fld>
            <a:endParaRPr lang="en-US"/>
          </a:p>
        </p:txBody>
      </p:sp>
      <p:sp>
        <p:nvSpPr>
          <p:cNvPr id="6" name="Footer Placeholder 5">
            <a:extLst>
              <a:ext uri="{FF2B5EF4-FFF2-40B4-BE49-F238E27FC236}">
                <a16:creationId xmlns:a16="http://schemas.microsoft.com/office/drawing/2014/main" id="{C1FA9E05-20C1-F1F6-D05D-CC5478284C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1FB559-C790-3AF6-8DA3-30F3455B3E95}"/>
              </a:ext>
            </a:extLst>
          </p:cNvPr>
          <p:cNvSpPr>
            <a:spLocks noGrp="1"/>
          </p:cNvSpPr>
          <p:nvPr>
            <p:ph type="sldNum" sz="quarter" idx="12"/>
          </p:nvPr>
        </p:nvSpPr>
        <p:spPr/>
        <p:txBody>
          <a:bodyPr/>
          <a:lstStyle/>
          <a:p>
            <a:fld id="{4F32F004-CAFE-E448-B414-3A1FBC0A9FD5}" type="slidenum">
              <a:rPr lang="en-US" smtClean="0"/>
              <a:t>‹#›</a:t>
            </a:fld>
            <a:endParaRPr lang="en-US"/>
          </a:p>
        </p:txBody>
      </p:sp>
    </p:spTree>
    <p:extLst>
      <p:ext uri="{BB962C8B-B14F-4D97-AF65-F5344CB8AC3E}">
        <p14:creationId xmlns:p14="http://schemas.microsoft.com/office/powerpoint/2010/main" val="830125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247C7-4C46-BE5B-2EA7-DB034D1024B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D12BA5-838D-6580-35B3-B4DE6718F0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558BE5E-F21B-44F5-DAD8-30CF13393ED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2322FB-CEF4-4447-CC99-4D98C51EE7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00E88D-F1BB-5A7B-AE49-1055C477F3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3A5C7C-3035-66D6-B023-82A848167B9F}"/>
              </a:ext>
            </a:extLst>
          </p:cNvPr>
          <p:cNvSpPr>
            <a:spLocks noGrp="1"/>
          </p:cNvSpPr>
          <p:nvPr>
            <p:ph type="dt" sz="half" idx="10"/>
          </p:nvPr>
        </p:nvSpPr>
        <p:spPr/>
        <p:txBody>
          <a:bodyPr/>
          <a:lstStyle/>
          <a:p>
            <a:fld id="{5AA02D0C-1A1B-114A-9E1E-B641027EB297}" type="datetimeFigureOut">
              <a:rPr lang="en-US" smtClean="0"/>
              <a:t>10/16/24</a:t>
            </a:fld>
            <a:endParaRPr lang="en-US"/>
          </a:p>
        </p:txBody>
      </p:sp>
      <p:sp>
        <p:nvSpPr>
          <p:cNvPr id="8" name="Footer Placeholder 7">
            <a:extLst>
              <a:ext uri="{FF2B5EF4-FFF2-40B4-BE49-F238E27FC236}">
                <a16:creationId xmlns:a16="http://schemas.microsoft.com/office/drawing/2014/main" id="{A7E0E37A-472E-7C45-82B7-2AE994FB122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8513BF0-5CCC-38AD-5A22-8408AA9DCAF6}"/>
              </a:ext>
            </a:extLst>
          </p:cNvPr>
          <p:cNvSpPr>
            <a:spLocks noGrp="1"/>
          </p:cNvSpPr>
          <p:nvPr>
            <p:ph type="sldNum" sz="quarter" idx="12"/>
          </p:nvPr>
        </p:nvSpPr>
        <p:spPr/>
        <p:txBody>
          <a:bodyPr/>
          <a:lstStyle/>
          <a:p>
            <a:fld id="{4F32F004-CAFE-E448-B414-3A1FBC0A9FD5}" type="slidenum">
              <a:rPr lang="en-US" smtClean="0"/>
              <a:t>‹#›</a:t>
            </a:fld>
            <a:endParaRPr lang="en-US"/>
          </a:p>
        </p:txBody>
      </p:sp>
    </p:spTree>
    <p:extLst>
      <p:ext uri="{BB962C8B-B14F-4D97-AF65-F5344CB8AC3E}">
        <p14:creationId xmlns:p14="http://schemas.microsoft.com/office/powerpoint/2010/main" val="3861270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5CADC-CCA4-4408-DADF-DA2D6D7836F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862842-448D-ECD6-38BC-D543F2799319}"/>
              </a:ext>
            </a:extLst>
          </p:cNvPr>
          <p:cNvSpPr>
            <a:spLocks noGrp="1"/>
          </p:cNvSpPr>
          <p:nvPr>
            <p:ph type="dt" sz="half" idx="10"/>
          </p:nvPr>
        </p:nvSpPr>
        <p:spPr/>
        <p:txBody>
          <a:bodyPr/>
          <a:lstStyle/>
          <a:p>
            <a:fld id="{5AA02D0C-1A1B-114A-9E1E-B641027EB297}" type="datetimeFigureOut">
              <a:rPr lang="en-US" smtClean="0"/>
              <a:t>10/16/24</a:t>
            </a:fld>
            <a:endParaRPr lang="en-US"/>
          </a:p>
        </p:txBody>
      </p:sp>
      <p:sp>
        <p:nvSpPr>
          <p:cNvPr id="4" name="Footer Placeholder 3">
            <a:extLst>
              <a:ext uri="{FF2B5EF4-FFF2-40B4-BE49-F238E27FC236}">
                <a16:creationId xmlns:a16="http://schemas.microsoft.com/office/drawing/2014/main" id="{B2C627A7-F198-2CE6-D25E-DD0686F362A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8FD70DA-7D12-8B95-F1BD-03A8C3341180}"/>
              </a:ext>
            </a:extLst>
          </p:cNvPr>
          <p:cNvSpPr>
            <a:spLocks noGrp="1"/>
          </p:cNvSpPr>
          <p:nvPr>
            <p:ph type="sldNum" sz="quarter" idx="12"/>
          </p:nvPr>
        </p:nvSpPr>
        <p:spPr/>
        <p:txBody>
          <a:bodyPr/>
          <a:lstStyle/>
          <a:p>
            <a:fld id="{4F32F004-CAFE-E448-B414-3A1FBC0A9FD5}" type="slidenum">
              <a:rPr lang="en-US" smtClean="0"/>
              <a:t>‹#›</a:t>
            </a:fld>
            <a:endParaRPr lang="en-US"/>
          </a:p>
        </p:txBody>
      </p:sp>
    </p:spTree>
    <p:extLst>
      <p:ext uri="{BB962C8B-B14F-4D97-AF65-F5344CB8AC3E}">
        <p14:creationId xmlns:p14="http://schemas.microsoft.com/office/powerpoint/2010/main" val="33287541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2626AB-BBD1-EAE7-9058-B89DB2453276}"/>
              </a:ext>
            </a:extLst>
          </p:cNvPr>
          <p:cNvSpPr>
            <a:spLocks noGrp="1"/>
          </p:cNvSpPr>
          <p:nvPr>
            <p:ph type="dt" sz="half" idx="10"/>
          </p:nvPr>
        </p:nvSpPr>
        <p:spPr/>
        <p:txBody>
          <a:bodyPr/>
          <a:lstStyle/>
          <a:p>
            <a:fld id="{5AA02D0C-1A1B-114A-9E1E-B641027EB297}" type="datetimeFigureOut">
              <a:rPr lang="en-US" smtClean="0"/>
              <a:t>10/16/24</a:t>
            </a:fld>
            <a:endParaRPr lang="en-US"/>
          </a:p>
        </p:txBody>
      </p:sp>
      <p:sp>
        <p:nvSpPr>
          <p:cNvPr id="3" name="Footer Placeholder 2">
            <a:extLst>
              <a:ext uri="{FF2B5EF4-FFF2-40B4-BE49-F238E27FC236}">
                <a16:creationId xmlns:a16="http://schemas.microsoft.com/office/drawing/2014/main" id="{FCF1FC94-EB6B-A3F6-58AC-703034AFCB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25D6FC4-E9A1-A555-FA0D-589494AFB477}"/>
              </a:ext>
            </a:extLst>
          </p:cNvPr>
          <p:cNvSpPr>
            <a:spLocks noGrp="1"/>
          </p:cNvSpPr>
          <p:nvPr>
            <p:ph type="sldNum" sz="quarter" idx="12"/>
          </p:nvPr>
        </p:nvSpPr>
        <p:spPr/>
        <p:txBody>
          <a:bodyPr/>
          <a:lstStyle/>
          <a:p>
            <a:fld id="{4F32F004-CAFE-E448-B414-3A1FBC0A9FD5}" type="slidenum">
              <a:rPr lang="en-US" smtClean="0"/>
              <a:t>‹#›</a:t>
            </a:fld>
            <a:endParaRPr lang="en-US"/>
          </a:p>
        </p:txBody>
      </p:sp>
    </p:spTree>
    <p:extLst>
      <p:ext uri="{BB962C8B-B14F-4D97-AF65-F5344CB8AC3E}">
        <p14:creationId xmlns:p14="http://schemas.microsoft.com/office/powerpoint/2010/main" val="41805719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FF9BB-8711-B6ED-9C38-82F85141DD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F661B14-2F74-0F01-4B6F-F736B11850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3C4A25-5708-0CAE-C210-A4795DFE86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4789BF-905E-3332-10C8-C0F2C6F9B7F1}"/>
              </a:ext>
            </a:extLst>
          </p:cNvPr>
          <p:cNvSpPr>
            <a:spLocks noGrp="1"/>
          </p:cNvSpPr>
          <p:nvPr>
            <p:ph type="dt" sz="half" idx="10"/>
          </p:nvPr>
        </p:nvSpPr>
        <p:spPr/>
        <p:txBody>
          <a:bodyPr/>
          <a:lstStyle/>
          <a:p>
            <a:fld id="{5AA02D0C-1A1B-114A-9E1E-B641027EB297}" type="datetimeFigureOut">
              <a:rPr lang="en-US" smtClean="0"/>
              <a:t>10/16/24</a:t>
            </a:fld>
            <a:endParaRPr lang="en-US"/>
          </a:p>
        </p:txBody>
      </p:sp>
      <p:sp>
        <p:nvSpPr>
          <p:cNvPr id="6" name="Footer Placeholder 5">
            <a:extLst>
              <a:ext uri="{FF2B5EF4-FFF2-40B4-BE49-F238E27FC236}">
                <a16:creationId xmlns:a16="http://schemas.microsoft.com/office/drawing/2014/main" id="{DB83B152-80AD-C33F-280B-6035D2C4AE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BEE280-2E84-C288-74C5-4C176174632E}"/>
              </a:ext>
            </a:extLst>
          </p:cNvPr>
          <p:cNvSpPr>
            <a:spLocks noGrp="1"/>
          </p:cNvSpPr>
          <p:nvPr>
            <p:ph type="sldNum" sz="quarter" idx="12"/>
          </p:nvPr>
        </p:nvSpPr>
        <p:spPr/>
        <p:txBody>
          <a:bodyPr/>
          <a:lstStyle/>
          <a:p>
            <a:fld id="{4F32F004-CAFE-E448-B414-3A1FBC0A9FD5}" type="slidenum">
              <a:rPr lang="en-US" smtClean="0"/>
              <a:t>‹#›</a:t>
            </a:fld>
            <a:endParaRPr lang="en-US"/>
          </a:p>
        </p:txBody>
      </p:sp>
    </p:spTree>
    <p:extLst>
      <p:ext uri="{BB962C8B-B14F-4D97-AF65-F5344CB8AC3E}">
        <p14:creationId xmlns:p14="http://schemas.microsoft.com/office/powerpoint/2010/main" val="423819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AAF9E-35AF-25FA-AAF0-4AE2EB12B0F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18E88E-FFE2-DDED-1B78-B0484A6684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66B384-DAC3-4751-CDAA-F362E8450D18}"/>
              </a:ext>
            </a:extLst>
          </p:cNvPr>
          <p:cNvSpPr>
            <a:spLocks noGrp="1"/>
          </p:cNvSpPr>
          <p:nvPr>
            <p:ph type="dt" sz="half" idx="10"/>
          </p:nvPr>
        </p:nvSpPr>
        <p:spPr/>
        <p:txBody>
          <a:bodyPr/>
          <a:lstStyle/>
          <a:p>
            <a:fld id="{34A749F7-AC71-4748-9F0C-20F11ED7886A}" type="datetimeFigureOut">
              <a:rPr lang="en-US" smtClean="0"/>
              <a:t>10/16/24</a:t>
            </a:fld>
            <a:endParaRPr lang="en-US"/>
          </a:p>
        </p:txBody>
      </p:sp>
      <p:sp>
        <p:nvSpPr>
          <p:cNvPr id="5" name="Footer Placeholder 4">
            <a:extLst>
              <a:ext uri="{FF2B5EF4-FFF2-40B4-BE49-F238E27FC236}">
                <a16:creationId xmlns:a16="http://schemas.microsoft.com/office/drawing/2014/main" id="{64D94602-DCF2-D596-222D-EB38A113A0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3394BE-5DBE-A400-F26F-13B9E6FB7641}"/>
              </a:ext>
            </a:extLst>
          </p:cNvPr>
          <p:cNvSpPr>
            <a:spLocks noGrp="1"/>
          </p:cNvSpPr>
          <p:nvPr>
            <p:ph type="sldNum" sz="quarter" idx="12"/>
          </p:nvPr>
        </p:nvSpPr>
        <p:spPr/>
        <p:txBody>
          <a:bodyPr/>
          <a:lstStyle/>
          <a:p>
            <a:fld id="{79346A7A-64EF-8D4A-95A2-5E1E37E6B1EB}" type="slidenum">
              <a:rPr lang="en-US" smtClean="0"/>
              <a:t>‹#›</a:t>
            </a:fld>
            <a:endParaRPr lang="en-US"/>
          </a:p>
        </p:txBody>
      </p:sp>
    </p:spTree>
    <p:extLst>
      <p:ext uri="{BB962C8B-B14F-4D97-AF65-F5344CB8AC3E}">
        <p14:creationId xmlns:p14="http://schemas.microsoft.com/office/powerpoint/2010/main" val="1263772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17C31-3F92-37BF-2B2D-D7AF59A96A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0CB460E-945C-9E19-555F-00792BC2B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9DA13E-78D5-132F-EF96-92F47577C7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87A449-AE23-14A9-B6EF-BA9816D18F84}"/>
              </a:ext>
            </a:extLst>
          </p:cNvPr>
          <p:cNvSpPr>
            <a:spLocks noGrp="1"/>
          </p:cNvSpPr>
          <p:nvPr>
            <p:ph type="dt" sz="half" idx="10"/>
          </p:nvPr>
        </p:nvSpPr>
        <p:spPr/>
        <p:txBody>
          <a:bodyPr/>
          <a:lstStyle/>
          <a:p>
            <a:fld id="{5AA02D0C-1A1B-114A-9E1E-B641027EB297}" type="datetimeFigureOut">
              <a:rPr lang="en-US" smtClean="0"/>
              <a:t>10/16/24</a:t>
            </a:fld>
            <a:endParaRPr lang="en-US"/>
          </a:p>
        </p:txBody>
      </p:sp>
      <p:sp>
        <p:nvSpPr>
          <p:cNvPr id="6" name="Footer Placeholder 5">
            <a:extLst>
              <a:ext uri="{FF2B5EF4-FFF2-40B4-BE49-F238E27FC236}">
                <a16:creationId xmlns:a16="http://schemas.microsoft.com/office/drawing/2014/main" id="{3C6B3A78-BEE7-1AF5-EEE2-55275C98EA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B75CD8-EDDA-87B5-8C12-9152E7CCEF1F}"/>
              </a:ext>
            </a:extLst>
          </p:cNvPr>
          <p:cNvSpPr>
            <a:spLocks noGrp="1"/>
          </p:cNvSpPr>
          <p:nvPr>
            <p:ph type="sldNum" sz="quarter" idx="12"/>
          </p:nvPr>
        </p:nvSpPr>
        <p:spPr/>
        <p:txBody>
          <a:bodyPr/>
          <a:lstStyle/>
          <a:p>
            <a:fld id="{4F32F004-CAFE-E448-B414-3A1FBC0A9FD5}" type="slidenum">
              <a:rPr lang="en-US" smtClean="0"/>
              <a:t>‹#›</a:t>
            </a:fld>
            <a:endParaRPr lang="en-US"/>
          </a:p>
        </p:txBody>
      </p:sp>
    </p:spTree>
    <p:extLst>
      <p:ext uri="{BB962C8B-B14F-4D97-AF65-F5344CB8AC3E}">
        <p14:creationId xmlns:p14="http://schemas.microsoft.com/office/powerpoint/2010/main" val="3747155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E7E98-FFF7-F7C0-A1F9-521061AB94F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CD8C439-CA0F-92AB-8E03-34A92817992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019BF9-DE71-D51A-70CA-6FE2F207E32C}"/>
              </a:ext>
            </a:extLst>
          </p:cNvPr>
          <p:cNvSpPr>
            <a:spLocks noGrp="1"/>
          </p:cNvSpPr>
          <p:nvPr>
            <p:ph type="dt" sz="half" idx="10"/>
          </p:nvPr>
        </p:nvSpPr>
        <p:spPr/>
        <p:txBody>
          <a:bodyPr/>
          <a:lstStyle/>
          <a:p>
            <a:fld id="{5AA02D0C-1A1B-114A-9E1E-B641027EB297}" type="datetimeFigureOut">
              <a:rPr lang="en-US" smtClean="0"/>
              <a:t>10/16/24</a:t>
            </a:fld>
            <a:endParaRPr lang="en-US"/>
          </a:p>
        </p:txBody>
      </p:sp>
      <p:sp>
        <p:nvSpPr>
          <p:cNvPr id="5" name="Footer Placeholder 4">
            <a:extLst>
              <a:ext uri="{FF2B5EF4-FFF2-40B4-BE49-F238E27FC236}">
                <a16:creationId xmlns:a16="http://schemas.microsoft.com/office/drawing/2014/main" id="{D5008671-5F7B-2FA7-5D95-EB063DB9BE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472845-A093-F8A9-B0BD-474F8AD88F95}"/>
              </a:ext>
            </a:extLst>
          </p:cNvPr>
          <p:cNvSpPr>
            <a:spLocks noGrp="1"/>
          </p:cNvSpPr>
          <p:nvPr>
            <p:ph type="sldNum" sz="quarter" idx="12"/>
          </p:nvPr>
        </p:nvSpPr>
        <p:spPr/>
        <p:txBody>
          <a:bodyPr/>
          <a:lstStyle/>
          <a:p>
            <a:fld id="{4F32F004-CAFE-E448-B414-3A1FBC0A9FD5}" type="slidenum">
              <a:rPr lang="en-US" smtClean="0"/>
              <a:t>‹#›</a:t>
            </a:fld>
            <a:endParaRPr lang="en-US"/>
          </a:p>
        </p:txBody>
      </p:sp>
    </p:spTree>
    <p:extLst>
      <p:ext uri="{BB962C8B-B14F-4D97-AF65-F5344CB8AC3E}">
        <p14:creationId xmlns:p14="http://schemas.microsoft.com/office/powerpoint/2010/main" val="24455037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4392BC-2145-CC5B-C68E-8B1D9016837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3CD8DC7-7899-55E5-73CB-E0C5F6F30E5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6518FE-32C2-7565-E6C0-4C66AFC3F413}"/>
              </a:ext>
            </a:extLst>
          </p:cNvPr>
          <p:cNvSpPr>
            <a:spLocks noGrp="1"/>
          </p:cNvSpPr>
          <p:nvPr>
            <p:ph type="dt" sz="half" idx="10"/>
          </p:nvPr>
        </p:nvSpPr>
        <p:spPr/>
        <p:txBody>
          <a:bodyPr/>
          <a:lstStyle/>
          <a:p>
            <a:fld id="{5AA02D0C-1A1B-114A-9E1E-B641027EB297}" type="datetimeFigureOut">
              <a:rPr lang="en-US" smtClean="0"/>
              <a:t>10/16/24</a:t>
            </a:fld>
            <a:endParaRPr lang="en-US"/>
          </a:p>
        </p:txBody>
      </p:sp>
      <p:sp>
        <p:nvSpPr>
          <p:cNvPr id="5" name="Footer Placeholder 4">
            <a:extLst>
              <a:ext uri="{FF2B5EF4-FFF2-40B4-BE49-F238E27FC236}">
                <a16:creationId xmlns:a16="http://schemas.microsoft.com/office/drawing/2014/main" id="{604B86F2-8388-E923-BE11-8C7339D68F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A3FFA5-8890-0898-A45B-69764C41D80E}"/>
              </a:ext>
            </a:extLst>
          </p:cNvPr>
          <p:cNvSpPr>
            <a:spLocks noGrp="1"/>
          </p:cNvSpPr>
          <p:nvPr>
            <p:ph type="sldNum" sz="quarter" idx="12"/>
          </p:nvPr>
        </p:nvSpPr>
        <p:spPr/>
        <p:txBody>
          <a:bodyPr/>
          <a:lstStyle/>
          <a:p>
            <a:fld id="{4F32F004-CAFE-E448-B414-3A1FBC0A9FD5}" type="slidenum">
              <a:rPr lang="en-US" smtClean="0"/>
              <a:t>‹#›</a:t>
            </a:fld>
            <a:endParaRPr lang="en-US"/>
          </a:p>
        </p:txBody>
      </p:sp>
    </p:spTree>
    <p:extLst>
      <p:ext uri="{BB962C8B-B14F-4D97-AF65-F5344CB8AC3E}">
        <p14:creationId xmlns:p14="http://schemas.microsoft.com/office/powerpoint/2010/main" val="1187179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7A60-E60E-A73D-3802-7232045B3B9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D75656E-392F-ACF8-B187-CCC7BB8CFE3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C51488-93C3-0FB8-04BC-9B7431C49A70}"/>
              </a:ext>
            </a:extLst>
          </p:cNvPr>
          <p:cNvSpPr>
            <a:spLocks noGrp="1"/>
          </p:cNvSpPr>
          <p:nvPr>
            <p:ph type="dt" sz="half" idx="10"/>
          </p:nvPr>
        </p:nvSpPr>
        <p:spPr/>
        <p:txBody>
          <a:bodyPr/>
          <a:lstStyle/>
          <a:p>
            <a:fld id="{34A749F7-AC71-4748-9F0C-20F11ED7886A}" type="datetimeFigureOut">
              <a:rPr lang="en-US" smtClean="0"/>
              <a:t>10/16/24</a:t>
            </a:fld>
            <a:endParaRPr lang="en-US"/>
          </a:p>
        </p:txBody>
      </p:sp>
      <p:sp>
        <p:nvSpPr>
          <p:cNvPr id="5" name="Footer Placeholder 4">
            <a:extLst>
              <a:ext uri="{FF2B5EF4-FFF2-40B4-BE49-F238E27FC236}">
                <a16:creationId xmlns:a16="http://schemas.microsoft.com/office/drawing/2014/main" id="{6D36519D-5663-539F-059D-A06B3E1728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1699E8-E3D1-9179-69CC-6C11CAE4D924}"/>
              </a:ext>
            </a:extLst>
          </p:cNvPr>
          <p:cNvSpPr>
            <a:spLocks noGrp="1"/>
          </p:cNvSpPr>
          <p:nvPr>
            <p:ph type="sldNum" sz="quarter" idx="12"/>
          </p:nvPr>
        </p:nvSpPr>
        <p:spPr/>
        <p:txBody>
          <a:bodyPr/>
          <a:lstStyle/>
          <a:p>
            <a:fld id="{79346A7A-64EF-8D4A-95A2-5E1E37E6B1EB}" type="slidenum">
              <a:rPr lang="en-US" smtClean="0"/>
              <a:t>‹#›</a:t>
            </a:fld>
            <a:endParaRPr lang="en-US"/>
          </a:p>
        </p:txBody>
      </p:sp>
    </p:spTree>
    <p:extLst>
      <p:ext uri="{BB962C8B-B14F-4D97-AF65-F5344CB8AC3E}">
        <p14:creationId xmlns:p14="http://schemas.microsoft.com/office/powerpoint/2010/main" val="1362526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D7FCA-E685-1A7F-FCAC-2680448928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18F644-FD99-040E-2D32-44046BA5E7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F0BAFC-572E-5110-BD56-711CE73E7F3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1A30793-3D98-070E-75CC-662FE5B1794E}"/>
              </a:ext>
            </a:extLst>
          </p:cNvPr>
          <p:cNvSpPr>
            <a:spLocks noGrp="1"/>
          </p:cNvSpPr>
          <p:nvPr>
            <p:ph type="dt" sz="half" idx="10"/>
          </p:nvPr>
        </p:nvSpPr>
        <p:spPr/>
        <p:txBody>
          <a:bodyPr/>
          <a:lstStyle/>
          <a:p>
            <a:fld id="{34A749F7-AC71-4748-9F0C-20F11ED7886A}" type="datetimeFigureOut">
              <a:rPr lang="en-US" smtClean="0"/>
              <a:t>10/16/24</a:t>
            </a:fld>
            <a:endParaRPr lang="en-US"/>
          </a:p>
        </p:txBody>
      </p:sp>
      <p:sp>
        <p:nvSpPr>
          <p:cNvPr id="6" name="Footer Placeholder 5">
            <a:extLst>
              <a:ext uri="{FF2B5EF4-FFF2-40B4-BE49-F238E27FC236}">
                <a16:creationId xmlns:a16="http://schemas.microsoft.com/office/drawing/2014/main" id="{6F1FF1D9-87C0-7BF2-4274-E15F254540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87B1D8-5390-DC0F-CC93-9501AF4D015A}"/>
              </a:ext>
            </a:extLst>
          </p:cNvPr>
          <p:cNvSpPr>
            <a:spLocks noGrp="1"/>
          </p:cNvSpPr>
          <p:nvPr>
            <p:ph type="sldNum" sz="quarter" idx="12"/>
          </p:nvPr>
        </p:nvSpPr>
        <p:spPr/>
        <p:txBody>
          <a:bodyPr/>
          <a:lstStyle/>
          <a:p>
            <a:fld id="{79346A7A-64EF-8D4A-95A2-5E1E37E6B1EB}" type="slidenum">
              <a:rPr lang="en-US" smtClean="0"/>
              <a:t>‹#›</a:t>
            </a:fld>
            <a:endParaRPr lang="en-US"/>
          </a:p>
        </p:txBody>
      </p:sp>
    </p:spTree>
    <p:extLst>
      <p:ext uri="{BB962C8B-B14F-4D97-AF65-F5344CB8AC3E}">
        <p14:creationId xmlns:p14="http://schemas.microsoft.com/office/powerpoint/2010/main" val="2281558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B8877-A68A-DDEF-0FEF-18196B291CF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70ACE6-F430-4E05-0AD9-0639752ECA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A622C3-D161-1F49-CAB4-196FF286C2E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40C170-A6D5-F953-D86E-057AFB2BDD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AF6C5A9-5E4D-B360-6FB2-8CAE3401A74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39389E1-DF8C-A7C1-9FD0-17B73B052FD2}"/>
              </a:ext>
            </a:extLst>
          </p:cNvPr>
          <p:cNvSpPr>
            <a:spLocks noGrp="1"/>
          </p:cNvSpPr>
          <p:nvPr>
            <p:ph type="dt" sz="half" idx="10"/>
          </p:nvPr>
        </p:nvSpPr>
        <p:spPr/>
        <p:txBody>
          <a:bodyPr/>
          <a:lstStyle/>
          <a:p>
            <a:fld id="{34A749F7-AC71-4748-9F0C-20F11ED7886A}" type="datetimeFigureOut">
              <a:rPr lang="en-US" smtClean="0"/>
              <a:t>10/16/24</a:t>
            </a:fld>
            <a:endParaRPr lang="en-US"/>
          </a:p>
        </p:txBody>
      </p:sp>
      <p:sp>
        <p:nvSpPr>
          <p:cNvPr id="8" name="Footer Placeholder 7">
            <a:extLst>
              <a:ext uri="{FF2B5EF4-FFF2-40B4-BE49-F238E27FC236}">
                <a16:creationId xmlns:a16="http://schemas.microsoft.com/office/drawing/2014/main" id="{EB409697-4BDD-760F-33B6-5EC3030BE33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B11B2C3-8BAD-E286-DE1A-E1411339ECEA}"/>
              </a:ext>
            </a:extLst>
          </p:cNvPr>
          <p:cNvSpPr>
            <a:spLocks noGrp="1"/>
          </p:cNvSpPr>
          <p:nvPr>
            <p:ph type="sldNum" sz="quarter" idx="12"/>
          </p:nvPr>
        </p:nvSpPr>
        <p:spPr/>
        <p:txBody>
          <a:bodyPr/>
          <a:lstStyle/>
          <a:p>
            <a:fld id="{79346A7A-64EF-8D4A-95A2-5E1E37E6B1EB}" type="slidenum">
              <a:rPr lang="en-US" smtClean="0"/>
              <a:t>‹#›</a:t>
            </a:fld>
            <a:endParaRPr lang="en-US"/>
          </a:p>
        </p:txBody>
      </p:sp>
    </p:spTree>
    <p:extLst>
      <p:ext uri="{BB962C8B-B14F-4D97-AF65-F5344CB8AC3E}">
        <p14:creationId xmlns:p14="http://schemas.microsoft.com/office/powerpoint/2010/main" val="1837172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986F1-DA4E-C9AB-3AA4-9F6CD6F71CE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91181F2-9DC3-F9B1-B0FD-7BCEA80CCA0F}"/>
              </a:ext>
            </a:extLst>
          </p:cNvPr>
          <p:cNvSpPr>
            <a:spLocks noGrp="1"/>
          </p:cNvSpPr>
          <p:nvPr>
            <p:ph type="dt" sz="half" idx="10"/>
          </p:nvPr>
        </p:nvSpPr>
        <p:spPr/>
        <p:txBody>
          <a:bodyPr/>
          <a:lstStyle/>
          <a:p>
            <a:fld id="{34A749F7-AC71-4748-9F0C-20F11ED7886A}" type="datetimeFigureOut">
              <a:rPr lang="en-US" smtClean="0"/>
              <a:t>10/16/24</a:t>
            </a:fld>
            <a:endParaRPr lang="en-US"/>
          </a:p>
        </p:txBody>
      </p:sp>
      <p:sp>
        <p:nvSpPr>
          <p:cNvPr id="4" name="Footer Placeholder 3">
            <a:extLst>
              <a:ext uri="{FF2B5EF4-FFF2-40B4-BE49-F238E27FC236}">
                <a16:creationId xmlns:a16="http://schemas.microsoft.com/office/drawing/2014/main" id="{1774FE38-4D87-B680-518C-BE26BFC7ED0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543E473-A4E1-5054-6B98-E4DE281380D9}"/>
              </a:ext>
            </a:extLst>
          </p:cNvPr>
          <p:cNvSpPr>
            <a:spLocks noGrp="1"/>
          </p:cNvSpPr>
          <p:nvPr>
            <p:ph type="sldNum" sz="quarter" idx="12"/>
          </p:nvPr>
        </p:nvSpPr>
        <p:spPr/>
        <p:txBody>
          <a:bodyPr/>
          <a:lstStyle/>
          <a:p>
            <a:fld id="{79346A7A-64EF-8D4A-95A2-5E1E37E6B1EB}" type="slidenum">
              <a:rPr lang="en-US" smtClean="0"/>
              <a:t>‹#›</a:t>
            </a:fld>
            <a:endParaRPr lang="en-US"/>
          </a:p>
        </p:txBody>
      </p:sp>
    </p:spTree>
    <p:extLst>
      <p:ext uri="{BB962C8B-B14F-4D97-AF65-F5344CB8AC3E}">
        <p14:creationId xmlns:p14="http://schemas.microsoft.com/office/powerpoint/2010/main" val="3767852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8A0E57-80AE-B424-24B0-BEA2A5FDCA27}"/>
              </a:ext>
            </a:extLst>
          </p:cNvPr>
          <p:cNvSpPr>
            <a:spLocks noGrp="1"/>
          </p:cNvSpPr>
          <p:nvPr>
            <p:ph type="dt" sz="half" idx="10"/>
          </p:nvPr>
        </p:nvSpPr>
        <p:spPr/>
        <p:txBody>
          <a:bodyPr/>
          <a:lstStyle/>
          <a:p>
            <a:fld id="{34A749F7-AC71-4748-9F0C-20F11ED7886A}" type="datetimeFigureOut">
              <a:rPr lang="en-US" smtClean="0"/>
              <a:t>10/16/24</a:t>
            </a:fld>
            <a:endParaRPr lang="en-US"/>
          </a:p>
        </p:txBody>
      </p:sp>
      <p:sp>
        <p:nvSpPr>
          <p:cNvPr id="3" name="Footer Placeholder 2">
            <a:extLst>
              <a:ext uri="{FF2B5EF4-FFF2-40B4-BE49-F238E27FC236}">
                <a16:creationId xmlns:a16="http://schemas.microsoft.com/office/drawing/2014/main" id="{006A1B79-4FA8-065B-28E1-8FF3BF6DAB5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7AC420D-75F7-F801-46BD-ABF8EB790AB1}"/>
              </a:ext>
            </a:extLst>
          </p:cNvPr>
          <p:cNvSpPr>
            <a:spLocks noGrp="1"/>
          </p:cNvSpPr>
          <p:nvPr>
            <p:ph type="sldNum" sz="quarter" idx="12"/>
          </p:nvPr>
        </p:nvSpPr>
        <p:spPr/>
        <p:txBody>
          <a:bodyPr/>
          <a:lstStyle/>
          <a:p>
            <a:fld id="{79346A7A-64EF-8D4A-95A2-5E1E37E6B1EB}" type="slidenum">
              <a:rPr lang="en-US" smtClean="0"/>
              <a:t>‹#›</a:t>
            </a:fld>
            <a:endParaRPr lang="en-US"/>
          </a:p>
        </p:txBody>
      </p:sp>
    </p:spTree>
    <p:extLst>
      <p:ext uri="{BB962C8B-B14F-4D97-AF65-F5344CB8AC3E}">
        <p14:creationId xmlns:p14="http://schemas.microsoft.com/office/powerpoint/2010/main" val="1553377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48992-4C03-E61B-5CF7-A5D9C11AF6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70ADA3-384A-2C73-9DC4-82DF953E1D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885D19-64D0-7022-08FA-D062BDA44C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AA7800-F150-5B37-2862-07FD57F3B1B5}"/>
              </a:ext>
            </a:extLst>
          </p:cNvPr>
          <p:cNvSpPr>
            <a:spLocks noGrp="1"/>
          </p:cNvSpPr>
          <p:nvPr>
            <p:ph type="dt" sz="half" idx="10"/>
          </p:nvPr>
        </p:nvSpPr>
        <p:spPr/>
        <p:txBody>
          <a:bodyPr/>
          <a:lstStyle/>
          <a:p>
            <a:fld id="{34A749F7-AC71-4748-9F0C-20F11ED7886A}" type="datetimeFigureOut">
              <a:rPr lang="en-US" smtClean="0"/>
              <a:t>10/16/24</a:t>
            </a:fld>
            <a:endParaRPr lang="en-US"/>
          </a:p>
        </p:txBody>
      </p:sp>
      <p:sp>
        <p:nvSpPr>
          <p:cNvPr id="6" name="Footer Placeholder 5">
            <a:extLst>
              <a:ext uri="{FF2B5EF4-FFF2-40B4-BE49-F238E27FC236}">
                <a16:creationId xmlns:a16="http://schemas.microsoft.com/office/drawing/2014/main" id="{01DD1B2F-7389-05F3-9DCC-0E0840CD96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F8AAB7-2C9F-9C26-76CC-F57584B42B5C}"/>
              </a:ext>
            </a:extLst>
          </p:cNvPr>
          <p:cNvSpPr>
            <a:spLocks noGrp="1"/>
          </p:cNvSpPr>
          <p:nvPr>
            <p:ph type="sldNum" sz="quarter" idx="12"/>
          </p:nvPr>
        </p:nvSpPr>
        <p:spPr/>
        <p:txBody>
          <a:bodyPr/>
          <a:lstStyle/>
          <a:p>
            <a:fld id="{79346A7A-64EF-8D4A-95A2-5E1E37E6B1EB}" type="slidenum">
              <a:rPr lang="en-US" smtClean="0"/>
              <a:t>‹#›</a:t>
            </a:fld>
            <a:endParaRPr lang="en-US"/>
          </a:p>
        </p:txBody>
      </p:sp>
    </p:spTree>
    <p:extLst>
      <p:ext uri="{BB962C8B-B14F-4D97-AF65-F5344CB8AC3E}">
        <p14:creationId xmlns:p14="http://schemas.microsoft.com/office/powerpoint/2010/main" val="267739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4EA9D-0FFA-617A-DBF8-8EE03505EB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1B963D3-778B-175E-38AF-C9E1FA2B0B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4107DE1-227F-3AD1-46A4-FE260A5759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28CAC0-CEDC-61A0-88FE-6E60D78E04FE}"/>
              </a:ext>
            </a:extLst>
          </p:cNvPr>
          <p:cNvSpPr>
            <a:spLocks noGrp="1"/>
          </p:cNvSpPr>
          <p:nvPr>
            <p:ph type="dt" sz="half" idx="10"/>
          </p:nvPr>
        </p:nvSpPr>
        <p:spPr/>
        <p:txBody>
          <a:bodyPr/>
          <a:lstStyle/>
          <a:p>
            <a:fld id="{34A749F7-AC71-4748-9F0C-20F11ED7886A}" type="datetimeFigureOut">
              <a:rPr lang="en-US" smtClean="0"/>
              <a:t>10/16/24</a:t>
            </a:fld>
            <a:endParaRPr lang="en-US"/>
          </a:p>
        </p:txBody>
      </p:sp>
      <p:sp>
        <p:nvSpPr>
          <p:cNvPr id="6" name="Footer Placeholder 5">
            <a:extLst>
              <a:ext uri="{FF2B5EF4-FFF2-40B4-BE49-F238E27FC236}">
                <a16:creationId xmlns:a16="http://schemas.microsoft.com/office/drawing/2014/main" id="{F7F7E7F0-EEDE-67A7-A26A-1FB3361BF7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618BB7-C337-41E4-564C-0FCA63197A8E}"/>
              </a:ext>
            </a:extLst>
          </p:cNvPr>
          <p:cNvSpPr>
            <a:spLocks noGrp="1"/>
          </p:cNvSpPr>
          <p:nvPr>
            <p:ph type="sldNum" sz="quarter" idx="12"/>
          </p:nvPr>
        </p:nvSpPr>
        <p:spPr/>
        <p:txBody>
          <a:bodyPr/>
          <a:lstStyle/>
          <a:p>
            <a:fld id="{79346A7A-64EF-8D4A-95A2-5E1E37E6B1EB}" type="slidenum">
              <a:rPr lang="en-US" smtClean="0"/>
              <a:t>‹#›</a:t>
            </a:fld>
            <a:endParaRPr lang="en-US"/>
          </a:p>
        </p:txBody>
      </p:sp>
    </p:spTree>
    <p:extLst>
      <p:ext uri="{BB962C8B-B14F-4D97-AF65-F5344CB8AC3E}">
        <p14:creationId xmlns:p14="http://schemas.microsoft.com/office/powerpoint/2010/main" val="3619778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C848D5-E4F3-2497-E8BB-37C8F6A282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06A802B-967A-9456-91B9-79540538E0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ED68E1-A579-0F6B-B4FF-6EF71A5B1C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4A749F7-AC71-4748-9F0C-20F11ED7886A}" type="datetimeFigureOut">
              <a:rPr lang="en-US" smtClean="0"/>
              <a:t>10/16/24</a:t>
            </a:fld>
            <a:endParaRPr lang="en-US"/>
          </a:p>
        </p:txBody>
      </p:sp>
      <p:sp>
        <p:nvSpPr>
          <p:cNvPr id="5" name="Footer Placeholder 4">
            <a:extLst>
              <a:ext uri="{FF2B5EF4-FFF2-40B4-BE49-F238E27FC236}">
                <a16:creationId xmlns:a16="http://schemas.microsoft.com/office/drawing/2014/main" id="{02DB2DE9-87E0-D018-0B2D-63A634A3A8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5E5CA84-F41A-A7BC-CF96-02A7FC0734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9346A7A-64EF-8D4A-95A2-5E1E37E6B1EB}" type="slidenum">
              <a:rPr lang="en-US" smtClean="0"/>
              <a:t>‹#›</a:t>
            </a:fld>
            <a:endParaRPr lang="en-US"/>
          </a:p>
        </p:txBody>
      </p:sp>
    </p:spTree>
    <p:extLst>
      <p:ext uri="{BB962C8B-B14F-4D97-AF65-F5344CB8AC3E}">
        <p14:creationId xmlns:p14="http://schemas.microsoft.com/office/powerpoint/2010/main" val="1393680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1DE6AD-5A5C-22A0-6ACA-459E3858A1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191F174-9778-637A-2BBB-2A2E50E37A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D32310-B52A-B0E1-CD98-F7507F8DEE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A02D0C-1A1B-114A-9E1E-B641027EB297}" type="datetimeFigureOut">
              <a:rPr lang="en-US" smtClean="0"/>
              <a:t>10/16/24</a:t>
            </a:fld>
            <a:endParaRPr lang="en-US"/>
          </a:p>
        </p:txBody>
      </p:sp>
      <p:sp>
        <p:nvSpPr>
          <p:cNvPr id="5" name="Footer Placeholder 4">
            <a:extLst>
              <a:ext uri="{FF2B5EF4-FFF2-40B4-BE49-F238E27FC236}">
                <a16:creationId xmlns:a16="http://schemas.microsoft.com/office/drawing/2014/main" id="{F1B7CAF8-9865-A80C-CA6C-91007BD8C8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43ADF9C-7554-343B-606E-B431C6DCF5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32F004-CAFE-E448-B414-3A1FBC0A9FD5}" type="slidenum">
              <a:rPr lang="en-US" smtClean="0"/>
              <a:t>‹#›</a:t>
            </a:fld>
            <a:endParaRPr lang="en-US"/>
          </a:p>
        </p:txBody>
      </p:sp>
    </p:spTree>
    <p:extLst>
      <p:ext uri="{BB962C8B-B14F-4D97-AF65-F5344CB8AC3E}">
        <p14:creationId xmlns:p14="http://schemas.microsoft.com/office/powerpoint/2010/main" val="26426180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8" Type="http://schemas.openxmlformats.org/officeDocument/2006/relationships/image" Target="../media/image15.jp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jpg"/><Relationship Id="rId2" Type="http://schemas.openxmlformats.org/officeDocument/2006/relationships/image" Target="../media/image9.png"/><Relationship Id="rId1" Type="http://schemas.openxmlformats.org/officeDocument/2006/relationships/slideLayout" Target="../slideLayouts/slideLayout18.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12.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2.png"/><Relationship Id="rId1" Type="http://schemas.openxmlformats.org/officeDocument/2006/relationships/slideLayout" Target="../slideLayouts/slideLayout18.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package" Target="../embeddings/Microsoft_Excel_Worksheet.xlsx"/><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B4623-4D30-F4D0-707E-F37B31E76843}"/>
              </a:ext>
            </a:extLst>
          </p:cNvPr>
          <p:cNvSpPr txBox="1">
            <a:spLocks/>
          </p:cNvSpPr>
          <p:nvPr/>
        </p:nvSpPr>
        <p:spPr>
          <a:xfrm>
            <a:off x="1549541" y="1901512"/>
            <a:ext cx="9092913" cy="152748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25000"/>
              </a:lnSpc>
            </a:pPr>
            <a:r>
              <a:rPr lang="en-US" sz="4000" b="1" dirty="0">
                <a:solidFill>
                  <a:schemeClr val="tx2"/>
                </a:solidFill>
                <a:latin typeface="+mn-lt"/>
                <a:ea typeface="DengXian Light" panose="02010600030101010101" pitchFamily="2" charset="-122"/>
              </a:rPr>
              <a:t>Connecting Financial Data with Intellectual Property Rights</a:t>
            </a:r>
            <a:endParaRPr lang="en-US" sz="4000" dirty="0">
              <a:solidFill>
                <a:schemeClr val="tx2"/>
              </a:solidFill>
              <a:latin typeface="+mn-lt"/>
            </a:endParaRPr>
          </a:p>
        </p:txBody>
      </p:sp>
      <p:sp>
        <p:nvSpPr>
          <p:cNvPr id="3" name="Subtitle 2">
            <a:extLst>
              <a:ext uri="{FF2B5EF4-FFF2-40B4-BE49-F238E27FC236}">
                <a16:creationId xmlns:a16="http://schemas.microsoft.com/office/drawing/2014/main" id="{0CECBCB6-5AE0-B809-61A3-AD742E346C8B}"/>
              </a:ext>
            </a:extLst>
          </p:cNvPr>
          <p:cNvSpPr txBox="1">
            <a:spLocks/>
          </p:cNvSpPr>
          <p:nvPr/>
        </p:nvSpPr>
        <p:spPr>
          <a:xfrm>
            <a:off x="2615680" y="5122534"/>
            <a:ext cx="6960637" cy="152748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None/>
            </a:pPr>
            <a:r>
              <a:rPr lang="nl-BE" sz="1600" dirty="0">
                <a:solidFill>
                  <a:schemeClr val="tx2"/>
                </a:solidFill>
                <a:ea typeface="DengXian Light" panose="02010600030101010101" pitchFamily="2" charset="-122"/>
              </a:rPr>
              <a:t>B. Van Looy, J-B Vervenne, J. Callaert, J. Wursten, P.-H. Chen, S. Vanhaverbeke</a:t>
            </a:r>
            <a:endParaRPr lang="en-US" sz="1600" dirty="0">
              <a:solidFill>
                <a:schemeClr val="tx2"/>
              </a:solidFill>
              <a:ea typeface="DengXian Light" panose="02010600030101010101" pitchFamily="2" charset="-122"/>
            </a:endParaRPr>
          </a:p>
          <a:p>
            <a:pPr marL="0" indent="0" algn="ctr">
              <a:lnSpc>
                <a:spcPct val="110000"/>
              </a:lnSpc>
              <a:buNone/>
            </a:pPr>
            <a:r>
              <a:rPr lang="en-US" sz="1600" kern="100" dirty="0">
                <a:solidFill>
                  <a:schemeClr val="tx2"/>
                </a:solidFill>
                <a:ea typeface="Times New Roman" panose="02020603050405020304" pitchFamily="18" charset="0"/>
                <a:cs typeface="Times New Roman" panose="02020603050405020304" pitchFamily="18" charset="0"/>
              </a:rPr>
              <a:t>KU Leuven, Department of Management, Strategy and Innovation (MSI), </a:t>
            </a:r>
            <a:br>
              <a:rPr lang="en-US" sz="1600" kern="100" dirty="0">
                <a:solidFill>
                  <a:schemeClr val="tx2"/>
                </a:solidFill>
                <a:ea typeface="Times New Roman" panose="02020603050405020304" pitchFamily="18" charset="0"/>
                <a:cs typeface="Times New Roman" panose="02020603050405020304" pitchFamily="18" charset="0"/>
              </a:rPr>
            </a:br>
            <a:r>
              <a:rPr lang="en-US" sz="1600" kern="100" dirty="0">
                <a:solidFill>
                  <a:schemeClr val="tx2"/>
                </a:solidFill>
                <a:ea typeface="Times New Roman" panose="02020603050405020304" pitchFamily="18" charset="0"/>
                <a:cs typeface="Times New Roman" panose="02020603050405020304" pitchFamily="18" charset="0"/>
              </a:rPr>
              <a:t>Faculty of Business and Economics (FEB), B-3000 Leuven, Belgium</a:t>
            </a:r>
            <a:endParaRPr lang="en-US" sz="1600" dirty="0">
              <a:solidFill>
                <a:schemeClr val="tx2"/>
              </a:solidFill>
              <a:ea typeface="Times New Roman" panose="02020603050405020304" pitchFamily="18" charset="0"/>
            </a:endParaRPr>
          </a:p>
          <a:p>
            <a:pPr marL="0" indent="0" algn="ctr">
              <a:lnSpc>
                <a:spcPct val="110000"/>
              </a:lnSpc>
              <a:buNone/>
            </a:pPr>
            <a:r>
              <a:rPr lang="en-US" sz="1600" kern="100" dirty="0">
                <a:solidFill>
                  <a:schemeClr val="tx2"/>
                </a:solidFill>
                <a:ea typeface="Times New Roman" panose="02020603050405020304" pitchFamily="18" charset="0"/>
                <a:cs typeface="Times New Roman" panose="02020603050405020304" pitchFamily="18" charset="0"/>
              </a:rPr>
              <a:t>Expert Centre R&amp;D Monitoring (ECOOM)</a:t>
            </a:r>
            <a:endParaRPr lang="en-US" sz="1600" kern="100" dirty="0">
              <a:solidFill>
                <a:schemeClr val="tx2"/>
              </a:solidFill>
              <a:ea typeface="Aptos" panose="020B000402020202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86A18871-8CC2-1AA6-2F66-359371CEF822}"/>
              </a:ext>
            </a:extLst>
          </p:cNvPr>
          <p:cNvPicPr>
            <a:picLocks noChangeAspect="1"/>
          </p:cNvPicPr>
          <p:nvPr/>
        </p:nvPicPr>
        <p:blipFill>
          <a:blip r:embed="rId2"/>
          <a:stretch>
            <a:fillRect/>
          </a:stretch>
        </p:blipFill>
        <p:spPr>
          <a:xfrm>
            <a:off x="253076" y="249381"/>
            <a:ext cx="1508946" cy="544635"/>
          </a:xfrm>
          <a:prstGeom prst="rect">
            <a:avLst/>
          </a:prstGeom>
        </p:spPr>
      </p:pic>
      <p:sp>
        <p:nvSpPr>
          <p:cNvPr id="5" name="Subtitle 2">
            <a:extLst>
              <a:ext uri="{FF2B5EF4-FFF2-40B4-BE49-F238E27FC236}">
                <a16:creationId xmlns:a16="http://schemas.microsoft.com/office/drawing/2014/main" id="{6943363D-B1BA-DBFE-1FA9-A4C04EFFBA90}"/>
              </a:ext>
            </a:extLst>
          </p:cNvPr>
          <p:cNvSpPr txBox="1">
            <a:spLocks/>
          </p:cNvSpPr>
          <p:nvPr/>
        </p:nvSpPr>
        <p:spPr>
          <a:xfrm>
            <a:off x="10678558" y="6475294"/>
            <a:ext cx="1513442" cy="34945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None/>
            </a:pPr>
            <a:r>
              <a:rPr lang="en-US" sz="1600" dirty="0">
                <a:solidFill>
                  <a:schemeClr val="bg1">
                    <a:lumMod val="65000"/>
                  </a:schemeClr>
                </a:solidFill>
                <a:ea typeface="DengXian Light" panose="02010600030101010101" pitchFamily="2" charset="-122"/>
              </a:rPr>
              <a:t>17.10.2024</a:t>
            </a:r>
            <a:endParaRPr lang="en-US" sz="1600" kern="100" dirty="0">
              <a:solidFill>
                <a:schemeClr val="bg1">
                  <a:lumMod val="65000"/>
                </a:schemeClr>
              </a:solidFill>
              <a:ea typeface="Aptos" panose="020B0004020202020204" pitchFamily="34" charset="0"/>
              <a:cs typeface="Times New Roman" panose="02020603050405020304" pitchFamily="18" charset="0"/>
            </a:endParaRPr>
          </a:p>
        </p:txBody>
      </p:sp>
      <p:sp>
        <p:nvSpPr>
          <p:cNvPr id="7" name="Title 1">
            <a:extLst>
              <a:ext uri="{FF2B5EF4-FFF2-40B4-BE49-F238E27FC236}">
                <a16:creationId xmlns:a16="http://schemas.microsoft.com/office/drawing/2014/main" id="{CD08BDB4-DB33-53BE-E001-1F275C35505A}"/>
              </a:ext>
            </a:extLst>
          </p:cNvPr>
          <p:cNvSpPr txBox="1">
            <a:spLocks/>
          </p:cNvSpPr>
          <p:nvPr/>
        </p:nvSpPr>
        <p:spPr>
          <a:xfrm>
            <a:off x="3467713" y="3645881"/>
            <a:ext cx="5483258" cy="54463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25000"/>
              </a:lnSpc>
            </a:pPr>
            <a:r>
              <a:rPr lang="en-US" sz="2600" dirty="0">
                <a:solidFill>
                  <a:schemeClr val="tx2"/>
                </a:solidFill>
                <a:latin typeface="+mn-lt"/>
                <a:ea typeface="DengXian Light" panose="02010600030101010101" pitchFamily="2" charset="-122"/>
              </a:rPr>
              <a:t>Relevancy and (Data) Complexity</a:t>
            </a:r>
            <a:endParaRPr lang="en-US" sz="2600" dirty="0">
              <a:solidFill>
                <a:schemeClr val="tx2"/>
              </a:solidFill>
              <a:latin typeface="+mn-lt"/>
            </a:endParaRPr>
          </a:p>
        </p:txBody>
      </p:sp>
      <p:sp>
        <p:nvSpPr>
          <p:cNvPr id="8" name="Oval 7">
            <a:extLst>
              <a:ext uri="{FF2B5EF4-FFF2-40B4-BE49-F238E27FC236}">
                <a16:creationId xmlns:a16="http://schemas.microsoft.com/office/drawing/2014/main" id="{63FB27E4-A9A8-6090-E455-9FEDA9BEF2A2}"/>
              </a:ext>
            </a:extLst>
          </p:cNvPr>
          <p:cNvSpPr/>
          <p:nvPr/>
        </p:nvSpPr>
        <p:spPr>
          <a:xfrm>
            <a:off x="876045" y="3429000"/>
            <a:ext cx="266007" cy="266007"/>
          </a:xfrm>
          <a:prstGeom prst="ellipse">
            <a:avLst/>
          </a:prstGeom>
          <a:solidFill>
            <a:srgbClr val="54BD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cxnSp>
        <p:nvCxnSpPr>
          <p:cNvPr id="10" name="Straight Connector 9">
            <a:extLst>
              <a:ext uri="{FF2B5EF4-FFF2-40B4-BE49-F238E27FC236}">
                <a16:creationId xmlns:a16="http://schemas.microsoft.com/office/drawing/2014/main" id="{7514FB67-B922-8CFF-8F3E-136AEAE6E811}"/>
              </a:ext>
            </a:extLst>
          </p:cNvPr>
          <p:cNvCxnSpPr>
            <a:cxnSpLocks/>
          </p:cNvCxnSpPr>
          <p:nvPr/>
        </p:nvCxnSpPr>
        <p:spPr>
          <a:xfrm>
            <a:off x="1009048" y="3761184"/>
            <a:ext cx="0" cy="3096816"/>
          </a:xfrm>
          <a:prstGeom prst="line">
            <a:avLst/>
          </a:prstGeom>
          <a:ln>
            <a:solidFill>
              <a:srgbClr val="54BDEB"/>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98544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99A2372-E769-AABA-E183-51CE42F2A79C}"/>
              </a:ext>
            </a:extLst>
          </p:cNvPr>
          <p:cNvCxnSpPr>
            <a:cxnSpLocks/>
          </p:cNvCxnSpPr>
          <p:nvPr/>
        </p:nvCxnSpPr>
        <p:spPr>
          <a:xfrm>
            <a:off x="1010475" y="0"/>
            <a:ext cx="0" cy="643987"/>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4" name="Oval 13">
            <a:extLst>
              <a:ext uri="{FF2B5EF4-FFF2-40B4-BE49-F238E27FC236}">
                <a16:creationId xmlns:a16="http://schemas.microsoft.com/office/drawing/2014/main" id="{0F262570-968C-B648-8B23-F8F1AB2F2DCD}"/>
              </a:ext>
            </a:extLst>
          </p:cNvPr>
          <p:cNvSpPr/>
          <p:nvPr/>
        </p:nvSpPr>
        <p:spPr>
          <a:xfrm>
            <a:off x="877471" y="663865"/>
            <a:ext cx="266007" cy="266007"/>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
        <p:nvSpPr>
          <p:cNvPr id="18" name="Title 1">
            <a:extLst>
              <a:ext uri="{FF2B5EF4-FFF2-40B4-BE49-F238E27FC236}">
                <a16:creationId xmlns:a16="http://schemas.microsoft.com/office/drawing/2014/main" id="{A55869D7-9C35-E997-89C7-04FCC6A825F9}"/>
              </a:ext>
            </a:extLst>
          </p:cNvPr>
          <p:cNvSpPr txBox="1">
            <a:spLocks/>
          </p:cNvSpPr>
          <p:nvPr/>
        </p:nvSpPr>
        <p:spPr>
          <a:xfrm>
            <a:off x="1634543" y="380082"/>
            <a:ext cx="9546982" cy="8684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3800" b="1" dirty="0">
                <a:solidFill>
                  <a:schemeClr val="tx2"/>
                </a:solidFill>
                <a:latin typeface="+mn-lt"/>
                <a:ea typeface="DengXian Light" panose="02010600030101010101" pitchFamily="2" charset="-122"/>
              </a:rPr>
              <a:t>Major Limitation</a:t>
            </a:r>
            <a:endParaRPr lang="en-US" sz="3800" dirty="0">
              <a:solidFill>
                <a:schemeClr val="tx2"/>
              </a:solidFill>
              <a:latin typeface="+mn-lt"/>
            </a:endParaRPr>
          </a:p>
        </p:txBody>
      </p:sp>
      <p:sp>
        <p:nvSpPr>
          <p:cNvPr id="23" name="Title 1">
            <a:extLst>
              <a:ext uri="{FF2B5EF4-FFF2-40B4-BE49-F238E27FC236}">
                <a16:creationId xmlns:a16="http://schemas.microsoft.com/office/drawing/2014/main" id="{323C39AF-44A6-32F4-250A-CEEDD89F897A}"/>
              </a:ext>
            </a:extLst>
          </p:cNvPr>
          <p:cNvSpPr txBox="1">
            <a:spLocks/>
          </p:cNvSpPr>
          <p:nvPr/>
        </p:nvSpPr>
        <p:spPr>
          <a:xfrm>
            <a:off x="1657354" y="1553234"/>
            <a:ext cx="8880009" cy="75584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800" dirty="0">
              <a:latin typeface="+mn-lt"/>
            </a:endParaRPr>
          </a:p>
        </p:txBody>
      </p:sp>
      <p:sp>
        <p:nvSpPr>
          <p:cNvPr id="31" name="Rectangle 2">
            <a:extLst>
              <a:ext uri="{FF2B5EF4-FFF2-40B4-BE49-F238E27FC236}">
                <a16:creationId xmlns:a16="http://schemas.microsoft.com/office/drawing/2014/main" id="{AD6A3D26-317F-40FA-76A6-AAB10C2A5068}"/>
              </a:ext>
            </a:extLst>
          </p:cNvPr>
          <p:cNvSpPr>
            <a:spLocks noChangeArrowheads="1"/>
          </p:cNvSpPr>
          <p:nvPr/>
        </p:nvSpPr>
        <p:spPr bwMode="auto">
          <a:xfrm>
            <a:off x="7163900" y="94312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cxnSp>
        <p:nvCxnSpPr>
          <p:cNvPr id="36" name="Straight Connector 35">
            <a:extLst>
              <a:ext uri="{FF2B5EF4-FFF2-40B4-BE49-F238E27FC236}">
                <a16:creationId xmlns:a16="http://schemas.microsoft.com/office/drawing/2014/main" id="{42204EC8-66E2-DB6F-3213-E77D37601EF8}"/>
              </a:ext>
            </a:extLst>
          </p:cNvPr>
          <p:cNvCxnSpPr>
            <a:cxnSpLocks/>
          </p:cNvCxnSpPr>
          <p:nvPr/>
        </p:nvCxnSpPr>
        <p:spPr>
          <a:xfrm>
            <a:off x="1009048" y="964671"/>
            <a:ext cx="0" cy="5893329"/>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37" name="Oval 36">
            <a:extLst>
              <a:ext uri="{FF2B5EF4-FFF2-40B4-BE49-F238E27FC236}">
                <a16:creationId xmlns:a16="http://schemas.microsoft.com/office/drawing/2014/main" id="{3F93A1BF-1806-C191-92B8-6A3519571A67}"/>
              </a:ext>
            </a:extLst>
          </p:cNvPr>
          <p:cNvSpPr/>
          <p:nvPr/>
        </p:nvSpPr>
        <p:spPr>
          <a:xfrm>
            <a:off x="905746" y="2074190"/>
            <a:ext cx="206604" cy="206604"/>
          </a:xfrm>
          <a:prstGeom prst="ellipse">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B78BD581-92E3-A2E8-274B-5B20FAF2C220}"/>
              </a:ext>
            </a:extLst>
          </p:cNvPr>
          <p:cNvSpPr/>
          <p:nvPr/>
        </p:nvSpPr>
        <p:spPr>
          <a:xfrm>
            <a:off x="903538" y="3444852"/>
            <a:ext cx="206604" cy="206604"/>
          </a:xfrm>
          <a:prstGeom prst="ellipse">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CFCF8A32-B04F-EB2A-C1E2-9BB84D765DFA}"/>
              </a:ext>
            </a:extLst>
          </p:cNvPr>
          <p:cNvSpPr/>
          <p:nvPr/>
        </p:nvSpPr>
        <p:spPr>
          <a:xfrm>
            <a:off x="903538" y="4797244"/>
            <a:ext cx="206604" cy="206604"/>
          </a:xfrm>
          <a:prstGeom prst="ellipse">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F391EB5-3395-6B7A-6425-6042E277EE9A}"/>
              </a:ext>
            </a:extLst>
          </p:cNvPr>
          <p:cNvSpPr txBox="1"/>
          <p:nvPr/>
        </p:nvSpPr>
        <p:spPr>
          <a:xfrm>
            <a:off x="1670233" y="1074036"/>
            <a:ext cx="8105180" cy="430887"/>
          </a:xfrm>
          <a:prstGeom prst="rect">
            <a:avLst/>
          </a:prstGeom>
          <a:noFill/>
        </p:spPr>
        <p:txBody>
          <a:bodyPr wrap="square">
            <a:spAutoFit/>
          </a:bodyPr>
          <a:lstStyle/>
          <a:p>
            <a:r>
              <a:rPr lang="en-US" sz="2200" b="0" i="0" u="none" strike="noStrike" dirty="0">
                <a:solidFill>
                  <a:schemeClr val="tx2"/>
                </a:solidFill>
                <a:effectLst/>
              </a:rPr>
              <a:t>The incompleteness of current financial databases </a:t>
            </a:r>
            <a:endParaRPr lang="en-US" sz="2200" dirty="0">
              <a:solidFill>
                <a:schemeClr val="tx2"/>
              </a:solidFill>
            </a:endParaRPr>
          </a:p>
        </p:txBody>
      </p:sp>
      <p:sp>
        <p:nvSpPr>
          <p:cNvPr id="6" name="Title 1">
            <a:extLst>
              <a:ext uri="{FF2B5EF4-FFF2-40B4-BE49-F238E27FC236}">
                <a16:creationId xmlns:a16="http://schemas.microsoft.com/office/drawing/2014/main" id="{5B17D4D4-E443-E278-61DE-440D2134B8CB}"/>
              </a:ext>
            </a:extLst>
          </p:cNvPr>
          <p:cNvSpPr txBox="1">
            <a:spLocks/>
          </p:cNvSpPr>
          <p:nvPr/>
        </p:nvSpPr>
        <p:spPr>
          <a:xfrm>
            <a:off x="1657355" y="1867802"/>
            <a:ext cx="4073743" cy="61938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2600" b="1" dirty="0">
                <a:solidFill>
                  <a:schemeClr val="accent2">
                    <a:lumMod val="50000"/>
                  </a:schemeClr>
                </a:solidFill>
                <a:latin typeface="+mn-lt"/>
                <a:ea typeface="DengXian Light" panose="02010600030101010101" pitchFamily="2" charset="-122"/>
              </a:rPr>
              <a:t>Limited data coverage</a:t>
            </a:r>
            <a:endParaRPr lang="en-US" sz="2600" b="1" dirty="0">
              <a:solidFill>
                <a:schemeClr val="accent2">
                  <a:lumMod val="50000"/>
                </a:schemeClr>
              </a:solidFill>
              <a:latin typeface="+mn-lt"/>
            </a:endParaRPr>
          </a:p>
        </p:txBody>
      </p:sp>
      <p:sp>
        <p:nvSpPr>
          <p:cNvPr id="7" name="TextBox 6">
            <a:extLst>
              <a:ext uri="{FF2B5EF4-FFF2-40B4-BE49-F238E27FC236}">
                <a16:creationId xmlns:a16="http://schemas.microsoft.com/office/drawing/2014/main" id="{597D9E1F-6106-A2FB-F849-2D479594E1B6}"/>
              </a:ext>
            </a:extLst>
          </p:cNvPr>
          <p:cNvSpPr txBox="1"/>
          <p:nvPr/>
        </p:nvSpPr>
        <p:spPr>
          <a:xfrm>
            <a:off x="1670233" y="2482202"/>
            <a:ext cx="9830600" cy="400110"/>
          </a:xfrm>
          <a:prstGeom prst="rect">
            <a:avLst/>
          </a:prstGeom>
          <a:noFill/>
        </p:spPr>
        <p:txBody>
          <a:bodyPr wrap="square" rtlCol="0">
            <a:spAutoFit/>
          </a:bodyPr>
          <a:lstStyle/>
          <a:p>
            <a:r>
              <a:rPr lang="en-US" sz="2000" dirty="0">
                <a:solidFill>
                  <a:srgbClr val="000000"/>
                </a:solidFill>
              </a:rPr>
              <a:t>L</a:t>
            </a:r>
            <a:r>
              <a:rPr lang="en-US" sz="2000" b="0" i="0" u="none" strike="noStrike" dirty="0">
                <a:solidFill>
                  <a:srgbClr val="000000"/>
                </a:solidFill>
                <a:effectLst/>
              </a:rPr>
              <a:t>ack comprehensive coverage across firms, particularly for smaller businesses (SMEs)</a:t>
            </a:r>
            <a:endParaRPr lang="en-US" sz="2000" dirty="0"/>
          </a:p>
        </p:txBody>
      </p:sp>
      <p:sp>
        <p:nvSpPr>
          <p:cNvPr id="10" name="Title 1">
            <a:extLst>
              <a:ext uri="{FF2B5EF4-FFF2-40B4-BE49-F238E27FC236}">
                <a16:creationId xmlns:a16="http://schemas.microsoft.com/office/drawing/2014/main" id="{45B42107-DE06-E5B2-A51A-C0F603C7A3A3}"/>
              </a:ext>
            </a:extLst>
          </p:cNvPr>
          <p:cNvSpPr txBox="1">
            <a:spLocks/>
          </p:cNvSpPr>
          <p:nvPr/>
        </p:nvSpPr>
        <p:spPr>
          <a:xfrm>
            <a:off x="1634543" y="4590856"/>
            <a:ext cx="7058692" cy="61938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2600" b="1" dirty="0">
                <a:solidFill>
                  <a:schemeClr val="accent2">
                    <a:lumMod val="50000"/>
                  </a:schemeClr>
                </a:solidFill>
                <a:latin typeface="+mn-lt"/>
                <a:ea typeface="DengXian Light" panose="02010600030101010101" pitchFamily="2" charset="-122"/>
              </a:rPr>
              <a:t>Incompleteness</a:t>
            </a:r>
            <a:endParaRPr lang="en-US" sz="2600" b="1" dirty="0">
              <a:solidFill>
                <a:schemeClr val="accent2">
                  <a:lumMod val="50000"/>
                </a:schemeClr>
              </a:solidFill>
              <a:latin typeface="+mn-lt"/>
            </a:endParaRPr>
          </a:p>
        </p:txBody>
      </p:sp>
      <p:sp>
        <p:nvSpPr>
          <p:cNvPr id="11" name="TextBox 10">
            <a:extLst>
              <a:ext uri="{FF2B5EF4-FFF2-40B4-BE49-F238E27FC236}">
                <a16:creationId xmlns:a16="http://schemas.microsoft.com/office/drawing/2014/main" id="{A1AB543C-63A0-B8AE-6267-85FB7FA1D38F}"/>
              </a:ext>
            </a:extLst>
          </p:cNvPr>
          <p:cNvSpPr txBox="1"/>
          <p:nvPr/>
        </p:nvSpPr>
        <p:spPr>
          <a:xfrm>
            <a:off x="1647420" y="5205256"/>
            <a:ext cx="9830591" cy="707886"/>
          </a:xfrm>
          <a:prstGeom prst="rect">
            <a:avLst/>
          </a:prstGeom>
          <a:noFill/>
        </p:spPr>
        <p:txBody>
          <a:bodyPr wrap="square" rtlCol="0">
            <a:spAutoFit/>
          </a:bodyPr>
          <a:lstStyle/>
          <a:p>
            <a:r>
              <a:rPr lang="en-US" sz="2000" dirty="0">
                <a:solidFill>
                  <a:srgbClr val="000000"/>
                </a:solidFill>
              </a:rPr>
              <a:t>Critical details, such as </a:t>
            </a:r>
            <a:r>
              <a:rPr lang="en-US" sz="2000" b="1" dirty="0">
                <a:solidFill>
                  <a:srgbClr val="000000"/>
                </a:solidFill>
              </a:rPr>
              <a:t>firm location</a:t>
            </a:r>
            <a:r>
              <a:rPr lang="en-US" sz="2000" dirty="0">
                <a:solidFill>
                  <a:srgbClr val="000000"/>
                </a:solidFill>
              </a:rPr>
              <a:t>, </a:t>
            </a:r>
            <a:r>
              <a:rPr lang="en-US" sz="2000" b="1" dirty="0">
                <a:solidFill>
                  <a:srgbClr val="000000"/>
                </a:solidFill>
              </a:rPr>
              <a:t>ownership history </a:t>
            </a:r>
            <a:r>
              <a:rPr lang="en-US" sz="2000" dirty="0">
                <a:solidFill>
                  <a:srgbClr val="000000"/>
                </a:solidFill>
              </a:rPr>
              <a:t>(essential for consolidation), and </a:t>
            </a:r>
            <a:r>
              <a:rPr lang="en-US" sz="2000" b="1" dirty="0">
                <a:solidFill>
                  <a:srgbClr val="000000"/>
                </a:solidFill>
              </a:rPr>
              <a:t>name changes </a:t>
            </a:r>
            <a:r>
              <a:rPr lang="en-US" sz="2000" dirty="0">
                <a:solidFill>
                  <a:srgbClr val="000000"/>
                </a:solidFill>
              </a:rPr>
              <a:t>(critical for accurate longitudinal studies) are missing</a:t>
            </a:r>
          </a:p>
        </p:txBody>
      </p:sp>
      <p:sp>
        <p:nvSpPr>
          <p:cNvPr id="16" name="Title 1">
            <a:extLst>
              <a:ext uri="{FF2B5EF4-FFF2-40B4-BE49-F238E27FC236}">
                <a16:creationId xmlns:a16="http://schemas.microsoft.com/office/drawing/2014/main" id="{B1AA2BF7-F7A3-EB09-C260-98925F41F144}"/>
              </a:ext>
            </a:extLst>
          </p:cNvPr>
          <p:cNvSpPr txBox="1">
            <a:spLocks/>
          </p:cNvSpPr>
          <p:nvPr/>
        </p:nvSpPr>
        <p:spPr>
          <a:xfrm>
            <a:off x="1670233" y="3233070"/>
            <a:ext cx="7058692" cy="61938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2600" b="1" dirty="0">
                <a:solidFill>
                  <a:schemeClr val="accent2">
                    <a:lumMod val="50000"/>
                  </a:schemeClr>
                </a:solidFill>
                <a:latin typeface="+mn-lt"/>
                <a:ea typeface="DengXian Light" panose="02010600030101010101" pitchFamily="2" charset="-122"/>
              </a:rPr>
              <a:t>Limited historical coverage</a:t>
            </a:r>
            <a:endParaRPr lang="en-US" sz="2600" b="1" dirty="0">
              <a:solidFill>
                <a:schemeClr val="accent2">
                  <a:lumMod val="50000"/>
                </a:schemeClr>
              </a:solidFill>
              <a:latin typeface="+mn-lt"/>
            </a:endParaRPr>
          </a:p>
        </p:txBody>
      </p:sp>
      <p:sp>
        <p:nvSpPr>
          <p:cNvPr id="17" name="TextBox 16">
            <a:extLst>
              <a:ext uri="{FF2B5EF4-FFF2-40B4-BE49-F238E27FC236}">
                <a16:creationId xmlns:a16="http://schemas.microsoft.com/office/drawing/2014/main" id="{9DFAED4D-36A0-18D0-7069-817FCCF285FA}"/>
              </a:ext>
            </a:extLst>
          </p:cNvPr>
          <p:cNvSpPr txBox="1"/>
          <p:nvPr/>
        </p:nvSpPr>
        <p:spPr>
          <a:xfrm>
            <a:off x="1683111" y="3847470"/>
            <a:ext cx="9830599" cy="400110"/>
          </a:xfrm>
          <a:prstGeom prst="rect">
            <a:avLst/>
          </a:prstGeom>
          <a:noFill/>
        </p:spPr>
        <p:txBody>
          <a:bodyPr wrap="square" rtlCol="0">
            <a:spAutoFit/>
          </a:bodyPr>
          <a:lstStyle/>
          <a:p>
            <a:r>
              <a:rPr lang="en-US" sz="2000" dirty="0">
                <a:solidFill>
                  <a:srgbClr val="000000"/>
                </a:solidFill>
                <a:ea typeface="Aptos" panose="020B0004020202020204" pitchFamily="34" charset="0"/>
              </a:rPr>
              <a:t>At most 10 years of data (revenue, staff counts, total assets) </a:t>
            </a:r>
            <a:endParaRPr lang="en-US" sz="2000" dirty="0">
              <a:solidFill>
                <a:srgbClr val="000000"/>
              </a:solidFill>
              <a:effectLst/>
              <a:ea typeface="Aptos" panose="020B0004020202020204" pitchFamily="34" charset="0"/>
            </a:endParaRPr>
          </a:p>
        </p:txBody>
      </p:sp>
    </p:spTree>
    <p:extLst>
      <p:ext uri="{BB962C8B-B14F-4D97-AF65-F5344CB8AC3E}">
        <p14:creationId xmlns:p14="http://schemas.microsoft.com/office/powerpoint/2010/main" val="1691116461"/>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AF81A9F7-0184-77B5-EB79-24431AF2DCE4}"/>
              </a:ext>
            </a:extLst>
          </p:cNvPr>
          <p:cNvCxnSpPr>
            <a:cxnSpLocks/>
          </p:cNvCxnSpPr>
          <p:nvPr/>
        </p:nvCxnSpPr>
        <p:spPr>
          <a:xfrm>
            <a:off x="1005129" y="0"/>
            <a:ext cx="0" cy="770887"/>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8" name="Oval 7">
            <a:extLst>
              <a:ext uri="{FF2B5EF4-FFF2-40B4-BE49-F238E27FC236}">
                <a16:creationId xmlns:a16="http://schemas.microsoft.com/office/drawing/2014/main" id="{4E09F799-7242-FC41-8FAF-BABA44101CF9}"/>
              </a:ext>
            </a:extLst>
          </p:cNvPr>
          <p:cNvSpPr/>
          <p:nvPr/>
        </p:nvSpPr>
        <p:spPr>
          <a:xfrm>
            <a:off x="896269" y="639188"/>
            <a:ext cx="211100" cy="211100"/>
          </a:xfrm>
          <a:prstGeom prst="ellipse">
            <a:avLst/>
          </a:prstGeom>
          <a:solidFill>
            <a:schemeClr val="accent2">
              <a:lumMod val="75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
        <p:nvSpPr>
          <p:cNvPr id="12" name="TextBox 11">
            <a:extLst>
              <a:ext uri="{FF2B5EF4-FFF2-40B4-BE49-F238E27FC236}">
                <a16:creationId xmlns:a16="http://schemas.microsoft.com/office/drawing/2014/main" id="{C428DF8F-EA1B-B549-B9B8-F6DAA126A5A1}"/>
              </a:ext>
            </a:extLst>
          </p:cNvPr>
          <p:cNvSpPr txBox="1"/>
          <p:nvPr/>
        </p:nvSpPr>
        <p:spPr>
          <a:xfrm>
            <a:off x="1315092" y="504792"/>
            <a:ext cx="8887146" cy="822148"/>
          </a:xfrm>
          <a:prstGeom prst="rect">
            <a:avLst/>
          </a:prstGeom>
          <a:noFill/>
        </p:spPr>
        <p:txBody>
          <a:bodyPr wrap="square" rtlCol="0">
            <a:spAutoFit/>
          </a:bodyPr>
          <a:lstStyle/>
          <a:p>
            <a:pPr>
              <a:lnSpc>
                <a:spcPct val="110000"/>
              </a:lnSpc>
            </a:pPr>
            <a:r>
              <a:rPr lang="en-US" sz="2200" b="1" dirty="0">
                <a:solidFill>
                  <a:schemeClr val="accent2">
                    <a:lumMod val="75000"/>
                  </a:schemeClr>
                </a:solidFill>
              </a:rPr>
              <a:t>Amadeus</a:t>
            </a:r>
            <a:r>
              <a:rPr lang="en-US" sz="2200" dirty="0"/>
              <a:t> – overall coverage of (financial and financial/ownership) indicators required to determine firm size (%) </a:t>
            </a:r>
          </a:p>
        </p:txBody>
      </p:sp>
      <p:pic>
        <p:nvPicPr>
          <p:cNvPr id="17" name="Picture 16" descr="A graph of the number of companies&#10;&#10;Description automatically generated with medium confidence">
            <a:extLst>
              <a:ext uri="{FF2B5EF4-FFF2-40B4-BE49-F238E27FC236}">
                <a16:creationId xmlns:a16="http://schemas.microsoft.com/office/drawing/2014/main" id="{B8D22C55-A4BF-452C-96BC-76EC34E87C75}"/>
              </a:ext>
            </a:extLst>
          </p:cNvPr>
          <p:cNvPicPr>
            <a:picLocks noChangeAspect="1"/>
          </p:cNvPicPr>
          <p:nvPr/>
        </p:nvPicPr>
        <p:blipFill rotWithShape="1">
          <a:blip r:embed="rId3"/>
          <a:srcRect b="7561"/>
          <a:stretch/>
        </p:blipFill>
        <p:spPr>
          <a:xfrm>
            <a:off x="349323" y="1651796"/>
            <a:ext cx="11238820" cy="4019539"/>
          </a:xfrm>
          <a:prstGeom prst="rect">
            <a:avLst/>
          </a:prstGeom>
        </p:spPr>
      </p:pic>
      <p:sp>
        <p:nvSpPr>
          <p:cNvPr id="19" name="TextBox 18">
            <a:extLst>
              <a:ext uri="{FF2B5EF4-FFF2-40B4-BE49-F238E27FC236}">
                <a16:creationId xmlns:a16="http://schemas.microsoft.com/office/drawing/2014/main" id="{87CA3A56-2F54-4195-E943-226EA30BBF60}"/>
              </a:ext>
            </a:extLst>
          </p:cNvPr>
          <p:cNvSpPr txBox="1"/>
          <p:nvPr/>
        </p:nvSpPr>
        <p:spPr>
          <a:xfrm>
            <a:off x="9729628" y="5996191"/>
            <a:ext cx="1695236" cy="279628"/>
          </a:xfrm>
          <a:prstGeom prst="rect">
            <a:avLst/>
          </a:prstGeom>
          <a:noFill/>
        </p:spPr>
        <p:txBody>
          <a:bodyPr wrap="square">
            <a:spAutoFit/>
          </a:bodyPr>
          <a:lstStyle/>
          <a:p>
            <a:pPr marL="0" marR="0" algn="ctr">
              <a:lnSpc>
                <a:spcPct val="110000"/>
              </a:lnSpc>
              <a:spcBef>
                <a:spcPts val="425"/>
              </a:spcBef>
              <a:spcAft>
                <a:spcPts val="850"/>
              </a:spcAft>
            </a:pPr>
            <a:r>
              <a:rPr lang="en-GB" sz="1200" i="1" dirty="0">
                <a:solidFill>
                  <a:srgbClr val="000000"/>
                </a:solidFill>
                <a:effectLst/>
                <a:latin typeface="Segoe UI" panose="020B0502040204020203" pitchFamily="34" charset="0"/>
                <a:ea typeface="SimSun" panose="02010600030101010101" pitchFamily="2" charset="-122"/>
                <a:cs typeface="MyriadPro-Regular"/>
              </a:rPr>
              <a:t>Source:</a:t>
            </a:r>
            <a:r>
              <a:rPr lang="en-GB" sz="1200" dirty="0">
                <a:solidFill>
                  <a:srgbClr val="000000"/>
                </a:solidFill>
                <a:effectLst/>
                <a:latin typeface="Segoe UI" panose="020B0502040204020203" pitchFamily="34" charset="0"/>
                <a:ea typeface="SimSun" panose="02010600030101010101" pitchFamily="2" charset="-122"/>
                <a:cs typeface="MyriadPro-Regular"/>
              </a:rPr>
              <a:t> Amadeus 2012</a:t>
            </a:r>
            <a:endParaRPr lang="en-US" sz="1200" dirty="0">
              <a:solidFill>
                <a:srgbClr val="000000"/>
              </a:solidFill>
              <a:effectLst/>
              <a:latin typeface="Arial" panose="020B0604020202020204" pitchFamily="34" charset="0"/>
              <a:ea typeface="SimSun" panose="02010600030101010101" pitchFamily="2" charset="-122"/>
              <a:cs typeface="MyriadPro-Regular"/>
            </a:endParaRPr>
          </a:p>
        </p:txBody>
      </p:sp>
      <p:sp>
        <p:nvSpPr>
          <p:cNvPr id="20" name="Rectangle 19">
            <a:extLst>
              <a:ext uri="{FF2B5EF4-FFF2-40B4-BE49-F238E27FC236}">
                <a16:creationId xmlns:a16="http://schemas.microsoft.com/office/drawing/2014/main" id="{FEEBCFDF-EF9E-D7E4-F4D0-E585CD527CA2}"/>
              </a:ext>
            </a:extLst>
          </p:cNvPr>
          <p:cNvSpPr/>
          <p:nvPr/>
        </p:nvSpPr>
        <p:spPr>
          <a:xfrm>
            <a:off x="5525678" y="1818526"/>
            <a:ext cx="402509" cy="3935002"/>
          </a:xfrm>
          <a:prstGeom prst="rect">
            <a:avLst/>
          </a:prstGeom>
          <a:solidFill>
            <a:schemeClr val="accent2">
              <a:lumMod val="60000"/>
              <a:lumOff val="40000"/>
              <a:alpha val="29508"/>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descr="A graph of the number of companies&#10;&#10;Description automatically generated with medium confidence">
            <a:extLst>
              <a:ext uri="{FF2B5EF4-FFF2-40B4-BE49-F238E27FC236}">
                <a16:creationId xmlns:a16="http://schemas.microsoft.com/office/drawing/2014/main" id="{087AA38E-9008-02AE-A5A8-E559AA081126}"/>
              </a:ext>
            </a:extLst>
          </p:cNvPr>
          <p:cNvPicPr>
            <a:picLocks noChangeAspect="1"/>
          </p:cNvPicPr>
          <p:nvPr/>
        </p:nvPicPr>
        <p:blipFill rotWithShape="1">
          <a:blip r:embed="rId3"/>
          <a:srcRect l="16762" t="92545" r="13448" b="1024"/>
          <a:stretch/>
        </p:blipFill>
        <p:spPr>
          <a:xfrm>
            <a:off x="1107369" y="6011022"/>
            <a:ext cx="7843520" cy="279628"/>
          </a:xfrm>
          <a:prstGeom prst="rect">
            <a:avLst/>
          </a:prstGeom>
        </p:spPr>
      </p:pic>
      <p:cxnSp>
        <p:nvCxnSpPr>
          <p:cNvPr id="2" name="Straight Connector 1">
            <a:extLst>
              <a:ext uri="{FF2B5EF4-FFF2-40B4-BE49-F238E27FC236}">
                <a16:creationId xmlns:a16="http://schemas.microsoft.com/office/drawing/2014/main" id="{D184EBB2-03A5-66D9-5ECB-DF9FB5E09EA1}"/>
              </a:ext>
            </a:extLst>
          </p:cNvPr>
          <p:cNvCxnSpPr>
            <a:cxnSpLocks/>
          </p:cNvCxnSpPr>
          <p:nvPr/>
        </p:nvCxnSpPr>
        <p:spPr>
          <a:xfrm>
            <a:off x="1005129" y="6493790"/>
            <a:ext cx="0" cy="364210"/>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9961365"/>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A1910214-AF59-3CDF-0F01-DEEFA978408A}"/>
              </a:ext>
            </a:extLst>
          </p:cNvPr>
          <p:cNvCxnSpPr>
            <a:cxnSpLocks/>
            <a:stCxn id="26" idx="4"/>
          </p:cNvCxnSpPr>
          <p:nvPr/>
        </p:nvCxnSpPr>
        <p:spPr>
          <a:xfrm flipH="1">
            <a:off x="1005129" y="1737430"/>
            <a:ext cx="2654" cy="5120570"/>
          </a:xfrm>
          <a:prstGeom prst="line">
            <a:avLst/>
          </a:prstGeom>
          <a:ln>
            <a:solidFill>
              <a:srgbClr val="5B9BD5"/>
            </a:solidFill>
          </a:ln>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F02B4623-4D30-F4D0-707E-F37B31E76843}"/>
              </a:ext>
            </a:extLst>
          </p:cNvPr>
          <p:cNvSpPr txBox="1">
            <a:spLocks/>
          </p:cNvSpPr>
          <p:nvPr/>
        </p:nvSpPr>
        <p:spPr>
          <a:xfrm>
            <a:off x="1721476" y="918247"/>
            <a:ext cx="5717264" cy="79342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en-US" sz="4600" b="1" dirty="0">
                <a:solidFill>
                  <a:schemeClr val="tx2"/>
                </a:solidFill>
                <a:latin typeface="+mn-lt"/>
                <a:ea typeface="DengXian Light" panose="02010600030101010101" pitchFamily="2" charset="-122"/>
              </a:rPr>
              <a:t>The Future</a:t>
            </a:r>
            <a:endParaRPr lang="en-US" sz="4600" dirty="0">
              <a:solidFill>
                <a:schemeClr val="tx2"/>
              </a:solidFill>
              <a:latin typeface="+mn-lt"/>
            </a:endParaRPr>
          </a:p>
        </p:txBody>
      </p:sp>
      <p:cxnSp>
        <p:nvCxnSpPr>
          <p:cNvPr id="15" name="Straight Connector 14">
            <a:extLst>
              <a:ext uri="{FF2B5EF4-FFF2-40B4-BE49-F238E27FC236}">
                <a16:creationId xmlns:a16="http://schemas.microsoft.com/office/drawing/2014/main" id="{84F31C6A-F0EC-36F0-CFE0-06BD143473C6}"/>
              </a:ext>
            </a:extLst>
          </p:cNvPr>
          <p:cNvCxnSpPr>
            <a:cxnSpLocks/>
          </p:cNvCxnSpPr>
          <p:nvPr/>
        </p:nvCxnSpPr>
        <p:spPr>
          <a:xfrm>
            <a:off x="1005129" y="0"/>
            <a:ext cx="0" cy="1094704"/>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2BB72C40-1EF4-8649-E203-BE8A1571E193}"/>
              </a:ext>
            </a:extLst>
          </p:cNvPr>
          <p:cNvSpPr/>
          <p:nvPr/>
        </p:nvSpPr>
        <p:spPr>
          <a:xfrm>
            <a:off x="611071" y="944006"/>
            <a:ext cx="793424" cy="793424"/>
          </a:xfrm>
          <a:prstGeom prst="ellipse">
            <a:avLst/>
          </a:prstGeom>
          <a:solidFill>
            <a:srgbClr val="5B9BD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75000"/>
                </a:schemeClr>
              </a:solidFill>
            </a:endParaRPr>
          </a:p>
        </p:txBody>
      </p:sp>
      <p:sp>
        <p:nvSpPr>
          <p:cNvPr id="13" name="Title 1">
            <a:extLst>
              <a:ext uri="{FF2B5EF4-FFF2-40B4-BE49-F238E27FC236}">
                <a16:creationId xmlns:a16="http://schemas.microsoft.com/office/drawing/2014/main" id="{F13339C9-709C-A34A-19AC-820FAECD006D}"/>
              </a:ext>
            </a:extLst>
          </p:cNvPr>
          <p:cNvSpPr txBox="1">
            <a:spLocks/>
          </p:cNvSpPr>
          <p:nvPr/>
        </p:nvSpPr>
        <p:spPr>
          <a:xfrm>
            <a:off x="747046" y="944005"/>
            <a:ext cx="576456" cy="79342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600" b="1" dirty="0">
                <a:solidFill>
                  <a:schemeClr val="bg1"/>
                </a:solidFill>
                <a:latin typeface="+mn-lt"/>
                <a:ea typeface="DengXian Light" panose="02010600030101010101" pitchFamily="2" charset="-122"/>
              </a:rPr>
              <a:t>4</a:t>
            </a:r>
            <a:endParaRPr lang="en-US" sz="4600" dirty="0">
              <a:solidFill>
                <a:schemeClr val="bg1"/>
              </a:solidFill>
              <a:latin typeface="+mn-lt"/>
            </a:endParaRPr>
          </a:p>
        </p:txBody>
      </p:sp>
      <p:sp>
        <p:nvSpPr>
          <p:cNvPr id="5" name="TextBox 4">
            <a:extLst>
              <a:ext uri="{FF2B5EF4-FFF2-40B4-BE49-F238E27FC236}">
                <a16:creationId xmlns:a16="http://schemas.microsoft.com/office/drawing/2014/main" id="{B5AAE5B1-1E2F-4598-BEDF-A8A1364B364F}"/>
              </a:ext>
            </a:extLst>
          </p:cNvPr>
          <p:cNvSpPr txBox="1"/>
          <p:nvPr/>
        </p:nvSpPr>
        <p:spPr>
          <a:xfrm>
            <a:off x="1721476" y="2400323"/>
            <a:ext cx="9650762" cy="3293209"/>
          </a:xfrm>
          <a:prstGeom prst="rect">
            <a:avLst/>
          </a:prstGeom>
          <a:noFill/>
        </p:spPr>
        <p:txBody>
          <a:bodyPr wrap="square" rtlCol="0">
            <a:spAutoFit/>
          </a:bodyPr>
          <a:lstStyle/>
          <a:p>
            <a:r>
              <a:rPr lang="en-US" sz="2600" dirty="0"/>
              <a:t>We don’t expect current commercial providers to provide a solution</a:t>
            </a:r>
          </a:p>
          <a:p>
            <a:endParaRPr lang="en-US" sz="2600" dirty="0"/>
          </a:p>
          <a:p>
            <a:r>
              <a:rPr lang="en-US" sz="2600" dirty="0"/>
              <a:t>In case they would, we are not sure that the solution will be affordable for (all) academic institutions </a:t>
            </a:r>
          </a:p>
          <a:p>
            <a:endParaRPr lang="en-US" sz="2600" dirty="0"/>
          </a:p>
          <a:p>
            <a:r>
              <a:rPr lang="en-US" sz="2600" dirty="0"/>
              <a:t>Hence, the alternative/better idea: create a data-platform for (by) academia inspired by shared value principles</a:t>
            </a:r>
          </a:p>
        </p:txBody>
      </p:sp>
      <p:sp>
        <p:nvSpPr>
          <p:cNvPr id="6" name="Oval 5">
            <a:extLst>
              <a:ext uri="{FF2B5EF4-FFF2-40B4-BE49-F238E27FC236}">
                <a16:creationId xmlns:a16="http://schemas.microsoft.com/office/drawing/2014/main" id="{C8A5B732-C3E7-7729-2537-934365C09EB1}"/>
              </a:ext>
            </a:extLst>
          </p:cNvPr>
          <p:cNvSpPr/>
          <p:nvPr/>
        </p:nvSpPr>
        <p:spPr>
          <a:xfrm>
            <a:off x="877471" y="2530199"/>
            <a:ext cx="266007" cy="266007"/>
          </a:xfrm>
          <a:prstGeom prst="ellipse">
            <a:avLst/>
          </a:prstGeom>
          <a:solidFill>
            <a:schemeClr val="bg1"/>
          </a:solidFill>
          <a:ln>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
        <p:nvSpPr>
          <p:cNvPr id="8" name="Oval 7">
            <a:extLst>
              <a:ext uri="{FF2B5EF4-FFF2-40B4-BE49-F238E27FC236}">
                <a16:creationId xmlns:a16="http://schemas.microsoft.com/office/drawing/2014/main" id="{5C2143A4-672C-958C-CDD0-E6C545A1A91C}"/>
              </a:ext>
            </a:extLst>
          </p:cNvPr>
          <p:cNvSpPr/>
          <p:nvPr/>
        </p:nvSpPr>
        <p:spPr>
          <a:xfrm>
            <a:off x="876044" y="3732113"/>
            <a:ext cx="266007" cy="266007"/>
          </a:xfrm>
          <a:prstGeom prst="ellipse">
            <a:avLst/>
          </a:prstGeom>
          <a:solidFill>
            <a:schemeClr val="bg1"/>
          </a:solidFill>
          <a:ln>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
        <p:nvSpPr>
          <p:cNvPr id="11" name="Oval 10">
            <a:extLst>
              <a:ext uri="{FF2B5EF4-FFF2-40B4-BE49-F238E27FC236}">
                <a16:creationId xmlns:a16="http://schemas.microsoft.com/office/drawing/2014/main" id="{0562A962-9C75-9CF3-72D5-22778DC51B51}"/>
              </a:ext>
            </a:extLst>
          </p:cNvPr>
          <p:cNvSpPr/>
          <p:nvPr/>
        </p:nvSpPr>
        <p:spPr>
          <a:xfrm>
            <a:off x="876044" y="4919373"/>
            <a:ext cx="266007" cy="266007"/>
          </a:xfrm>
          <a:prstGeom prst="ellipse">
            <a:avLst/>
          </a:prstGeom>
          <a:solidFill>
            <a:schemeClr val="bg1"/>
          </a:solidFill>
          <a:ln>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Tree>
    <p:extLst>
      <p:ext uri="{BB962C8B-B14F-4D97-AF65-F5344CB8AC3E}">
        <p14:creationId xmlns:p14="http://schemas.microsoft.com/office/powerpoint/2010/main" val="3378979287"/>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E232785-1C69-32AB-1BE0-CAA8409C55A2}"/>
              </a:ext>
            </a:extLst>
          </p:cNvPr>
          <p:cNvSpPr txBox="1"/>
          <p:nvPr/>
        </p:nvSpPr>
        <p:spPr>
          <a:xfrm>
            <a:off x="1505825" y="3470955"/>
            <a:ext cx="3867866" cy="400110"/>
          </a:xfrm>
          <a:prstGeom prst="rect">
            <a:avLst/>
          </a:prstGeom>
          <a:noFill/>
        </p:spPr>
        <p:txBody>
          <a:bodyPr wrap="square" rtlCol="0">
            <a:spAutoFit/>
          </a:bodyPr>
          <a:lstStyle/>
          <a:p>
            <a:pPr marL="0" marR="0" lvl="0" indent="0" defTabSz="896112" rtl="0" eaLnBrk="1" fontAlgn="auto" latinLnBrk="0" hangingPunct="1">
              <a:lnSpc>
                <a:spcPct val="100000"/>
              </a:lnSpc>
              <a:spcBef>
                <a:spcPts val="0"/>
              </a:spcBef>
              <a:spcAft>
                <a:spcPts val="600"/>
              </a:spcAft>
              <a:buClrTx/>
              <a:buSzTx/>
              <a:buFontTx/>
              <a:buNone/>
              <a:tabLst/>
              <a:defRPr/>
            </a:pPr>
            <a:r>
              <a:rPr kumimoji="0" lang="en-US" sz="2000" b="0" i="0" u="none" strike="noStrike" kern="1200" cap="none" spc="0" normalizeH="0" baseline="0" noProof="0" dirty="0">
                <a:ln>
                  <a:noFill/>
                </a:ln>
                <a:solidFill>
                  <a:schemeClr val="accent5">
                    <a:lumMod val="75000"/>
                  </a:schemeClr>
                </a:solidFill>
                <a:effectLst/>
                <a:uLnTx/>
                <a:uFillTx/>
                <a:latin typeface="Optima" panose="02000503060000020004" pitchFamily="2" charset="0"/>
                <a:ea typeface="+mn-ea"/>
                <a:cs typeface="+mn-cs"/>
              </a:rPr>
              <a:t>By Academics    For Academics</a:t>
            </a:r>
          </a:p>
        </p:txBody>
      </p:sp>
      <p:sp>
        <p:nvSpPr>
          <p:cNvPr id="6" name="TextBox 5">
            <a:extLst>
              <a:ext uri="{FF2B5EF4-FFF2-40B4-BE49-F238E27FC236}">
                <a16:creationId xmlns:a16="http://schemas.microsoft.com/office/drawing/2014/main" id="{A43DE52B-0126-0683-4132-E2B887AADC58}"/>
              </a:ext>
            </a:extLst>
          </p:cNvPr>
          <p:cNvSpPr txBox="1"/>
          <p:nvPr/>
        </p:nvSpPr>
        <p:spPr>
          <a:xfrm>
            <a:off x="3171929" y="3541651"/>
            <a:ext cx="208608" cy="274194"/>
          </a:xfrm>
          <a:prstGeom prst="rect">
            <a:avLst/>
          </a:prstGeom>
          <a:noFill/>
        </p:spPr>
        <p:txBody>
          <a:bodyPr wrap="square" rtlCol="0">
            <a:spAutoFit/>
          </a:bodyPr>
          <a:lstStyle/>
          <a:p>
            <a:pPr marL="0" marR="0" lvl="0" indent="0" algn="l" defTabSz="896112" rtl="0" eaLnBrk="1" fontAlgn="auto" latinLnBrk="0" hangingPunct="1">
              <a:lnSpc>
                <a:spcPct val="100000"/>
              </a:lnSpc>
              <a:spcBef>
                <a:spcPts val="0"/>
              </a:spcBef>
              <a:spcAft>
                <a:spcPts val="600"/>
              </a:spcAft>
              <a:buClrTx/>
              <a:buSzTx/>
              <a:buFontTx/>
              <a:buNone/>
              <a:tabLst/>
              <a:defRPr/>
            </a:pPr>
            <a:r>
              <a:rPr kumimoji="0" lang="en-US" sz="1176" b="0" i="0" u="none" strike="noStrike" kern="1200" cap="none" spc="0" normalizeH="0" baseline="0" noProof="0" dirty="0">
                <a:ln>
                  <a:noFill/>
                </a:ln>
                <a:solidFill>
                  <a:schemeClr val="accent5">
                    <a:lumMod val="75000"/>
                  </a:schemeClr>
                </a:solidFill>
                <a:effectLst/>
                <a:uLnTx/>
                <a:uFillTx/>
                <a:latin typeface="Optima" panose="02000503060000020004" pitchFamily="2" charset="0"/>
                <a:ea typeface="+mn-ea"/>
                <a:cs typeface="+mn-cs"/>
              </a:rPr>
              <a:t>|</a:t>
            </a:r>
            <a:endParaRPr kumimoji="0" lang="en-US" sz="1200" b="0" i="0" u="none" strike="noStrike" kern="1200" cap="none" spc="0" normalizeH="0" baseline="0" noProof="0" dirty="0">
              <a:ln>
                <a:noFill/>
              </a:ln>
              <a:solidFill>
                <a:schemeClr val="accent5">
                  <a:lumMod val="75000"/>
                </a:schemeClr>
              </a:solidFill>
              <a:effectLst/>
              <a:uLnTx/>
              <a:uFillTx/>
              <a:latin typeface="Optima" panose="02000503060000020004" pitchFamily="2" charset="0"/>
              <a:ea typeface="+mn-ea"/>
              <a:cs typeface="+mn-cs"/>
            </a:endParaRPr>
          </a:p>
        </p:txBody>
      </p:sp>
      <p:pic>
        <p:nvPicPr>
          <p:cNvPr id="2" name="Picture 1" descr="A close-up of a person's head&#10;&#10;Description automatically generated">
            <a:extLst>
              <a:ext uri="{FF2B5EF4-FFF2-40B4-BE49-F238E27FC236}">
                <a16:creationId xmlns:a16="http://schemas.microsoft.com/office/drawing/2014/main" id="{A10CEC18-6202-BDBF-40D3-62A4A8C2ED4A}"/>
              </a:ext>
            </a:extLst>
          </p:cNvPr>
          <p:cNvPicPr>
            <a:picLocks noChangeAspect="1"/>
          </p:cNvPicPr>
          <p:nvPr/>
        </p:nvPicPr>
        <p:blipFill>
          <a:blip r:embed="rId2"/>
          <a:stretch>
            <a:fillRect/>
          </a:stretch>
        </p:blipFill>
        <p:spPr>
          <a:xfrm>
            <a:off x="6408284" y="755327"/>
            <a:ext cx="6808953" cy="5347345"/>
          </a:xfrm>
          <a:prstGeom prst="rect">
            <a:avLst/>
          </a:prstGeom>
        </p:spPr>
      </p:pic>
      <p:sp>
        <p:nvSpPr>
          <p:cNvPr id="3" name="TextBox 2">
            <a:extLst>
              <a:ext uri="{FF2B5EF4-FFF2-40B4-BE49-F238E27FC236}">
                <a16:creationId xmlns:a16="http://schemas.microsoft.com/office/drawing/2014/main" id="{7562B6FA-0102-EFAD-75EA-1F22295AAA69}"/>
              </a:ext>
            </a:extLst>
          </p:cNvPr>
          <p:cNvSpPr txBox="1"/>
          <p:nvPr/>
        </p:nvSpPr>
        <p:spPr>
          <a:xfrm>
            <a:off x="1505825" y="2466288"/>
            <a:ext cx="3090911" cy="1015663"/>
          </a:xfrm>
          <a:prstGeom prst="rect">
            <a:avLst/>
          </a:prstGeom>
          <a:noFill/>
        </p:spPr>
        <p:txBody>
          <a:bodyPr wrap="none" rtlCol="0">
            <a:spAutoFit/>
          </a:bodyPr>
          <a:lstStyle/>
          <a:p>
            <a:pPr marL="0" marR="0" lvl="0" indent="0" algn="l" defTabSz="896112" rtl="0" eaLnBrk="1" fontAlgn="auto" latinLnBrk="0" hangingPunct="1">
              <a:lnSpc>
                <a:spcPct val="100000"/>
              </a:lnSpc>
              <a:spcBef>
                <a:spcPts val="0"/>
              </a:spcBef>
              <a:spcAft>
                <a:spcPts val="600"/>
              </a:spcAft>
              <a:buClrTx/>
              <a:buSzTx/>
              <a:buFontTx/>
              <a:buNone/>
              <a:tabLst/>
              <a:defRPr/>
            </a:pPr>
            <a:r>
              <a:rPr kumimoji="0" lang="en-US" sz="6000" b="0" i="0" u="none" strike="noStrike" kern="1200" cap="none" spc="0" normalizeH="0" baseline="0" noProof="0" dirty="0">
                <a:ln>
                  <a:noFill/>
                </a:ln>
                <a:solidFill>
                  <a:srgbClr val="2F5597"/>
                </a:solidFill>
                <a:effectLst/>
                <a:uLnTx/>
                <a:uFillTx/>
                <a:latin typeface="Optima" panose="02000503060000020004" pitchFamily="2" charset="0"/>
                <a:ea typeface="+mn-ea"/>
                <a:cs typeface="+mn-cs"/>
              </a:rPr>
              <a:t>NEWCO</a:t>
            </a:r>
          </a:p>
        </p:txBody>
      </p:sp>
      <p:cxnSp>
        <p:nvCxnSpPr>
          <p:cNvPr id="4" name="Straight Connector 3">
            <a:extLst>
              <a:ext uri="{FF2B5EF4-FFF2-40B4-BE49-F238E27FC236}">
                <a16:creationId xmlns:a16="http://schemas.microsoft.com/office/drawing/2014/main" id="{9AD9462E-FB7F-9E26-1A1C-898B00DD9210}"/>
              </a:ext>
            </a:extLst>
          </p:cNvPr>
          <p:cNvCxnSpPr>
            <a:cxnSpLocks/>
          </p:cNvCxnSpPr>
          <p:nvPr/>
        </p:nvCxnSpPr>
        <p:spPr>
          <a:xfrm>
            <a:off x="1005129" y="0"/>
            <a:ext cx="0" cy="6858000"/>
          </a:xfrm>
          <a:prstGeom prst="line">
            <a:avLst/>
          </a:prstGeom>
          <a:ln w="19050">
            <a:solidFill>
              <a:srgbClr val="5B9BD5"/>
            </a:solidFill>
          </a:ln>
        </p:spPr>
        <p:style>
          <a:lnRef idx="2">
            <a:schemeClr val="accent1"/>
          </a:lnRef>
          <a:fillRef idx="0">
            <a:schemeClr val="accent1"/>
          </a:fillRef>
          <a:effectRef idx="1">
            <a:schemeClr val="accent1"/>
          </a:effectRef>
          <a:fontRef idx="minor">
            <a:schemeClr val="tx1"/>
          </a:fontRef>
        </p:style>
      </p:cxnSp>
      <p:sp>
        <p:nvSpPr>
          <p:cNvPr id="9" name="Oval 8">
            <a:extLst>
              <a:ext uri="{FF2B5EF4-FFF2-40B4-BE49-F238E27FC236}">
                <a16:creationId xmlns:a16="http://schemas.microsoft.com/office/drawing/2014/main" id="{883BCD32-60E2-3600-C370-B053E6D0FF91}"/>
              </a:ext>
            </a:extLst>
          </p:cNvPr>
          <p:cNvSpPr/>
          <p:nvPr/>
        </p:nvSpPr>
        <p:spPr>
          <a:xfrm>
            <a:off x="823307" y="2757055"/>
            <a:ext cx="375591" cy="375591"/>
          </a:xfrm>
          <a:prstGeom prst="ellipse">
            <a:avLst/>
          </a:prstGeom>
          <a:solidFill>
            <a:srgbClr val="5B9BD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Tree>
    <p:extLst>
      <p:ext uri="{BB962C8B-B14F-4D97-AF65-F5344CB8AC3E}">
        <p14:creationId xmlns:p14="http://schemas.microsoft.com/office/powerpoint/2010/main" val="738537025"/>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FF8FAE6A-6790-11A0-4B82-E39AA69718A3}"/>
              </a:ext>
            </a:extLst>
          </p:cNvPr>
          <p:cNvSpPr txBox="1"/>
          <p:nvPr/>
        </p:nvSpPr>
        <p:spPr>
          <a:xfrm>
            <a:off x="1286804" y="1320488"/>
            <a:ext cx="9688105" cy="5025863"/>
          </a:xfrm>
          <a:prstGeom prst="rect">
            <a:avLst/>
          </a:prstGeom>
          <a:noFill/>
        </p:spPr>
        <p:txBody>
          <a:bodyPr wrap="square">
            <a:spAutoFit/>
          </a:bodyPr>
          <a:lstStyle/>
          <a:p>
            <a:pPr marL="0" marR="0" lvl="0" indent="0" algn="l" defTabSz="914400" rtl="0" eaLnBrk="1" fontAlgn="auto" latinLnBrk="0" hangingPunct="1">
              <a:lnSpc>
                <a:spcPct val="125000"/>
              </a:lnSpc>
              <a:spcBef>
                <a:spcPts val="0"/>
              </a:spcBef>
              <a:spcAft>
                <a:spcPts val="60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Growing dissatisfaction of research community about data products from current suppliers:</a:t>
            </a:r>
          </a:p>
          <a:p>
            <a:pPr marL="742950" marR="0" lvl="1" indent="-285750" algn="l" defTabSz="914400" rtl="0" eaLnBrk="1" fontAlgn="auto" latinLnBrk="0" hangingPunct="1">
              <a:lnSpc>
                <a:spcPct val="125000"/>
              </a:lnSpc>
              <a:spcBef>
                <a:spcPts val="0"/>
              </a:spcBef>
              <a:spcAft>
                <a:spcPts val="0"/>
              </a:spcAft>
              <a:buClrTx/>
              <a:buSzTx/>
              <a:buFont typeface="Century Gothic" panose="020B0502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excessive pricing</a:t>
            </a:r>
          </a:p>
          <a:p>
            <a:pPr marL="742950" marR="0" lvl="1" indent="-285750" algn="l" defTabSz="914400" rtl="0" eaLnBrk="1" fontAlgn="auto" latinLnBrk="0" hangingPunct="1">
              <a:lnSpc>
                <a:spcPct val="125000"/>
              </a:lnSpc>
              <a:spcBef>
                <a:spcPts val="0"/>
              </a:spcBef>
              <a:spcAft>
                <a:spcPts val="0"/>
              </a:spcAft>
              <a:buClrTx/>
              <a:buSzTx/>
              <a:buFont typeface="Century Gothic" panose="020B0502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inaccurate data</a:t>
            </a:r>
          </a:p>
          <a:p>
            <a:pPr marL="742950" marR="0" lvl="1" indent="-285750" algn="l" defTabSz="914400" rtl="0" eaLnBrk="1" fontAlgn="auto" latinLnBrk="0" hangingPunct="1">
              <a:lnSpc>
                <a:spcPct val="125000"/>
              </a:lnSpc>
              <a:spcBef>
                <a:spcPts val="0"/>
              </a:spcBef>
              <a:spcAft>
                <a:spcPts val="0"/>
              </a:spcAft>
              <a:buClrTx/>
              <a:buSzTx/>
              <a:buFont typeface="Century Gothic" panose="020B0502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incomplete coverage</a:t>
            </a:r>
          </a:p>
          <a:p>
            <a:pPr marL="742950" marR="0" lvl="1" indent="-285750" algn="l" defTabSz="914400" rtl="0" eaLnBrk="1" fontAlgn="auto" latinLnBrk="0" hangingPunct="1">
              <a:lnSpc>
                <a:spcPct val="125000"/>
              </a:lnSpc>
              <a:spcBef>
                <a:spcPts val="0"/>
              </a:spcBef>
              <a:spcAft>
                <a:spcPts val="1800"/>
              </a:spcAft>
              <a:buClrTx/>
              <a:buSzTx/>
              <a:buFont typeface="Century Gothic" panose="020B0502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restrictive licensing conditions</a:t>
            </a:r>
          </a:p>
          <a:p>
            <a:pPr marL="0" marR="0" lvl="0" indent="0" algn="l" defTabSz="914400" rtl="0" eaLnBrk="1" fontAlgn="auto" latinLnBrk="0" hangingPunct="1">
              <a:lnSpc>
                <a:spcPct val="125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While research community asks for:</a:t>
            </a:r>
          </a:p>
          <a:p>
            <a:pPr marL="742950" marR="0" lvl="1" indent="-285750" algn="l" defTabSz="914400" rtl="0" eaLnBrk="1" fontAlgn="auto" latinLnBrk="0" hangingPunct="1">
              <a:lnSpc>
                <a:spcPct val="125000"/>
              </a:lnSpc>
              <a:spcBef>
                <a:spcPts val="0"/>
              </a:spcBef>
              <a:spcAft>
                <a:spcPts val="0"/>
              </a:spcAft>
              <a:buClrTx/>
              <a:buSzTx/>
              <a:buFont typeface="Century Gothic" panose="020B0502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reasonable pricing</a:t>
            </a:r>
          </a:p>
          <a:p>
            <a:pPr marL="742950" marR="0" lvl="1" indent="-285750" algn="l" defTabSz="914400" rtl="0" eaLnBrk="1" fontAlgn="auto" latinLnBrk="0" hangingPunct="1">
              <a:lnSpc>
                <a:spcPct val="125000"/>
              </a:lnSpc>
              <a:spcBef>
                <a:spcPts val="0"/>
              </a:spcBef>
              <a:spcAft>
                <a:spcPts val="0"/>
              </a:spcAft>
              <a:buClrTx/>
              <a:buSzTx/>
              <a:buFont typeface="Century Gothic" panose="020B0502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high data quality requirements</a:t>
            </a:r>
          </a:p>
          <a:p>
            <a:pPr marL="742950" marR="0" lvl="1" indent="-285750" algn="l" defTabSz="914400" rtl="0" eaLnBrk="1" fontAlgn="auto" latinLnBrk="0" hangingPunct="1">
              <a:lnSpc>
                <a:spcPct val="125000"/>
              </a:lnSpc>
              <a:spcBef>
                <a:spcPts val="0"/>
              </a:spcBef>
              <a:spcAft>
                <a:spcPts val="0"/>
              </a:spcAft>
              <a:buClrTx/>
              <a:buSzTx/>
              <a:buFont typeface="Century Gothic" panose="020B0502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time series data of 10+ years</a:t>
            </a:r>
          </a:p>
          <a:p>
            <a:pPr marL="742950" marR="0" lvl="1" indent="-285750" algn="l" defTabSz="914400" rtl="0" eaLnBrk="1" fontAlgn="auto" latinLnBrk="0" hangingPunct="1">
              <a:lnSpc>
                <a:spcPct val="125000"/>
              </a:lnSpc>
              <a:spcBef>
                <a:spcPts val="0"/>
              </a:spcBef>
              <a:spcAft>
                <a:spcPts val="1800"/>
              </a:spcAft>
              <a:buClrTx/>
              <a:buSzTx/>
              <a:buFont typeface="Century Gothic" panose="020B0502020202020204" pitchFamily="34" charset="0"/>
              <a:buChar char="–"/>
              <a:tabLst/>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sufficient freedom-to-operate in order to publish</a:t>
            </a:r>
          </a:p>
        </p:txBody>
      </p:sp>
      <p:sp>
        <p:nvSpPr>
          <p:cNvPr id="2" name="TextBox 1">
            <a:extLst>
              <a:ext uri="{FF2B5EF4-FFF2-40B4-BE49-F238E27FC236}">
                <a16:creationId xmlns:a16="http://schemas.microsoft.com/office/drawing/2014/main" id="{88307013-84E6-6320-4ACF-A0673E4F4CB6}"/>
              </a:ext>
            </a:extLst>
          </p:cNvPr>
          <p:cNvSpPr txBox="1"/>
          <p:nvPr/>
        </p:nvSpPr>
        <p:spPr>
          <a:xfrm>
            <a:off x="1324572" y="400749"/>
            <a:ext cx="4488729" cy="67710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8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Market </a:t>
            </a:r>
            <a:r>
              <a:rPr kumimoji="0" lang="en-US" sz="38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Opportunity</a:t>
            </a:r>
          </a:p>
        </p:txBody>
      </p:sp>
      <p:sp>
        <p:nvSpPr>
          <p:cNvPr id="3" name="Oval 2">
            <a:extLst>
              <a:ext uri="{FF2B5EF4-FFF2-40B4-BE49-F238E27FC236}">
                <a16:creationId xmlns:a16="http://schemas.microsoft.com/office/drawing/2014/main" id="{8B873725-A784-DCE1-CA9C-CD5D0684C47E}"/>
              </a:ext>
            </a:extLst>
          </p:cNvPr>
          <p:cNvSpPr/>
          <p:nvPr/>
        </p:nvSpPr>
        <p:spPr>
          <a:xfrm>
            <a:off x="877471" y="589678"/>
            <a:ext cx="266007" cy="266007"/>
          </a:xfrm>
          <a:prstGeom prst="ellipse">
            <a:avLst/>
          </a:prstGeom>
          <a:solidFill>
            <a:srgbClr val="5B9BD5"/>
          </a:solidFill>
          <a:ln>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cxnSp>
        <p:nvCxnSpPr>
          <p:cNvPr id="4" name="Straight Connector 3">
            <a:extLst>
              <a:ext uri="{FF2B5EF4-FFF2-40B4-BE49-F238E27FC236}">
                <a16:creationId xmlns:a16="http://schemas.microsoft.com/office/drawing/2014/main" id="{A7ABE168-1CE8-469A-3DA6-ABB2642C168A}"/>
              </a:ext>
            </a:extLst>
          </p:cNvPr>
          <p:cNvCxnSpPr>
            <a:cxnSpLocks/>
            <a:endCxn id="3" idx="4"/>
          </p:cNvCxnSpPr>
          <p:nvPr/>
        </p:nvCxnSpPr>
        <p:spPr>
          <a:xfrm>
            <a:off x="1010475" y="0"/>
            <a:ext cx="0" cy="855685"/>
          </a:xfrm>
          <a:prstGeom prst="line">
            <a:avLst/>
          </a:prstGeom>
          <a:ln w="19050">
            <a:solidFill>
              <a:srgbClr val="5B9BD5"/>
            </a:solidFill>
          </a:ln>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70A80A1C-85F5-F446-27A5-2F87614DBBA1}"/>
              </a:ext>
            </a:extLst>
          </p:cNvPr>
          <p:cNvCxnSpPr>
            <a:cxnSpLocks/>
          </p:cNvCxnSpPr>
          <p:nvPr/>
        </p:nvCxnSpPr>
        <p:spPr>
          <a:xfrm>
            <a:off x="1010475" y="728870"/>
            <a:ext cx="0" cy="6129130"/>
          </a:xfrm>
          <a:prstGeom prst="line">
            <a:avLst/>
          </a:prstGeom>
          <a:ln w="19050">
            <a:solidFill>
              <a:srgbClr val="5B9BD5"/>
            </a:solidFill>
          </a:ln>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72DA6029-C61F-64F1-CA62-C95CBB40B007}"/>
              </a:ext>
            </a:extLst>
          </p:cNvPr>
          <p:cNvSpPr/>
          <p:nvPr/>
        </p:nvSpPr>
        <p:spPr>
          <a:xfrm>
            <a:off x="905746" y="1483463"/>
            <a:ext cx="206604" cy="206604"/>
          </a:xfrm>
          <a:prstGeom prst="ellipse">
            <a:avLst/>
          </a:prstGeom>
          <a:solidFill>
            <a:schemeClr val="bg1"/>
          </a:solidFill>
          <a:ln w="19050">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5B9BD5"/>
              </a:solidFill>
            </a:endParaRPr>
          </a:p>
        </p:txBody>
      </p:sp>
      <p:sp>
        <p:nvSpPr>
          <p:cNvPr id="11" name="Oval 10">
            <a:extLst>
              <a:ext uri="{FF2B5EF4-FFF2-40B4-BE49-F238E27FC236}">
                <a16:creationId xmlns:a16="http://schemas.microsoft.com/office/drawing/2014/main" id="{8DD0F038-4565-E7EE-646E-95CDD251717D}"/>
              </a:ext>
            </a:extLst>
          </p:cNvPr>
          <p:cNvSpPr/>
          <p:nvPr/>
        </p:nvSpPr>
        <p:spPr>
          <a:xfrm>
            <a:off x="903538" y="4302715"/>
            <a:ext cx="206604" cy="206604"/>
          </a:xfrm>
          <a:prstGeom prst="ellipse">
            <a:avLst/>
          </a:prstGeom>
          <a:solidFill>
            <a:schemeClr val="bg1"/>
          </a:solidFill>
          <a:ln w="19050">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5B9BD5"/>
              </a:solidFill>
            </a:endParaRPr>
          </a:p>
        </p:txBody>
      </p:sp>
    </p:spTree>
    <p:extLst>
      <p:ext uri="{BB962C8B-B14F-4D97-AF65-F5344CB8AC3E}">
        <p14:creationId xmlns:p14="http://schemas.microsoft.com/office/powerpoint/2010/main" val="2087085596"/>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E686C7F7-E3E8-0E53-BA86-48ECC7FE9DE2}"/>
              </a:ext>
            </a:extLst>
          </p:cNvPr>
          <p:cNvSpPr txBox="1"/>
          <p:nvPr/>
        </p:nvSpPr>
        <p:spPr>
          <a:xfrm>
            <a:off x="1380619" y="446751"/>
            <a:ext cx="4996432" cy="67710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8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Governance</a:t>
            </a:r>
            <a:r>
              <a:rPr kumimoji="0" lang="en-US" sz="3800" b="1" i="0" u="none" strike="noStrike" kern="1200" cap="none" spc="0" normalizeH="0" baseline="0" noProof="0" dirty="0">
                <a:ln>
                  <a:noFill/>
                </a:ln>
                <a:solidFill>
                  <a:srgbClr val="4472C4">
                    <a:lumMod val="75000"/>
                  </a:srgbClr>
                </a:solidFill>
                <a:effectLst/>
                <a:uLnTx/>
                <a:uFillTx/>
                <a:latin typeface="Optima" panose="02000503060000020004" pitchFamily="2" charset="0"/>
                <a:ea typeface="+mn-ea"/>
                <a:cs typeface="+mn-cs"/>
              </a:rPr>
              <a:t> Principles</a:t>
            </a:r>
          </a:p>
        </p:txBody>
      </p:sp>
      <p:sp>
        <p:nvSpPr>
          <p:cNvPr id="7" name="Rounded Rectangle 6">
            <a:extLst>
              <a:ext uri="{FF2B5EF4-FFF2-40B4-BE49-F238E27FC236}">
                <a16:creationId xmlns:a16="http://schemas.microsoft.com/office/drawing/2014/main" id="{EAFC6457-7FF7-235E-0A7B-0D6CC579FA48}"/>
              </a:ext>
            </a:extLst>
          </p:cNvPr>
          <p:cNvSpPr/>
          <p:nvPr/>
        </p:nvSpPr>
        <p:spPr>
          <a:xfrm>
            <a:off x="1210595" y="5471582"/>
            <a:ext cx="2382604" cy="465674"/>
          </a:xfrm>
          <a:prstGeom prst="roundRect">
            <a:avLst>
              <a:gd name="adj" fmla="val 25723"/>
            </a:avLst>
          </a:prstGeom>
          <a:solidFill>
            <a:srgbClr val="5B9BD5"/>
          </a:solidFill>
          <a:ln>
            <a:no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Optima" panose="02000503060000020004" pitchFamily="2" charset="0"/>
                <a:ea typeface="+mn-ea"/>
                <a:cs typeface="+mn-cs"/>
              </a:rPr>
              <a:t>Transparent</a:t>
            </a:r>
          </a:p>
        </p:txBody>
      </p:sp>
      <p:sp>
        <p:nvSpPr>
          <p:cNvPr id="9" name="Rounded Rectangle 8">
            <a:extLst>
              <a:ext uri="{FF2B5EF4-FFF2-40B4-BE49-F238E27FC236}">
                <a16:creationId xmlns:a16="http://schemas.microsoft.com/office/drawing/2014/main" id="{A7AB325B-02C4-30D5-20A8-65F1D89E47A1}"/>
              </a:ext>
            </a:extLst>
          </p:cNvPr>
          <p:cNvSpPr/>
          <p:nvPr/>
        </p:nvSpPr>
        <p:spPr>
          <a:xfrm>
            <a:off x="4661770" y="5492582"/>
            <a:ext cx="2382604" cy="464629"/>
          </a:xfrm>
          <a:prstGeom prst="roundRect">
            <a:avLst>
              <a:gd name="adj" fmla="val 25723"/>
            </a:avLst>
          </a:prstGeom>
          <a:solidFill>
            <a:srgbClr val="5B9BD5"/>
          </a:solidFill>
          <a:ln>
            <a:no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Optima" panose="02000503060000020004" pitchFamily="2" charset="0"/>
                <a:ea typeface="+mn-ea"/>
                <a:cs typeface="+mn-cs"/>
              </a:rPr>
              <a:t>Participatory</a:t>
            </a:r>
          </a:p>
        </p:txBody>
      </p:sp>
      <p:sp>
        <p:nvSpPr>
          <p:cNvPr id="10" name="Rounded Rectangle 9">
            <a:extLst>
              <a:ext uri="{FF2B5EF4-FFF2-40B4-BE49-F238E27FC236}">
                <a16:creationId xmlns:a16="http://schemas.microsoft.com/office/drawing/2014/main" id="{854592DC-D3AB-78C2-542E-D4E40AA41099}"/>
              </a:ext>
            </a:extLst>
          </p:cNvPr>
          <p:cNvSpPr/>
          <p:nvPr/>
        </p:nvSpPr>
        <p:spPr>
          <a:xfrm>
            <a:off x="8241874" y="5472104"/>
            <a:ext cx="2382604" cy="464629"/>
          </a:xfrm>
          <a:prstGeom prst="roundRect">
            <a:avLst>
              <a:gd name="adj" fmla="val 25723"/>
            </a:avLst>
          </a:prstGeom>
          <a:solidFill>
            <a:srgbClr val="5B9BD5"/>
          </a:solidFill>
          <a:ln>
            <a:no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Optima" panose="02000503060000020004" pitchFamily="2" charset="0"/>
                <a:ea typeface="+mn-ea"/>
                <a:cs typeface="+mn-cs"/>
              </a:rPr>
              <a:t>Cooperative</a:t>
            </a:r>
          </a:p>
        </p:txBody>
      </p:sp>
      <p:sp>
        <p:nvSpPr>
          <p:cNvPr id="15" name="TextBox 14">
            <a:extLst>
              <a:ext uri="{FF2B5EF4-FFF2-40B4-BE49-F238E27FC236}">
                <a16:creationId xmlns:a16="http://schemas.microsoft.com/office/drawing/2014/main" id="{9B77F466-0652-FBD8-FFF4-536AA0B2E067}"/>
              </a:ext>
            </a:extLst>
          </p:cNvPr>
          <p:cNvSpPr txBox="1"/>
          <p:nvPr/>
        </p:nvSpPr>
        <p:spPr>
          <a:xfrm>
            <a:off x="1380620" y="1522827"/>
            <a:ext cx="9575126" cy="2602123"/>
          </a:xfrm>
          <a:prstGeom prst="rect">
            <a:avLst/>
          </a:prstGeom>
          <a:noFill/>
        </p:spPr>
        <p:txBody>
          <a:bodyPr wrap="square">
            <a:spAutoFit/>
          </a:bodyPr>
          <a:lstStyle/>
          <a:p>
            <a:pPr>
              <a:lnSpc>
                <a:spcPct val="125000"/>
              </a:lnSpc>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Governance to adequately reflect its envisaged positioning as a </a:t>
            </a:r>
            <a:r>
              <a:rPr kumimoji="0" lang="en-US" sz="2200" b="1"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collaborative effort </a:t>
            </a: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within the academia</a:t>
            </a:r>
          </a:p>
          <a:p>
            <a:pPr>
              <a:lnSpc>
                <a:spcPct val="125000"/>
              </a:lnSpc>
              <a:defRPr/>
            </a:pPr>
            <a:endPar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endParaRPr>
          </a:p>
          <a:p>
            <a:pPr>
              <a:lnSpc>
                <a:spcPct val="125000"/>
              </a:lnSpc>
              <a:defRPr/>
            </a:pPr>
            <a:r>
              <a:rPr kumimoji="0" lang="en-US" sz="2200" b="1"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Transparent </a:t>
            </a: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and</a:t>
            </a:r>
            <a:r>
              <a:rPr kumimoji="0" lang="en-US" sz="2200" b="1"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 participatory </a:t>
            </a: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decision-making processes. We envisage academic institutions to involve as cooperative stakeholders (deciding also on direction, including investments and profit sharing) representatives.  </a:t>
            </a:r>
          </a:p>
        </p:txBody>
      </p:sp>
      <p:sp>
        <p:nvSpPr>
          <p:cNvPr id="17" name="Rectangle 16">
            <a:extLst>
              <a:ext uri="{FF2B5EF4-FFF2-40B4-BE49-F238E27FC236}">
                <a16:creationId xmlns:a16="http://schemas.microsoft.com/office/drawing/2014/main" id="{F453F4CA-6280-5A74-2725-C8AEE3AA56F2}"/>
              </a:ext>
            </a:extLst>
          </p:cNvPr>
          <p:cNvSpPr/>
          <p:nvPr/>
        </p:nvSpPr>
        <p:spPr>
          <a:xfrm>
            <a:off x="623456" y="4856332"/>
            <a:ext cx="10709562" cy="1608223"/>
          </a:xfrm>
          <a:prstGeom prst="rect">
            <a:avLst/>
          </a:prstGeom>
          <a:noFill/>
          <a:ln>
            <a:solidFill>
              <a:schemeClr val="accent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C000">
                  <a:lumMod val="20000"/>
                  <a:lumOff val="80000"/>
                </a:srgbClr>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35651EFE-34B2-4B9D-A8BE-F315D49F15AA}"/>
              </a:ext>
            </a:extLst>
          </p:cNvPr>
          <p:cNvSpPr/>
          <p:nvPr/>
        </p:nvSpPr>
        <p:spPr>
          <a:xfrm>
            <a:off x="915560" y="4671310"/>
            <a:ext cx="3171423" cy="3612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8E468D1D-EBD4-577C-5D80-C3F1C8061025}"/>
              </a:ext>
            </a:extLst>
          </p:cNvPr>
          <p:cNvSpPr txBox="1"/>
          <p:nvPr/>
        </p:nvSpPr>
        <p:spPr>
          <a:xfrm>
            <a:off x="984799" y="4648020"/>
            <a:ext cx="2945037" cy="43088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4472C4">
                    <a:lumMod val="75000"/>
                  </a:srgbClr>
                </a:solidFill>
                <a:effectLst/>
                <a:uLnTx/>
                <a:uFillTx/>
                <a:latin typeface="Optima" panose="02000503060000020004" pitchFamily="2" charset="0"/>
                <a:ea typeface="+mn-ea"/>
                <a:cs typeface="+mn-cs"/>
              </a:rPr>
              <a:t>Purpose Maximization</a:t>
            </a:r>
            <a:endParaRPr kumimoji="0" lang="en-US" sz="2200" b="1" i="0" u="none" strike="noStrike" kern="1200" cap="none" spc="0" normalizeH="0" baseline="0" noProof="0" dirty="0">
              <a:ln>
                <a:noFill/>
              </a:ln>
              <a:solidFill>
                <a:srgbClr val="5B9BD5"/>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B3ADEDC0-E74A-93E6-A472-42D603B98CD6}"/>
              </a:ext>
            </a:extLst>
          </p:cNvPr>
          <p:cNvSpPr/>
          <p:nvPr/>
        </p:nvSpPr>
        <p:spPr>
          <a:xfrm>
            <a:off x="4838665" y="4695360"/>
            <a:ext cx="2056525" cy="3612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D274996F-FED9-9A79-B5C3-069E29BB27C5}"/>
              </a:ext>
            </a:extLst>
          </p:cNvPr>
          <p:cNvSpPr txBox="1"/>
          <p:nvPr/>
        </p:nvSpPr>
        <p:spPr>
          <a:xfrm>
            <a:off x="5019659" y="4636488"/>
            <a:ext cx="1777666" cy="43088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4472C4">
                    <a:lumMod val="75000"/>
                  </a:srgbClr>
                </a:solidFill>
                <a:effectLst/>
                <a:uLnTx/>
                <a:uFillTx/>
                <a:latin typeface="Optima" panose="02000503060000020004" pitchFamily="2" charset="0"/>
                <a:ea typeface="+mn-ea"/>
                <a:cs typeface="+mn-cs"/>
              </a:rPr>
              <a:t>Share-valued</a:t>
            </a:r>
            <a:endParaRPr kumimoji="0" lang="en-US" sz="2200" b="1" i="0" u="none" strike="noStrike" kern="1200" cap="none" spc="0" normalizeH="0" baseline="0" noProof="0" dirty="0">
              <a:ln>
                <a:noFill/>
              </a:ln>
              <a:solidFill>
                <a:srgbClr val="5B9BD5"/>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8402C37A-4888-71C5-EE5B-16424FD1B631}"/>
              </a:ext>
            </a:extLst>
          </p:cNvPr>
          <p:cNvSpPr/>
          <p:nvPr/>
        </p:nvSpPr>
        <p:spPr>
          <a:xfrm>
            <a:off x="8215745" y="4671311"/>
            <a:ext cx="2545703" cy="3612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56F25FA3-3367-F362-5453-88521106B6A9}"/>
              </a:ext>
            </a:extLst>
          </p:cNvPr>
          <p:cNvSpPr txBox="1"/>
          <p:nvPr/>
        </p:nvSpPr>
        <p:spPr>
          <a:xfrm>
            <a:off x="8462991" y="4615521"/>
            <a:ext cx="2056525" cy="43088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4472C4">
                    <a:lumMod val="75000"/>
                  </a:srgbClr>
                </a:solidFill>
                <a:effectLst/>
                <a:uLnTx/>
                <a:uFillTx/>
                <a:latin typeface="Optima" panose="02000503060000020004" pitchFamily="2" charset="0"/>
                <a:ea typeface="+mn-ea"/>
                <a:cs typeface="+mn-cs"/>
              </a:rPr>
              <a:t>Mission-Driven</a:t>
            </a:r>
            <a:endParaRPr kumimoji="0" lang="en-US" sz="2200" b="1" i="0" u="none" strike="noStrike" kern="1200" cap="none" spc="0" normalizeH="0" baseline="0" noProof="0" dirty="0">
              <a:ln>
                <a:noFill/>
              </a:ln>
              <a:solidFill>
                <a:srgbClr val="5B9BD5"/>
              </a:solidFill>
              <a:effectLst/>
              <a:uLnTx/>
              <a:uFillTx/>
              <a:latin typeface="Calibri" panose="020F0502020204030204"/>
              <a:ea typeface="+mn-ea"/>
              <a:cs typeface="+mn-cs"/>
            </a:endParaRPr>
          </a:p>
        </p:txBody>
      </p:sp>
      <p:sp>
        <p:nvSpPr>
          <p:cNvPr id="2" name="Oval 1">
            <a:extLst>
              <a:ext uri="{FF2B5EF4-FFF2-40B4-BE49-F238E27FC236}">
                <a16:creationId xmlns:a16="http://schemas.microsoft.com/office/drawing/2014/main" id="{4695E2DF-3ED4-E9C7-EB82-0D5175EB5CFE}"/>
              </a:ext>
            </a:extLst>
          </p:cNvPr>
          <p:cNvSpPr/>
          <p:nvPr/>
        </p:nvSpPr>
        <p:spPr>
          <a:xfrm>
            <a:off x="877471" y="652723"/>
            <a:ext cx="266007" cy="266007"/>
          </a:xfrm>
          <a:prstGeom prst="ellipse">
            <a:avLst/>
          </a:prstGeom>
          <a:solidFill>
            <a:srgbClr val="5B9BD5"/>
          </a:solidFill>
          <a:ln>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cxnSp>
        <p:nvCxnSpPr>
          <p:cNvPr id="3" name="Straight Connector 2">
            <a:extLst>
              <a:ext uri="{FF2B5EF4-FFF2-40B4-BE49-F238E27FC236}">
                <a16:creationId xmlns:a16="http://schemas.microsoft.com/office/drawing/2014/main" id="{0AE20D57-E14A-7C60-5E0E-EDF5CE6B8204}"/>
              </a:ext>
            </a:extLst>
          </p:cNvPr>
          <p:cNvCxnSpPr>
            <a:cxnSpLocks/>
            <a:endCxn id="6" idx="0"/>
          </p:cNvCxnSpPr>
          <p:nvPr/>
        </p:nvCxnSpPr>
        <p:spPr>
          <a:xfrm flipH="1">
            <a:off x="1006840" y="-142823"/>
            <a:ext cx="3635" cy="3086897"/>
          </a:xfrm>
          <a:prstGeom prst="line">
            <a:avLst/>
          </a:prstGeom>
          <a:ln w="19050">
            <a:solidFill>
              <a:srgbClr val="5B9BD5"/>
            </a:solidFill>
          </a:ln>
        </p:spPr>
        <p:style>
          <a:lnRef idx="2">
            <a:schemeClr val="accent1"/>
          </a:lnRef>
          <a:fillRef idx="0">
            <a:schemeClr val="accent1"/>
          </a:fillRef>
          <a:effectRef idx="1">
            <a:schemeClr val="accent1"/>
          </a:effectRef>
          <a:fontRef idx="minor">
            <a:schemeClr val="tx1"/>
          </a:fontRef>
        </p:style>
      </p:cxnSp>
      <p:sp>
        <p:nvSpPr>
          <p:cNvPr id="5" name="Oval 4">
            <a:extLst>
              <a:ext uri="{FF2B5EF4-FFF2-40B4-BE49-F238E27FC236}">
                <a16:creationId xmlns:a16="http://schemas.microsoft.com/office/drawing/2014/main" id="{BB80D05E-77B8-8433-1385-BF5BA5FD0D32}"/>
              </a:ext>
            </a:extLst>
          </p:cNvPr>
          <p:cNvSpPr/>
          <p:nvPr/>
        </p:nvSpPr>
        <p:spPr>
          <a:xfrm>
            <a:off x="905746" y="1722426"/>
            <a:ext cx="206604" cy="206604"/>
          </a:xfrm>
          <a:prstGeom prst="ellipse">
            <a:avLst/>
          </a:prstGeom>
          <a:solidFill>
            <a:schemeClr val="bg1"/>
          </a:solidFill>
          <a:ln w="19050">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5B9BD5"/>
              </a:solidFill>
            </a:endParaRPr>
          </a:p>
        </p:txBody>
      </p:sp>
      <p:sp>
        <p:nvSpPr>
          <p:cNvPr id="6" name="Oval 5">
            <a:extLst>
              <a:ext uri="{FF2B5EF4-FFF2-40B4-BE49-F238E27FC236}">
                <a16:creationId xmlns:a16="http://schemas.microsoft.com/office/drawing/2014/main" id="{1AAD8E9E-B171-1904-5CF0-349D21B39B6F}"/>
              </a:ext>
            </a:extLst>
          </p:cNvPr>
          <p:cNvSpPr/>
          <p:nvPr/>
        </p:nvSpPr>
        <p:spPr>
          <a:xfrm>
            <a:off x="903538" y="2944074"/>
            <a:ext cx="206604" cy="206604"/>
          </a:xfrm>
          <a:prstGeom prst="ellipse">
            <a:avLst/>
          </a:prstGeom>
          <a:solidFill>
            <a:schemeClr val="bg1"/>
          </a:solidFill>
          <a:ln w="19050">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5B9BD5"/>
              </a:solidFill>
            </a:endParaRPr>
          </a:p>
        </p:txBody>
      </p:sp>
    </p:spTree>
    <p:extLst>
      <p:ext uri="{BB962C8B-B14F-4D97-AF65-F5344CB8AC3E}">
        <p14:creationId xmlns:p14="http://schemas.microsoft.com/office/powerpoint/2010/main" val="400217254"/>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9799502-CFF6-38DF-62EB-EE02397F1006}"/>
              </a:ext>
            </a:extLst>
          </p:cNvPr>
          <p:cNvSpPr/>
          <p:nvPr/>
        </p:nvSpPr>
        <p:spPr>
          <a:xfrm>
            <a:off x="631767" y="1592027"/>
            <a:ext cx="10312212" cy="1291772"/>
          </a:xfrm>
          <a:prstGeom prst="rect">
            <a:avLst/>
          </a:prstGeom>
          <a:solidFill>
            <a:schemeClr val="accent5">
              <a:lumMod val="20000"/>
              <a:lumOff val="80000"/>
            </a:schemeClr>
          </a:solidFill>
          <a:ln>
            <a:noFill/>
          </a:ln>
          <a:effectLst>
            <a:outerShdw blurRad="50800" dist="381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C000">
                  <a:lumMod val="20000"/>
                  <a:lumOff val="80000"/>
                </a:srgbClr>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5B2BA00E-8BFF-B7D9-BFAE-A42F9E02B3CA}"/>
              </a:ext>
            </a:extLst>
          </p:cNvPr>
          <p:cNvSpPr txBox="1"/>
          <p:nvPr/>
        </p:nvSpPr>
        <p:spPr>
          <a:xfrm>
            <a:off x="1505077" y="1783237"/>
            <a:ext cx="8565592" cy="909352"/>
          </a:xfrm>
          <a:prstGeom prst="rect">
            <a:avLst/>
          </a:prstGeom>
          <a:noFill/>
        </p:spPr>
        <p:txBody>
          <a:bodyPr wrap="square">
            <a:spAutoFit/>
          </a:bodyPr>
          <a:lstStyle/>
          <a:p>
            <a:pPr>
              <a:lnSpc>
                <a:spcPct val="125000"/>
              </a:lnSpc>
              <a:spcAft>
                <a:spcPts val="3000"/>
              </a:spcAft>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Assuring the academic world access to </a:t>
            </a:r>
            <a:r>
              <a:rPr kumimoji="0" lang="en-US" sz="2200" b="1"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accurate</a:t>
            </a: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 historic (financial) data for research and educational purposes at a </a:t>
            </a:r>
            <a:r>
              <a:rPr kumimoji="0" lang="en-US" sz="2200" b="1"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reasonable</a:t>
            </a: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 price.</a:t>
            </a:r>
          </a:p>
        </p:txBody>
      </p:sp>
      <p:sp>
        <p:nvSpPr>
          <p:cNvPr id="11" name="TextBox 10">
            <a:extLst>
              <a:ext uri="{FF2B5EF4-FFF2-40B4-BE49-F238E27FC236}">
                <a16:creationId xmlns:a16="http://schemas.microsoft.com/office/drawing/2014/main" id="{E71998E3-6444-51AD-0957-D718140388C2}"/>
              </a:ext>
            </a:extLst>
          </p:cNvPr>
          <p:cNvSpPr txBox="1"/>
          <p:nvPr/>
        </p:nvSpPr>
        <p:spPr>
          <a:xfrm>
            <a:off x="999250" y="4040513"/>
            <a:ext cx="9857573" cy="1755737"/>
          </a:xfrm>
          <a:prstGeom prst="rect">
            <a:avLst/>
          </a:prstGeom>
          <a:noFill/>
        </p:spPr>
        <p:txBody>
          <a:bodyPr wrap="square">
            <a:spAutoFit/>
          </a:bodyPr>
          <a:lstStyle/>
          <a:p>
            <a:pPr>
              <a:lnSpc>
                <a:spcPct val="125000"/>
              </a:lnSpc>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By offering a data product platform tailored to the research community </a:t>
            </a:r>
            <a:b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b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(i.e., high data accuracy; wide coverage; long time-series; reasonably priced)</a:t>
            </a:r>
          </a:p>
          <a:p>
            <a:pPr marL="194310" lvl="1" indent="-285750">
              <a:lnSpc>
                <a:spcPct val="125000"/>
              </a:lnSpc>
              <a:buFont typeface="Century Gothic" panose="020B0502020202020204" pitchFamily="34" charset="0"/>
              <a:buChar char="–"/>
              <a:defRPr/>
            </a:pPr>
            <a:r>
              <a:rPr kumimoji="0" lang="en-US" sz="2200" b="1"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1</a:t>
            </a:r>
            <a:r>
              <a:rPr kumimoji="0" lang="en-US" sz="2200" b="1" i="0" u="none" strike="noStrike" kern="1200" cap="none" spc="0" normalizeH="0" baseline="30000" noProof="0" dirty="0">
                <a:ln>
                  <a:noFill/>
                </a:ln>
                <a:solidFill>
                  <a:prstClr val="black"/>
                </a:solidFill>
                <a:effectLst/>
                <a:uLnTx/>
                <a:uFillTx/>
                <a:latin typeface="Optima" panose="02000503060000020004" pitchFamily="2" charset="0"/>
                <a:ea typeface="+mn-ea"/>
                <a:cs typeface="+mn-cs"/>
              </a:rPr>
              <a:t>st</a:t>
            </a:r>
            <a:r>
              <a:rPr kumimoji="0" lang="en-US" sz="2200" b="1"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 phase: </a:t>
            </a: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DengXian" panose="02010600030101010101" pitchFamily="2" charset="-122"/>
                <a:cs typeface="+mn-cs"/>
              </a:rPr>
              <a:t>historical firm-level financial data for public and private companies</a:t>
            </a:r>
          </a:p>
          <a:p>
            <a:pPr marL="194310" lvl="1" indent="-285750">
              <a:lnSpc>
                <a:spcPct val="125000"/>
              </a:lnSpc>
              <a:buFont typeface="Century Gothic" panose="020B0502020202020204" pitchFamily="34" charset="0"/>
              <a:buChar char="–"/>
              <a:defRPr/>
            </a:pPr>
            <a:r>
              <a:rPr kumimoji="0" lang="en-US" sz="2200" b="1"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2</a:t>
            </a:r>
            <a:r>
              <a:rPr kumimoji="0" lang="en-US" sz="2200" b="1" i="0" u="none" strike="noStrike" kern="1200" cap="none" spc="0" normalizeH="0" baseline="30000" noProof="0" dirty="0">
                <a:ln>
                  <a:noFill/>
                </a:ln>
                <a:solidFill>
                  <a:prstClr val="black"/>
                </a:solidFill>
                <a:effectLst/>
                <a:uLnTx/>
                <a:uFillTx/>
                <a:latin typeface="Optima" panose="02000503060000020004" pitchFamily="2" charset="0"/>
                <a:ea typeface="+mn-ea"/>
                <a:cs typeface="+mn-cs"/>
              </a:rPr>
              <a:t>nd</a:t>
            </a:r>
            <a:r>
              <a:rPr kumimoji="0" lang="en-US" sz="2200" b="1"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 phase</a:t>
            </a: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 complementary data and/or value-added services</a:t>
            </a:r>
          </a:p>
        </p:txBody>
      </p:sp>
      <p:sp>
        <p:nvSpPr>
          <p:cNvPr id="17" name="Rectangle 16">
            <a:extLst>
              <a:ext uri="{FF2B5EF4-FFF2-40B4-BE49-F238E27FC236}">
                <a16:creationId xmlns:a16="http://schemas.microsoft.com/office/drawing/2014/main" id="{6EA0A941-9CFF-BEFC-2BF1-37BF72D0AE1A}"/>
              </a:ext>
            </a:extLst>
          </p:cNvPr>
          <p:cNvSpPr/>
          <p:nvPr/>
        </p:nvSpPr>
        <p:spPr>
          <a:xfrm>
            <a:off x="631767" y="3621675"/>
            <a:ext cx="10312212" cy="2522838"/>
          </a:xfrm>
          <a:prstGeom prst="rect">
            <a:avLst/>
          </a:prstGeom>
          <a:noFill/>
          <a:ln>
            <a:solidFill>
              <a:schemeClr val="accent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C000">
                  <a:lumMod val="20000"/>
                  <a:lumOff val="80000"/>
                </a:srgbClr>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78C41349-DEDA-64D6-20FA-C27C6EDD42ED}"/>
              </a:ext>
            </a:extLst>
          </p:cNvPr>
          <p:cNvSpPr/>
          <p:nvPr/>
        </p:nvSpPr>
        <p:spPr>
          <a:xfrm>
            <a:off x="955744" y="3232062"/>
            <a:ext cx="1729583" cy="6365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AAE11966-2300-FDB8-AC11-0890163F365D}"/>
              </a:ext>
            </a:extLst>
          </p:cNvPr>
          <p:cNvSpPr txBox="1"/>
          <p:nvPr/>
        </p:nvSpPr>
        <p:spPr>
          <a:xfrm>
            <a:off x="1248021" y="3322934"/>
            <a:ext cx="1164293"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4472C4">
                    <a:lumMod val="75000"/>
                  </a:srgbClr>
                </a:solidFill>
                <a:effectLst/>
                <a:uLnTx/>
                <a:uFillTx/>
                <a:latin typeface="Optima" panose="02000503060000020004" pitchFamily="2" charset="0"/>
                <a:ea typeface="+mn-ea"/>
                <a:cs typeface="+mn-cs"/>
              </a:rPr>
              <a:t>How?</a:t>
            </a:r>
            <a:endParaRPr kumimoji="0" lang="en-US" sz="3000" b="1" i="0" u="none" strike="noStrike" kern="1200" cap="none" spc="0" normalizeH="0" baseline="0" noProof="0" dirty="0">
              <a:ln>
                <a:noFill/>
              </a:ln>
              <a:solidFill>
                <a:srgbClr val="5B9BD5"/>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7264EACA-7A39-7031-54AF-24A1E7C7516B}"/>
              </a:ext>
            </a:extLst>
          </p:cNvPr>
          <p:cNvSpPr txBox="1"/>
          <p:nvPr/>
        </p:nvSpPr>
        <p:spPr>
          <a:xfrm>
            <a:off x="1324572" y="400749"/>
            <a:ext cx="2811988" cy="67710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8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Our </a:t>
            </a:r>
            <a:r>
              <a:rPr kumimoji="0" lang="en-US" sz="38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Mission</a:t>
            </a:r>
          </a:p>
        </p:txBody>
      </p:sp>
      <p:sp>
        <p:nvSpPr>
          <p:cNvPr id="3" name="Oval 2">
            <a:extLst>
              <a:ext uri="{FF2B5EF4-FFF2-40B4-BE49-F238E27FC236}">
                <a16:creationId xmlns:a16="http://schemas.microsoft.com/office/drawing/2014/main" id="{4514D5CA-6448-5FC1-CEBC-367374E7F57B}"/>
              </a:ext>
            </a:extLst>
          </p:cNvPr>
          <p:cNvSpPr/>
          <p:nvPr/>
        </p:nvSpPr>
        <p:spPr>
          <a:xfrm>
            <a:off x="877471" y="589678"/>
            <a:ext cx="266007" cy="266007"/>
          </a:xfrm>
          <a:prstGeom prst="ellipse">
            <a:avLst/>
          </a:prstGeom>
          <a:solidFill>
            <a:srgbClr val="5B9BD5"/>
          </a:solidFill>
          <a:ln>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cxnSp>
        <p:nvCxnSpPr>
          <p:cNvPr id="4" name="Straight Connector 3">
            <a:extLst>
              <a:ext uri="{FF2B5EF4-FFF2-40B4-BE49-F238E27FC236}">
                <a16:creationId xmlns:a16="http://schemas.microsoft.com/office/drawing/2014/main" id="{14044122-C3CB-D612-47A4-1F91EC1F1874}"/>
              </a:ext>
            </a:extLst>
          </p:cNvPr>
          <p:cNvCxnSpPr>
            <a:cxnSpLocks/>
            <a:endCxn id="3" idx="4"/>
          </p:cNvCxnSpPr>
          <p:nvPr/>
        </p:nvCxnSpPr>
        <p:spPr>
          <a:xfrm>
            <a:off x="1010475" y="0"/>
            <a:ext cx="0" cy="855685"/>
          </a:xfrm>
          <a:prstGeom prst="line">
            <a:avLst/>
          </a:prstGeom>
          <a:ln w="19050">
            <a:solidFill>
              <a:srgbClr val="5B9BD5"/>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0263037"/>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B47F202-EE8E-6557-59BC-BC6844FFCD20}"/>
              </a:ext>
            </a:extLst>
          </p:cNvPr>
          <p:cNvSpPr/>
          <p:nvPr/>
        </p:nvSpPr>
        <p:spPr>
          <a:xfrm>
            <a:off x="-318052" y="1745169"/>
            <a:ext cx="2266392" cy="533740"/>
          </a:xfrm>
          <a:prstGeom prst="rect">
            <a:avLst/>
          </a:prstGeom>
          <a:solidFill>
            <a:schemeClr val="bg1">
              <a:lumMod val="95000"/>
            </a:schemeClr>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rPr>
              <a:t>Stocks</a:t>
            </a:r>
          </a:p>
        </p:txBody>
      </p:sp>
      <p:sp>
        <p:nvSpPr>
          <p:cNvPr id="6" name="Rectangle 5">
            <a:extLst>
              <a:ext uri="{FF2B5EF4-FFF2-40B4-BE49-F238E27FC236}">
                <a16:creationId xmlns:a16="http://schemas.microsoft.com/office/drawing/2014/main" id="{2C8F25C9-FBCF-956E-D620-1D8185C44F90}"/>
              </a:ext>
            </a:extLst>
          </p:cNvPr>
          <p:cNvSpPr/>
          <p:nvPr/>
        </p:nvSpPr>
        <p:spPr>
          <a:xfrm>
            <a:off x="-318052" y="2587814"/>
            <a:ext cx="2266392" cy="533740"/>
          </a:xfrm>
          <a:prstGeom prst="rect">
            <a:avLst/>
          </a:prstGeom>
          <a:solidFill>
            <a:schemeClr val="bg1">
              <a:lumMod val="95000"/>
            </a:schemeClr>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rPr>
              <a:t>E</a:t>
            </a:r>
            <a:r>
              <a:rPr kumimoji="0" lang="en-US" sz="1800" b="0" i="0" u="none" strike="noStrike" kern="0" cap="none" spc="0" normalizeH="0" baseline="0" noProof="0" dirty="0" err="1">
                <a:ln>
                  <a:noFill/>
                </a:ln>
                <a:solidFill>
                  <a:prstClr val="white">
                    <a:lumMod val="50000"/>
                  </a:prstClr>
                </a:solidFill>
                <a:effectLst/>
                <a:uLnTx/>
                <a:uFillTx/>
                <a:latin typeface="Calibri Light" panose="020F0302020204030204"/>
                <a:ea typeface="+mn-ea"/>
                <a:cs typeface="Calibri" panose="020F0502020204030204" pitchFamily="34" charset="0"/>
              </a:rPr>
              <a:t>quities</a:t>
            </a: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7" name="Rectangle 6">
            <a:extLst>
              <a:ext uri="{FF2B5EF4-FFF2-40B4-BE49-F238E27FC236}">
                <a16:creationId xmlns:a16="http://schemas.microsoft.com/office/drawing/2014/main" id="{5DBCF8F3-446A-5C65-6C0E-6A5166E6B3DF}"/>
              </a:ext>
            </a:extLst>
          </p:cNvPr>
          <p:cNvSpPr/>
          <p:nvPr/>
        </p:nvSpPr>
        <p:spPr>
          <a:xfrm>
            <a:off x="-318052" y="3430459"/>
            <a:ext cx="2266392" cy="533740"/>
          </a:xfrm>
          <a:prstGeom prst="rect">
            <a:avLst/>
          </a:prstGeom>
          <a:solidFill>
            <a:schemeClr val="bg1">
              <a:lumMod val="95000"/>
            </a:schemeClr>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rPr>
              <a:t>Securities</a:t>
            </a:r>
          </a:p>
        </p:txBody>
      </p:sp>
      <p:sp>
        <p:nvSpPr>
          <p:cNvPr id="8" name="Rectangle 7">
            <a:extLst>
              <a:ext uri="{FF2B5EF4-FFF2-40B4-BE49-F238E27FC236}">
                <a16:creationId xmlns:a16="http://schemas.microsoft.com/office/drawing/2014/main" id="{50B93E9A-1C28-3F91-09E4-525C6A133206}"/>
              </a:ext>
            </a:extLst>
          </p:cNvPr>
          <p:cNvSpPr/>
          <p:nvPr/>
        </p:nvSpPr>
        <p:spPr>
          <a:xfrm>
            <a:off x="-318052" y="5115749"/>
            <a:ext cx="2266392" cy="533740"/>
          </a:xfrm>
          <a:prstGeom prst="rect">
            <a:avLst/>
          </a:prstGeom>
          <a:solidFill>
            <a:schemeClr val="bg1">
              <a:lumMod val="95000"/>
            </a:schemeClr>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rPr>
              <a:t>Derivatives</a:t>
            </a:r>
          </a:p>
        </p:txBody>
      </p:sp>
      <p:sp>
        <p:nvSpPr>
          <p:cNvPr id="9" name="Rectangle 8">
            <a:extLst>
              <a:ext uri="{FF2B5EF4-FFF2-40B4-BE49-F238E27FC236}">
                <a16:creationId xmlns:a16="http://schemas.microsoft.com/office/drawing/2014/main" id="{D68EE533-8A7E-7D62-36BE-2A5C6C0EDCC3}"/>
              </a:ext>
            </a:extLst>
          </p:cNvPr>
          <p:cNvSpPr/>
          <p:nvPr/>
        </p:nvSpPr>
        <p:spPr>
          <a:xfrm>
            <a:off x="-318052" y="5958394"/>
            <a:ext cx="2266392" cy="533740"/>
          </a:xfrm>
          <a:prstGeom prst="rect">
            <a:avLst/>
          </a:prstGeom>
          <a:solidFill>
            <a:schemeClr val="bg1">
              <a:lumMod val="95000"/>
            </a:schemeClr>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rPr>
              <a:t>Hedge Fund</a:t>
            </a:r>
          </a:p>
        </p:txBody>
      </p:sp>
      <p:cxnSp>
        <p:nvCxnSpPr>
          <p:cNvPr id="49" name="Elbow Connector 48">
            <a:extLst>
              <a:ext uri="{FF2B5EF4-FFF2-40B4-BE49-F238E27FC236}">
                <a16:creationId xmlns:a16="http://schemas.microsoft.com/office/drawing/2014/main" id="{454BF552-46BC-4766-3BE8-11ACD08498D2}"/>
              </a:ext>
            </a:extLst>
          </p:cNvPr>
          <p:cNvCxnSpPr>
            <a:cxnSpLocks/>
            <a:stCxn id="59" idx="1"/>
            <a:endCxn id="3" idx="3"/>
          </p:cNvCxnSpPr>
          <p:nvPr/>
        </p:nvCxnSpPr>
        <p:spPr>
          <a:xfrm rot="10800000">
            <a:off x="2741600" y="4547048"/>
            <a:ext cx="402516" cy="1206020"/>
          </a:xfrm>
          <a:prstGeom prst="bentConnector3">
            <a:avLst>
              <a:gd name="adj1" fmla="val 50000"/>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39" name="Elbow Connector 38">
            <a:extLst>
              <a:ext uri="{FF2B5EF4-FFF2-40B4-BE49-F238E27FC236}">
                <a16:creationId xmlns:a16="http://schemas.microsoft.com/office/drawing/2014/main" id="{77328938-FC61-86AD-9BBC-5B5A77C20EAA}"/>
              </a:ext>
            </a:extLst>
          </p:cNvPr>
          <p:cNvCxnSpPr>
            <a:cxnSpLocks/>
            <a:stCxn id="3" idx="3"/>
            <a:endCxn id="58" idx="1"/>
          </p:cNvCxnSpPr>
          <p:nvPr/>
        </p:nvCxnSpPr>
        <p:spPr>
          <a:xfrm flipV="1">
            <a:off x="2741600" y="3344495"/>
            <a:ext cx="402516" cy="1202553"/>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59" name="Rectangle 58">
            <a:extLst>
              <a:ext uri="{FF2B5EF4-FFF2-40B4-BE49-F238E27FC236}">
                <a16:creationId xmlns:a16="http://schemas.microsoft.com/office/drawing/2014/main" id="{C4C77B28-9E63-289C-0E60-41DC80158896}"/>
              </a:ext>
            </a:extLst>
          </p:cNvPr>
          <p:cNvSpPr/>
          <p:nvPr/>
        </p:nvSpPr>
        <p:spPr>
          <a:xfrm>
            <a:off x="3144116" y="5486198"/>
            <a:ext cx="1393098" cy="533740"/>
          </a:xfrm>
          <a:prstGeom prst="rect">
            <a:avLst/>
          </a:prstGeom>
          <a:solidFill>
            <a:schemeClr val="bg1">
              <a:lumMod val="95000"/>
            </a:schemeClr>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rPr>
              <a:t>S</a:t>
            </a:r>
            <a:r>
              <a:rPr kumimoji="0" lang="en-US" sz="1800" b="0" i="0" u="none" strike="noStrike" kern="0" cap="none" spc="0" normalizeH="0" baseline="0" noProof="0" dirty="0" err="1">
                <a:ln>
                  <a:noFill/>
                </a:ln>
                <a:solidFill>
                  <a:prstClr val="white">
                    <a:lumMod val="50000"/>
                  </a:prstClr>
                </a:solidFill>
                <a:effectLst/>
                <a:uLnTx/>
                <a:uFillTx/>
                <a:latin typeface="Calibri Light" panose="020F0302020204030204"/>
                <a:ea typeface="+mn-ea"/>
                <a:cs typeface="Calibri" panose="020F0502020204030204" pitchFamily="34" charset="0"/>
              </a:rPr>
              <a:t>tatistical</a:t>
            </a: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cxnSp>
        <p:nvCxnSpPr>
          <p:cNvPr id="62" name="Elbow Connector 61">
            <a:extLst>
              <a:ext uri="{FF2B5EF4-FFF2-40B4-BE49-F238E27FC236}">
                <a16:creationId xmlns:a16="http://schemas.microsoft.com/office/drawing/2014/main" id="{39C2E801-AD9F-F2A6-665F-9DBEB571FEB7}"/>
              </a:ext>
            </a:extLst>
          </p:cNvPr>
          <p:cNvCxnSpPr>
            <a:cxnSpLocks/>
            <a:stCxn id="36" idx="1"/>
            <a:endCxn id="58" idx="3"/>
          </p:cNvCxnSpPr>
          <p:nvPr/>
        </p:nvCxnSpPr>
        <p:spPr>
          <a:xfrm rot="10800000">
            <a:off x="4537214" y="3344495"/>
            <a:ext cx="424072" cy="1118332"/>
          </a:xfrm>
          <a:prstGeom prst="bentConnector3">
            <a:avLst>
              <a:gd name="adj1" fmla="val 50000"/>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63" name="Elbow Connector 62">
            <a:extLst>
              <a:ext uri="{FF2B5EF4-FFF2-40B4-BE49-F238E27FC236}">
                <a16:creationId xmlns:a16="http://schemas.microsoft.com/office/drawing/2014/main" id="{77BFE86B-9A7E-B7BC-1E77-98D51E907AD2}"/>
              </a:ext>
            </a:extLst>
          </p:cNvPr>
          <p:cNvCxnSpPr>
            <a:cxnSpLocks/>
            <a:stCxn id="58" idx="3"/>
            <a:endCxn id="35" idx="1"/>
          </p:cNvCxnSpPr>
          <p:nvPr/>
        </p:nvCxnSpPr>
        <p:spPr>
          <a:xfrm flipV="1">
            <a:off x="4537214" y="2268632"/>
            <a:ext cx="424071" cy="1075863"/>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pic>
        <p:nvPicPr>
          <p:cNvPr id="65" name="Picture 64">
            <a:extLst>
              <a:ext uri="{FF2B5EF4-FFF2-40B4-BE49-F238E27FC236}">
                <a16:creationId xmlns:a16="http://schemas.microsoft.com/office/drawing/2014/main" id="{52B32E8A-0491-ECA2-D6F8-7E54C9382F11}"/>
              </a:ext>
            </a:extLst>
          </p:cNvPr>
          <p:cNvPicPr>
            <a:picLocks noChangeAspect="1"/>
          </p:cNvPicPr>
          <p:nvPr/>
        </p:nvPicPr>
        <p:blipFill rotWithShape="1">
          <a:blip r:embed="rId2"/>
          <a:srcRect t="15164" b="14111"/>
          <a:stretch/>
        </p:blipFill>
        <p:spPr>
          <a:xfrm>
            <a:off x="7125225" y="5059572"/>
            <a:ext cx="688846" cy="260685"/>
          </a:xfrm>
          <a:prstGeom prst="rect">
            <a:avLst/>
          </a:prstGeom>
        </p:spPr>
      </p:pic>
      <p:pic>
        <p:nvPicPr>
          <p:cNvPr id="71" name="Picture 70">
            <a:extLst>
              <a:ext uri="{FF2B5EF4-FFF2-40B4-BE49-F238E27FC236}">
                <a16:creationId xmlns:a16="http://schemas.microsoft.com/office/drawing/2014/main" id="{71138D3F-A730-83BE-AF70-AB18CE8C3A3E}"/>
              </a:ext>
            </a:extLst>
          </p:cNvPr>
          <p:cNvPicPr>
            <a:picLocks noChangeAspect="1"/>
          </p:cNvPicPr>
          <p:nvPr/>
        </p:nvPicPr>
        <p:blipFill rotWithShape="1">
          <a:blip r:embed="rId3"/>
          <a:srcRect t="9405" b="11356"/>
          <a:stretch/>
        </p:blipFill>
        <p:spPr>
          <a:xfrm>
            <a:off x="9757938" y="1735824"/>
            <a:ext cx="577578" cy="297482"/>
          </a:xfrm>
          <a:prstGeom prst="rect">
            <a:avLst/>
          </a:prstGeom>
        </p:spPr>
      </p:pic>
      <p:pic>
        <p:nvPicPr>
          <p:cNvPr id="73" name="Picture 72">
            <a:extLst>
              <a:ext uri="{FF2B5EF4-FFF2-40B4-BE49-F238E27FC236}">
                <a16:creationId xmlns:a16="http://schemas.microsoft.com/office/drawing/2014/main" id="{F1D544C2-BD43-70DE-6C6D-D05E03C21A27}"/>
              </a:ext>
            </a:extLst>
          </p:cNvPr>
          <p:cNvPicPr>
            <a:picLocks noChangeAspect="1"/>
          </p:cNvPicPr>
          <p:nvPr/>
        </p:nvPicPr>
        <p:blipFill rotWithShape="1">
          <a:blip r:embed="rId4"/>
          <a:srcRect t="12480" b="13596"/>
          <a:stretch/>
        </p:blipFill>
        <p:spPr>
          <a:xfrm>
            <a:off x="6091405" y="5035526"/>
            <a:ext cx="587250" cy="303037"/>
          </a:xfrm>
          <a:prstGeom prst="rect">
            <a:avLst/>
          </a:prstGeom>
        </p:spPr>
      </p:pic>
      <p:pic>
        <p:nvPicPr>
          <p:cNvPr id="75" name="Picture 74">
            <a:extLst>
              <a:ext uri="{FF2B5EF4-FFF2-40B4-BE49-F238E27FC236}">
                <a16:creationId xmlns:a16="http://schemas.microsoft.com/office/drawing/2014/main" id="{2979A825-D52B-1EBB-0567-7CB84DB0595F}"/>
              </a:ext>
            </a:extLst>
          </p:cNvPr>
          <p:cNvPicPr>
            <a:picLocks noChangeAspect="1"/>
          </p:cNvPicPr>
          <p:nvPr/>
        </p:nvPicPr>
        <p:blipFill rotWithShape="1">
          <a:blip r:embed="rId5"/>
          <a:srcRect l="2713" t="19093" r="4453" b="21361"/>
          <a:stretch/>
        </p:blipFill>
        <p:spPr>
          <a:xfrm>
            <a:off x="5920474" y="6200949"/>
            <a:ext cx="913828" cy="218343"/>
          </a:xfrm>
          <a:prstGeom prst="rect">
            <a:avLst/>
          </a:prstGeom>
        </p:spPr>
      </p:pic>
      <p:pic>
        <p:nvPicPr>
          <p:cNvPr id="76" name="Picture 75">
            <a:extLst>
              <a:ext uri="{FF2B5EF4-FFF2-40B4-BE49-F238E27FC236}">
                <a16:creationId xmlns:a16="http://schemas.microsoft.com/office/drawing/2014/main" id="{C4D6ADEA-1941-4D58-FB6A-36E30CE9E45B}"/>
              </a:ext>
            </a:extLst>
          </p:cNvPr>
          <p:cNvPicPr>
            <a:picLocks noChangeAspect="1"/>
          </p:cNvPicPr>
          <p:nvPr/>
        </p:nvPicPr>
        <p:blipFill rotWithShape="1">
          <a:blip r:embed="rId6"/>
          <a:srcRect t="27819" b="22605"/>
          <a:stretch/>
        </p:blipFill>
        <p:spPr>
          <a:xfrm>
            <a:off x="7042334" y="5652670"/>
            <a:ext cx="856675" cy="191116"/>
          </a:xfrm>
          <a:prstGeom prst="rect">
            <a:avLst/>
          </a:prstGeom>
        </p:spPr>
      </p:pic>
      <p:pic>
        <p:nvPicPr>
          <p:cNvPr id="78" name="Picture 77" descr="A logo with text on it&#10;&#10;Description automatically generated">
            <a:extLst>
              <a:ext uri="{FF2B5EF4-FFF2-40B4-BE49-F238E27FC236}">
                <a16:creationId xmlns:a16="http://schemas.microsoft.com/office/drawing/2014/main" id="{5A01A89F-282B-5CE9-AC9C-2170039B8C8A}"/>
              </a:ext>
            </a:extLst>
          </p:cNvPr>
          <p:cNvPicPr>
            <a:picLocks noChangeAspect="1"/>
          </p:cNvPicPr>
          <p:nvPr/>
        </p:nvPicPr>
        <p:blipFill>
          <a:blip r:embed="rId7"/>
          <a:stretch>
            <a:fillRect/>
          </a:stretch>
        </p:blipFill>
        <p:spPr>
          <a:xfrm>
            <a:off x="9775216" y="3939819"/>
            <a:ext cx="569826" cy="324801"/>
          </a:xfrm>
          <a:prstGeom prst="rect">
            <a:avLst/>
          </a:prstGeom>
        </p:spPr>
      </p:pic>
      <p:pic>
        <p:nvPicPr>
          <p:cNvPr id="81" name="Picture 80" descr="A black text on a white background&#10;&#10;Description automatically generated">
            <a:extLst>
              <a:ext uri="{FF2B5EF4-FFF2-40B4-BE49-F238E27FC236}">
                <a16:creationId xmlns:a16="http://schemas.microsoft.com/office/drawing/2014/main" id="{89E0E382-A2C2-0B7B-D3C1-FAC06174CBE0}"/>
              </a:ext>
            </a:extLst>
          </p:cNvPr>
          <p:cNvPicPr>
            <a:picLocks noChangeAspect="1"/>
          </p:cNvPicPr>
          <p:nvPr/>
        </p:nvPicPr>
        <p:blipFill>
          <a:blip r:embed="rId8"/>
          <a:stretch>
            <a:fillRect/>
          </a:stretch>
        </p:blipFill>
        <p:spPr>
          <a:xfrm>
            <a:off x="4865124" y="5666141"/>
            <a:ext cx="875601" cy="164175"/>
          </a:xfrm>
          <a:prstGeom prst="rect">
            <a:avLst/>
          </a:prstGeom>
        </p:spPr>
      </p:pic>
      <p:pic>
        <p:nvPicPr>
          <p:cNvPr id="82" name="Picture 81">
            <a:extLst>
              <a:ext uri="{FF2B5EF4-FFF2-40B4-BE49-F238E27FC236}">
                <a16:creationId xmlns:a16="http://schemas.microsoft.com/office/drawing/2014/main" id="{ED02112D-7026-BEB0-3E57-0574D8129B33}"/>
              </a:ext>
            </a:extLst>
          </p:cNvPr>
          <p:cNvPicPr>
            <a:picLocks noChangeAspect="1"/>
          </p:cNvPicPr>
          <p:nvPr/>
        </p:nvPicPr>
        <p:blipFill rotWithShape="1">
          <a:blip r:embed="rId9"/>
          <a:srcRect l="6137" t="8385" r="6028" b="13171"/>
          <a:stretch/>
        </p:blipFill>
        <p:spPr>
          <a:xfrm>
            <a:off x="6014931" y="5599416"/>
            <a:ext cx="724914" cy="280203"/>
          </a:xfrm>
          <a:prstGeom prst="rect">
            <a:avLst/>
          </a:prstGeom>
        </p:spPr>
      </p:pic>
      <p:sp>
        <p:nvSpPr>
          <p:cNvPr id="3" name="Rectangle 2">
            <a:extLst>
              <a:ext uri="{FF2B5EF4-FFF2-40B4-BE49-F238E27FC236}">
                <a16:creationId xmlns:a16="http://schemas.microsoft.com/office/drawing/2014/main" id="{6761BB0A-183D-30A2-E360-B1778E91E631}"/>
              </a:ext>
            </a:extLst>
          </p:cNvPr>
          <p:cNvSpPr/>
          <p:nvPr/>
        </p:nvSpPr>
        <p:spPr>
          <a:xfrm>
            <a:off x="344579" y="4280178"/>
            <a:ext cx="2397021" cy="533740"/>
          </a:xfrm>
          <a:prstGeom prst="rect">
            <a:avLst/>
          </a:prstGeom>
          <a:solidFill>
            <a:srgbClr val="5B9BD5">
              <a:lumMod val="20000"/>
              <a:lumOff val="80000"/>
            </a:srgbClr>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72C4"/>
                </a:solidFill>
                <a:effectLst/>
                <a:uLnTx/>
                <a:uFillTx/>
                <a:latin typeface="Calibri Light" panose="020F0302020204030204"/>
                <a:ea typeface="+mn-ea"/>
                <a:cs typeface="Calibri" panose="020F0502020204030204" pitchFamily="34" charset="0"/>
              </a:rPr>
              <a:t>Financial Statement</a:t>
            </a:r>
          </a:p>
        </p:txBody>
      </p:sp>
      <p:sp>
        <p:nvSpPr>
          <p:cNvPr id="58" name="Rectangle 57">
            <a:extLst>
              <a:ext uri="{FF2B5EF4-FFF2-40B4-BE49-F238E27FC236}">
                <a16:creationId xmlns:a16="http://schemas.microsoft.com/office/drawing/2014/main" id="{7EAE00FC-EBB2-F219-D3FC-59A5D8C97DE3}"/>
              </a:ext>
            </a:extLst>
          </p:cNvPr>
          <p:cNvSpPr/>
          <p:nvPr/>
        </p:nvSpPr>
        <p:spPr>
          <a:xfrm>
            <a:off x="3144116" y="3077625"/>
            <a:ext cx="1393098" cy="533740"/>
          </a:xfrm>
          <a:prstGeom prst="rect">
            <a:avLst/>
          </a:prstGeom>
          <a:solidFill>
            <a:srgbClr val="5B9BD5">
              <a:lumMod val="20000"/>
              <a:lumOff val="80000"/>
            </a:srgbClr>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72C4"/>
                </a:solidFill>
                <a:effectLst/>
                <a:uLnTx/>
                <a:uFillTx/>
                <a:latin typeface="Calibri Light" panose="020F0302020204030204"/>
                <a:ea typeface="+mn-ea"/>
                <a:cs typeface="Calibri" panose="020F0502020204030204" pitchFamily="34" charset="0"/>
              </a:rPr>
              <a:t>Firm-level</a:t>
            </a:r>
          </a:p>
        </p:txBody>
      </p:sp>
      <p:sp>
        <p:nvSpPr>
          <p:cNvPr id="36" name="Rectangle 35">
            <a:extLst>
              <a:ext uri="{FF2B5EF4-FFF2-40B4-BE49-F238E27FC236}">
                <a16:creationId xmlns:a16="http://schemas.microsoft.com/office/drawing/2014/main" id="{471E3D06-573F-2E19-6294-2CAA72F2B56A}"/>
              </a:ext>
            </a:extLst>
          </p:cNvPr>
          <p:cNvSpPr/>
          <p:nvPr/>
        </p:nvSpPr>
        <p:spPr>
          <a:xfrm>
            <a:off x="4961286" y="4195957"/>
            <a:ext cx="2766237" cy="533740"/>
          </a:xfrm>
          <a:prstGeom prst="rect">
            <a:avLst/>
          </a:prstGeom>
          <a:solidFill>
            <a:schemeClr val="bg1">
              <a:lumMod val="95000"/>
            </a:schemeClr>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rPr>
              <a:t>Public Firms, Large Firms</a:t>
            </a:r>
          </a:p>
        </p:txBody>
      </p:sp>
      <p:cxnSp>
        <p:nvCxnSpPr>
          <p:cNvPr id="89" name="Elbow Connector 88">
            <a:extLst>
              <a:ext uri="{FF2B5EF4-FFF2-40B4-BE49-F238E27FC236}">
                <a16:creationId xmlns:a16="http://schemas.microsoft.com/office/drawing/2014/main" id="{2A551121-62C5-8C1E-8CBF-85548D98ADD7}"/>
              </a:ext>
            </a:extLst>
          </p:cNvPr>
          <p:cNvCxnSpPr>
            <a:cxnSpLocks/>
            <a:stCxn id="43" idx="1"/>
            <a:endCxn id="35" idx="3"/>
          </p:cNvCxnSpPr>
          <p:nvPr/>
        </p:nvCxnSpPr>
        <p:spPr>
          <a:xfrm rot="10800000">
            <a:off x="7727522" y="2268633"/>
            <a:ext cx="445102" cy="1053629"/>
          </a:xfrm>
          <a:prstGeom prst="bentConnector3">
            <a:avLst>
              <a:gd name="adj1" fmla="val 50000"/>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88" name="Elbow Connector 87">
            <a:extLst>
              <a:ext uri="{FF2B5EF4-FFF2-40B4-BE49-F238E27FC236}">
                <a16:creationId xmlns:a16="http://schemas.microsoft.com/office/drawing/2014/main" id="{F96AC3EC-FF7C-456D-6B6E-6AEDD807CD3F}"/>
              </a:ext>
            </a:extLst>
          </p:cNvPr>
          <p:cNvCxnSpPr>
            <a:cxnSpLocks/>
            <a:stCxn id="35" idx="3"/>
            <a:endCxn id="42" idx="1"/>
          </p:cNvCxnSpPr>
          <p:nvPr/>
        </p:nvCxnSpPr>
        <p:spPr>
          <a:xfrm flipV="1">
            <a:off x="7727522" y="1110902"/>
            <a:ext cx="445102" cy="1157730"/>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35" name="Rectangle 34">
            <a:extLst>
              <a:ext uri="{FF2B5EF4-FFF2-40B4-BE49-F238E27FC236}">
                <a16:creationId xmlns:a16="http://schemas.microsoft.com/office/drawing/2014/main" id="{45778B10-630E-28FC-E969-BA9FC36B4623}"/>
              </a:ext>
            </a:extLst>
          </p:cNvPr>
          <p:cNvSpPr/>
          <p:nvPr/>
        </p:nvSpPr>
        <p:spPr>
          <a:xfrm>
            <a:off x="4961285" y="2001762"/>
            <a:ext cx="2766237" cy="533740"/>
          </a:xfrm>
          <a:prstGeom prst="rect">
            <a:avLst/>
          </a:prstGeom>
          <a:solidFill>
            <a:srgbClr val="5B9BD5">
              <a:lumMod val="20000"/>
              <a:lumOff val="80000"/>
            </a:srgbClr>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72C4"/>
                </a:solidFill>
                <a:effectLst/>
                <a:uLnTx/>
                <a:uFillTx/>
                <a:latin typeface="Calibri Light" panose="020F0302020204030204"/>
                <a:ea typeface="+mn-ea"/>
                <a:cs typeface="Calibri" panose="020F0502020204030204" pitchFamily="34" charset="0"/>
              </a:rPr>
              <a:t>Universe of Firms</a:t>
            </a:r>
          </a:p>
        </p:txBody>
      </p:sp>
      <p:sp>
        <p:nvSpPr>
          <p:cNvPr id="43" name="Rectangle 42">
            <a:extLst>
              <a:ext uri="{FF2B5EF4-FFF2-40B4-BE49-F238E27FC236}">
                <a16:creationId xmlns:a16="http://schemas.microsoft.com/office/drawing/2014/main" id="{A90E1CC1-3560-46B7-E7AA-AECFC89903EB}"/>
              </a:ext>
            </a:extLst>
          </p:cNvPr>
          <p:cNvSpPr/>
          <p:nvPr/>
        </p:nvSpPr>
        <p:spPr>
          <a:xfrm>
            <a:off x="8172624" y="2990480"/>
            <a:ext cx="3736610" cy="663562"/>
          </a:xfrm>
          <a:prstGeom prst="rect">
            <a:avLst/>
          </a:prstGeom>
          <a:solidFill>
            <a:schemeClr val="bg1">
              <a:lumMod val="95000"/>
            </a:schemeClr>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rPr>
              <a:t>Individual, Small-Scale Data Download (intelligence, analytics)</a:t>
            </a:r>
          </a:p>
        </p:txBody>
      </p:sp>
      <p:sp>
        <p:nvSpPr>
          <p:cNvPr id="42" name="Rectangle 41">
            <a:extLst>
              <a:ext uri="{FF2B5EF4-FFF2-40B4-BE49-F238E27FC236}">
                <a16:creationId xmlns:a16="http://schemas.microsoft.com/office/drawing/2014/main" id="{53C7D6F4-C791-DC1C-57C5-D7FC20F21BA4}"/>
              </a:ext>
            </a:extLst>
          </p:cNvPr>
          <p:cNvSpPr/>
          <p:nvPr/>
        </p:nvSpPr>
        <p:spPr>
          <a:xfrm>
            <a:off x="8172624" y="779121"/>
            <a:ext cx="3753071" cy="663562"/>
          </a:xfrm>
          <a:prstGeom prst="rect">
            <a:avLst/>
          </a:prstGeom>
          <a:solidFill>
            <a:srgbClr val="DEECF8"/>
          </a:solidFill>
          <a:ln w="12700" cap="flat" cmpd="sng" algn="ctr">
            <a:noFill/>
            <a:prstDash val="solid"/>
            <a:miter lim="800000"/>
          </a:ln>
          <a:effectLst>
            <a:outerShdw blurRad="50800" dist="12700" dir="2700000" algn="tl" rotWithShape="0">
              <a:sysClr val="window" lastClr="FFFFFF">
                <a:lumMod val="50000"/>
                <a:alpha val="40000"/>
              </a:sys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0" cap="none" spc="0" normalizeH="0" baseline="0" noProof="0" dirty="0">
                <a:ln>
                  <a:noFill/>
                </a:ln>
                <a:solidFill>
                  <a:srgbClr val="4472C4"/>
                </a:solidFill>
                <a:effectLst/>
                <a:uLnTx/>
                <a:uFillTx/>
                <a:latin typeface="Calibri Light" panose="020F0302020204030204"/>
                <a:ea typeface="+mn-ea"/>
                <a:cs typeface="Calibri" panose="020F0502020204030204" pitchFamily="34" charset="0"/>
              </a:rPr>
              <a:t>Individual to Full Population Download </a:t>
            </a:r>
            <a:r>
              <a:rPr kumimoji="0" lang="en-US" sz="1700" b="0" i="0" u="none" strike="noStrike" kern="0" cap="none" spc="0" normalizeH="0" baseline="0" noProof="0" dirty="0">
                <a:ln>
                  <a:noFill/>
                </a:ln>
                <a:solidFill>
                  <a:srgbClr val="4472C4"/>
                </a:solidFill>
                <a:effectLst/>
                <a:uLnTx/>
                <a:uFillTx/>
                <a:latin typeface="Calibri Light" panose="020F0302020204030204"/>
                <a:ea typeface="+mn-ea"/>
                <a:cs typeface="Calibri" panose="020F0502020204030204" pitchFamily="34" charset="0"/>
              </a:rPr>
              <a:t>(support small-to-large-scale studies)</a:t>
            </a:r>
          </a:p>
        </p:txBody>
      </p:sp>
      <p:pic>
        <p:nvPicPr>
          <p:cNvPr id="91" name="Picture 90" descr="A black background with white spots&#10;&#10;Description automatically generated">
            <a:extLst>
              <a:ext uri="{FF2B5EF4-FFF2-40B4-BE49-F238E27FC236}">
                <a16:creationId xmlns:a16="http://schemas.microsoft.com/office/drawing/2014/main" id="{9A84E180-4D01-A813-07D1-A37E97A15F97}"/>
              </a:ext>
            </a:extLst>
          </p:cNvPr>
          <p:cNvPicPr>
            <a:picLocks noChangeAspect="1"/>
          </p:cNvPicPr>
          <p:nvPr/>
        </p:nvPicPr>
        <p:blipFill>
          <a:blip r:embed="rId10"/>
          <a:stretch>
            <a:fillRect/>
          </a:stretch>
        </p:blipFill>
        <p:spPr>
          <a:xfrm>
            <a:off x="8546984" y="4001609"/>
            <a:ext cx="823444" cy="201902"/>
          </a:xfrm>
          <a:prstGeom prst="rect">
            <a:avLst/>
          </a:prstGeom>
        </p:spPr>
      </p:pic>
      <p:pic>
        <p:nvPicPr>
          <p:cNvPr id="22" name="Picture 21" descr="A blue text on a black background&#10;&#10;Description automatically generated">
            <a:extLst>
              <a:ext uri="{FF2B5EF4-FFF2-40B4-BE49-F238E27FC236}">
                <a16:creationId xmlns:a16="http://schemas.microsoft.com/office/drawing/2014/main" id="{DB396932-F6F1-8076-29E6-818050EB5465}"/>
              </a:ext>
            </a:extLst>
          </p:cNvPr>
          <p:cNvPicPr>
            <a:picLocks noChangeAspect="1"/>
          </p:cNvPicPr>
          <p:nvPr/>
        </p:nvPicPr>
        <p:blipFill>
          <a:blip r:embed="rId11"/>
          <a:stretch>
            <a:fillRect/>
          </a:stretch>
        </p:blipFill>
        <p:spPr>
          <a:xfrm>
            <a:off x="10744320" y="3997768"/>
            <a:ext cx="905000" cy="226003"/>
          </a:xfrm>
          <a:prstGeom prst="rect">
            <a:avLst/>
          </a:prstGeom>
        </p:spPr>
      </p:pic>
      <p:grpSp>
        <p:nvGrpSpPr>
          <p:cNvPr id="27" name="Group 26">
            <a:extLst>
              <a:ext uri="{FF2B5EF4-FFF2-40B4-BE49-F238E27FC236}">
                <a16:creationId xmlns:a16="http://schemas.microsoft.com/office/drawing/2014/main" id="{3659D3DE-A76A-1D1F-E821-036D8F95D14D}"/>
              </a:ext>
            </a:extLst>
          </p:cNvPr>
          <p:cNvGrpSpPr/>
          <p:nvPr/>
        </p:nvGrpSpPr>
        <p:grpSpPr>
          <a:xfrm>
            <a:off x="8492676" y="4543773"/>
            <a:ext cx="908759" cy="239396"/>
            <a:chOff x="8377039" y="5584376"/>
            <a:chExt cx="1485170" cy="391241"/>
          </a:xfrm>
        </p:grpSpPr>
        <p:pic>
          <p:nvPicPr>
            <p:cNvPr id="25" name="Picture 24" descr="A blue and black logo&#10;&#10;Description automatically generated">
              <a:extLst>
                <a:ext uri="{FF2B5EF4-FFF2-40B4-BE49-F238E27FC236}">
                  <a16:creationId xmlns:a16="http://schemas.microsoft.com/office/drawing/2014/main" id="{6D7E3D3B-AEDD-7448-EC63-E9551B03A343}"/>
                </a:ext>
              </a:extLst>
            </p:cNvPr>
            <p:cNvPicPr>
              <a:picLocks noChangeAspect="1"/>
            </p:cNvPicPr>
            <p:nvPr/>
          </p:nvPicPr>
          <p:blipFill rotWithShape="1">
            <a:blip r:embed="rId12"/>
            <a:srcRect b="41895"/>
            <a:stretch/>
          </p:blipFill>
          <p:spPr>
            <a:xfrm>
              <a:off x="8377040" y="5584376"/>
              <a:ext cx="1485169" cy="264171"/>
            </a:xfrm>
            <a:prstGeom prst="rect">
              <a:avLst/>
            </a:prstGeom>
          </p:spPr>
        </p:pic>
        <p:pic>
          <p:nvPicPr>
            <p:cNvPr id="26" name="Picture 25" descr="A blue and black logo&#10;&#10;Description automatically generated">
              <a:extLst>
                <a:ext uri="{FF2B5EF4-FFF2-40B4-BE49-F238E27FC236}">
                  <a16:creationId xmlns:a16="http://schemas.microsoft.com/office/drawing/2014/main" id="{B784B6E2-9112-E75F-B155-D695E5A417C7}"/>
                </a:ext>
              </a:extLst>
            </p:cNvPr>
            <p:cNvPicPr>
              <a:picLocks noChangeAspect="1"/>
            </p:cNvPicPr>
            <p:nvPr/>
          </p:nvPicPr>
          <p:blipFill rotWithShape="1">
            <a:blip r:embed="rId12"/>
            <a:srcRect t="72051"/>
            <a:stretch/>
          </p:blipFill>
          <p:spPr>
            <a:xfrm>
              <a:off x="8377039" y="5848547"/>
              <a:ext cx="1485169" cy="127070"/>
            </a:xfrm>
            <a:prstGeom prst="rect">
              <a:avLst/>
            </a:prstGeom>
          </p:spPr>
        </p:pic>
      </p:grpSp>
      <p:sp>
        <p:nvSpPr>
          <p:cNvPr id="2" name="Rectangle 1">
            <a:extLst>
              <a:ext uri="{FF2B5EF4-FFF2-40B4-BE49-F238E27FC236}">
                <a16:creationId xmlns:a16="http://schemas.microsoft.com/office/drawing/2014/main" id="{CB43E062-E314-9286-F191-8CEC14E996C2}"/>
              </a:ext>
            </a:extLst>
          </p:cNvPr>
          <p:cNvSpPr/>
          <p:nvPr/>
        </p:nvSpPr>
        <p:spPr>
          <a:xfrm>
            <a:off x="4809788" y="4961289"/>
            <a:ext cx="986274"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pic>
        <p:nvPicPr>
          <p:cNvPr id="67" name="Picture 66">
            <a:extLst>
              <a:ext uri="{FF2B5EF4-FFF2-40B4-BE49-F238E27FC236}">
                <a16:creationId xmlns:a16="http://schemas.microsoft.com/office/drawing/2014/main" id="{B81CF605-0B36-1209-0EF1-BF7A3CD30869}"/>
              </a:ext>
            </a:extLst>
          </p:cNvPr>
          <p:cNvPicPr>
            <a:picLocks noChangeAspect="1"/>
          </p:cNvPicPr>
          <p:nvPr/>
        </p:nvPicPr>
        <p:blipFill>
          <a:blip r:embed="rId13"/>
          <a:stretch>
            <a:fillRect/>
          </a:stretch>
        </p:blipFill>
        <p:spPr>
          <a:xfrm>
            <a:off x="4984205" y="5070825"/>
            <a:ext cx="656756" cy="255462"/>
          </a:xfrm>
          <a:prstGeom prst="rect">
            <a:avLst/>
          </a:prstGeom>
        </p:spPr>
      </p:pic>
      <p:sp>
        <p:nvSpPr>
          <p:cNvPr id="12" name="Rectangle 11">
            <a:extLst>
              <a:ext uri="{FF2B5EF4-FFF2-40B4-BE49-F238E27FC236}">
                <a16:creationId xmlns:a16="http://schemas.microsoft.com/office/drawing/2014/main" id="{038000C7-C1BC-8938-FAB3-7ABCD1C9E39B}"/>
              </a:ext>
            </a:extLst>
          </p:cNvPr>
          <p:cNvSpPr/>
          <p:nvPr/>
        </p:nvSpPr>
        <p:spPr>
          <a:xfrm>
            <a:off x="5893976" y="4961289"/>
            <a:ext cx="984191"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13" name="Rectangle 12">
            <a:extLst>
              <a:ext uri="{FF2B5EF4-FFF2-40B4-BE49-F238E27FC236}">
                <a16:creationId xmlns:a16="http://schemas.microsoft.com/office/drawing/2014/main" id="{936CE998-6A70-8B34-49DE-676668E52BC9}"/>
              </a:ext>
            </a:extLst>
          </p:cNvPr>
          <p:cNvSpPr/>
          <p:nvPr/>
        </p:nvSpPr>
        <p:spPr>
          <a:xfrm>
            <a:off x="4809788" y="5525789"/>
            <a:ext cx="986274"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14" name="Rectangle 13">
            <a:extLst>
              <a:ext uri="{FF2B5EF4-FFF2-40B4-BE49-F238E27FC236}">
                <a16:creationId xmlns:a16="http://schemas.microsoft.com/office/drawing/2014/main" id="{DC22EA18-2511-82D6-CF58-8DE383ED55A5}"/>
              </a:ext>
            </a:extLst>
          </p:cNvPr>
          <p:cNvSpPr/>
          <p:nvPr/>
        </p:nvSpPr>
        <p:spPr>
          <a:xfrm>
            <a:off x="5891893" y="5517078"/>
            <a:ext cx="986274"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15" name="Rectangle 14">
            <a:extLst>
              <a:ext uri="{FF2B5EF4-FFF2-40B4-BE49-F238E27FC236}">
                <a16:creationId xmlns:a16="http://schemas.microsoft.com/office/drawing/2014/main" id="{C619FF3D-1A3B-4BAB-DFD6-86AF24F5F4BB}"/>
              </a:ext>
            </a:extLst>
          </p:cNvPr>
          <p:cNvSpPr/>
          <p:nvPr/>
        </p:nvSpPr>
        <p:spPr>
          <a:xfrm>
            <a:off x="6977535" y="5517078"/>
            <a:ext cx="986274"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16" name="Rectangle 15">
            <a:extLst>
              <a:ext uri="{FF2B5EF4-FFF2-40B4-BE49-F238E27FC236}">
                <a16:creationId xmlns:a16="http://schemas.microsoft.com/office/drawing/2014/main" id="{EE1ACAD6-960E-7B76-1A2A-090D8F2CF81D}"/>
              </a:ext>
            </a:extLst>
          </p:cNvPr>
          <p:cNvSpPr/>
          <p:nvPr/>
        </p:nvSpPr>
        <p:spPr>
          <a:xfrm>
            <a:off x="4809788" y="6090300"/>
            <a:ext cx="986274"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17" name="Rectangle 16">
            <a:extLst>
              <a:ext uri="{FF2B5EF4-FFF2-40B4-BE49-F238E27FC236}">
                <a16:creationId xmlns:a16="http://schemas.microsoft.com/office/drawing/2014/main" id="{01A957B5-8601-32B7-A361-B14D46891E6B}"/>
              </a:ext>
            </a:extLst>
          </p:cNvPr>
          <p:cNvSpPr/>
          <p:nvPr/>
        </p:nvSpPr>
        <p:spPr>
          <a:xfrm>
            <a:off x="5894467" y="6090300"/>
            <a:ext cx="986274"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21" name="Rectangle 20">
            <a:extLst>
              <a:ext uri="{FF2B5EF4-FFF2-40B4-BE49-F238E27FC236}">
                <a16:creationId xmlns:a16="http://schemas.microsoft.com/office/drawing/2014/main" id="{4BA07D08-9D24-37B0-D4E8-235810B0652A}"/>
              </a:ext>
            </a:extLst>
          </p:cNvPr>
          <p:cNvSpPr/>
          <p:nvPr/>
        </p:nvSpPr>
        <p:spPr>
          <a:xfrm>
            <a:off x="6977535" y="4961289"/>
            <a:ext cx="986274"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24" name="Rectangle 23">
            <a:extLst>
              <a:ext uri="{FF2B5EF4-FFF2-40B4-BE49-F238E27FC236}">
                <a16:creationId xmlns:a16="http://schemas.microsoft.com/office/drawing/2014/main" id="{7DD6FC14-33FC-C078-D2AC-5AC92692C19C}"/>
              </a:ext>
            </a:extLst>
          </p:cNvPr>
          <p:cNvSpPr/>
          <p:nvPr/>
        </p:nvSpPr>
        <p:spPr>
          <a:xfrm>
            <a:off x="8467652" y="3879368"/>
            <a:ext cx="984191"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29" name="Rectangle 28">
            <a:extLst>
              <a:ext uri="{FF2B5EF4-FFF2-40B4-BE49-F238E27FC236}">
                <a16:creationId xmlns:a16="http://schemas.microsoft.com/office/drawing/2014/main" id="{36A9DC14-FD26-421A-1762-E017BAFDA34D}"/>
              </a:ext>
            </a:extLst>
          </p:cNvPr>
          <p:cNvSpPr/>
          <p:nvPr/>
        </p:nvSpPr>
        <p:spPr>
          <a:xfrm>
            <a:off x="10643695" y="3879368"/>
            <a:ext cx="986274"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31" name="Rectangle 30">
            <a:extLst>
              <a:ext uri="{FF2B5EF4-FFF2-40B4-BE49-F238E27FC236}">
                <a16:creationId xmlns:a16="http://schemas.microsoft.com/office/drawing/2014/main" id="{B6A60A20-EC22-3D1D-D5CA-0D9E8D0D0D10}"/>
              </a:ext>
            </a:extLst>
          </p:cNvPr>
          <p:cNvSpPr/>
          <p:nvPr/>
        </p:nvSpPr>
        <p:spPr>
          <a:xfrm>
            <a:off x="8466611" y="4436439"/>
            <a:ext cx="986274"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32" name="Rectangle 31">
            <a:extLst>
              <a:ext uri="{FF2B5EF4-FFF2-40B4-BE49-F238E27FC236}">
                <a16:creationId xmlns:a16="http://schemas.microsoft.com/office/drawing/2014/main" id="{C2DAB50D-93A4-08B1-9D13-9D17B0F3133D}"/>
              </a:ext>
            </a:extLst>
          </p:cNvPr>
          <p:cNvSpPr/>
          <p:nvPr/>
        </p:nvSpPr>
        <p:spPr>
          <a:xfrm>
            <a:off x="9554632" y="3879780"/>
            <a:ext cx="986274"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33" name="Rectangle 32">
            <a:extLst>
              <a:ext uri="{FF2B5EF4-FFF2-40B4-BE49-F238E27FC236}">
                <a16:creationId xmlns:a16="http://schemas.microsoft.com/office/drawing/2014/main" id="{FBB06FFC-9CA4-26DD-E38A-0D8ACF55FC31}"/>
              </a:ext>
            </a:extLst>
          </p:cNvPr>
          <p:cNvSpPr/>
          <p:nvPr/>
        </p:nvSpPr>
        <p:spPr>
          <a:xfrm>
            <a:off x="9554632" y="1664357"/>
            <a:ext cx="984191"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sp>
        <p:nvSpPr>
          <p:cNvPr id="37" name="Rectangle 36">
            <a:extLst>
              <a:ext uri="{FF2B5EF4-FFF2-40B4-BE49-F238E27FC236}">
                <a16:creationId xmlns:a16="http://schemas.microsoft.com/office/drawing/2014/main" id="{246B5684-E9A6-3369-2FAB-7EC09801D26B}"/>
              </a:ext>
            </a:extLst>
          </p:cNvPr>
          <p:cNvSpPr/>
          <p:nvPr/>
        </p:nvSpPr>
        <p:spPr>
          <a:xfrm>
            <a:off x="8462290" y="1662933"/>
            <a:ext cx="986274" cy="444881"/>
          </a:xfrm>
          <a:prstGeom prst="rect">
            <a:avLst/>
          </a:prstGeom>
          <a:noFill/>
          <a:ln w="8890" cap="flat" cmpd="sng" algn="ctr">
            <a:solidFill>
              <a:schemeClr val="accent4"/>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C000"/>
              </a:solidFill>
              <a:effectLst/>
              <a:uLnTx/>
              <a:uFillTx/>
              <a:latin typeface="Calibri Light" panose="020F0302020204030204"/>
              <a:ea typeface="+mn-ea"/>
              <a:cs typeface="Calibri" panose="020F0502020204030204" pitchFamily="34" charset="0"/>
            </a:endParaRPr>
          </a:p>
        </p:txBody>
      </p:sp>
      <p:sp>
        <p:nvSpPr>
          <p:cNvPr id="41" name="TextBox 40">
            <a:extLst>
              <a:ext uri="{FF2B5EF4-FFF2-40B4-BE49-F238E27FC236}">
                <a16:creationId xmlns:a16="http://schemas.microsoft.com/office/drawing/2014/main" id="{201C3FDC-5018-2AA6-0326-275B99317CC7}"/>
              </a:ext>
            </a:extLst>
          </p:cNvPr>
          <p:cNvSpPr txBox="1"/>
          <p:nvPr/>
        </p:nvSpPr>
        <p:spPr>
          <a:xfrm>
            <a:off x="8527733" y="1710628"/>
            <a:ext cx="90339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C000"/>
                </a:solidFill>
                <a:effectLst/>
                <a:uLnTx/>
                <a:uFillTx/>
                <a:latin typeface="Calibri Light" panose="020F0302020204030204"/>
                <a:ea typeface="+mn-ea"/>
                <a:cs typeface="+mn-cs"/>
              </a:rPr>
              <a:t>NewCo</a:t>
            </a:r>
          </a:p>
        </p:txBody>
      </p:sp>
      <p:pic>
        <p:nvPicPr>
          <p:cNvPr id="46" name="Picture 45">
            <a:extLst>
              <a:ext uri="{FF2B5EF4-FFF2-40B4-BE49-F238E27FC236}">
                <a16:creationId xmlns:a16="http://schemas.microsoft.com/office/drawing/2014/main" id="{8A4478D4-51A9-A3CD-5292-C218B33F698F}"/>
              </a:ext>
            </a:extLst>
          </p:cNvPr>
          <p:cNvPicPr>
            <a:picLocks noChangeAspect="1"/>
          </p:cNvPicPr>
          <p:nvPr/>
        </p:nvPicPr>
        <p:blipFill rotWithShape="1">
          <a:blip r:embed="rId14"/>
          <a:srcRect l="24472" t="34779" r="25185" b="23861"/>
          <a:stretch/>
        </p:blipFill>
        <p:spPr>
          <a:xfrm>
            <a:off x="4993830" y="6192857"/>
            <a:ext cx="633496" cy="264570"/>
          </a:xfrm>
          <a:prstGeom prst="rect">
            <a:avLst/>
          </a:prstGeom>
        </p:spPr>
      </p:pic>
      <p:sp>
        <p:nvSpPr>
          <p:cNvPr id="47" name="TextBox 46">
            <a:extLst>
              <a:ext uri="{FF2B5EF4-FFF2-40B4-BE49-F238E27FC236}">
                <a16:creationId xmlns:a16="http://schemas.microsoft.com/office/drawing/2014/main" id="{48861249-5680-1A8D-236E-F7B80390C366}"/>
              </a:ext>
            </a:extLst>
          </p:cNvPr>
          <p:cNvSpPr txBox="1"/>
          <p:nvPr/>
        </p:nvSpPr>
        <p:spPr>
          <a:xfrm>
            <a:off x="8390568" y="4959267"/>
            <a:ext cx="339662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F5597"/>
                </a:solidFill>
                <a:effectLst/>
                <a:uLnTx/>
                <a:uFillTx/>
                <a:latin typeface="Calibri" panose="020F0502020204030204"/>
                <a:ea typeface="+mn-ea"/>
                <a:cs typeface="+mn-cs"/>
              </a:rPr>
              <a:t>*National products (NL, FR, SE, DK) subscribed by more than one HEI in their respective countries.</a:t>
            </a:r>
          </a:p>
        </p:txBody>
      </p:sp>
      <p:sp>
        <p:nvSpPr>
          <p:cNvPr id="18" name="Rectangle 17">
            <a:extLst>
              <a:ext uri="{FF2B5EF4-FFF2-40B4-BE49-F238E27FC236}">
                <a16:creationId xmlns:a16="http://schemas.microsoft.com/office/drawing/2014/main" id="{1F3D69C0-5E42-5894-491C-FF327011373E}"/>
              </a:ext>
            </a:extLst>
          </p:cNvPr>
          <p:cNvSpPr/>
          <p:nvPr/>
        </p:nvSpPr>
        <p:spPr>
          <a:xfrm>
            <a:off x="10645778" y="1662933"/>
            <a:ext cx="984191" cy="444881"/>
          </a:xfrm>
          <a:prstGeom prst="rect">
            <a:avLst/>
          </a:prstGeom>
          <a:noFill/>
          <a:ln w="8890" cap="flat" cmpd="sng" algn="ctr">
            <a:solidFill>
              <a:schemeClr val="bg1">
                <a:lumMod val="75000"/>
              </a:scheme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50000"/>
                </a:prstClr>
              </a:solidFill>
              <a:effectLst/>
              <a:uLnTx/>
              <a:uFillTx/>
              <a:latin typeface="Calibri Light" panose="020F0302020204030204"/>
              <a:ea typeface="+mn-ea"/>
              <a:cs typeface="Calibri" panose="020F0502020204030204" pitchFamily="34" charset="0"/>
            </a:endParaRPr>
          </a:p>
        </p:txBody>
      </p:sp>
      <p:pic>
        <p:nvPicPr>
          <p:cNvPr id="20" name="Picture 19" descr="A black text on a white background&#10;&#10;Description automatically generated">
            <a:extLst>
              <a:ext uri="{FF2B5EF4-FFF2-40B4-BE49-F238E27FC236}">
                <a16:creationId xmlns:a16="http://schemas.microsoft.com/office/drawing/2014/main" id="{DFD59954-4CA0-2D50-3497-CFCB3D3BB576}"/>
              </a:ext>
            </a:extLst>
          </p:cNvPr>
          <p:cNvPicPr>
            <a:picLocks noChangeAspect="1"/>
          </p:cNvPicPr>
          <p:nvPr/>
        </p:nvPicPr>
        <p:blipFill>
          <a:blip r:embed="rId15"/>
          <a:stretch>
            <a:fillRect/>
          </a:stretch>
        </p:blipFill>
        <p:spPr>
          <a:xfrm>
            <a:off x="10729470" y="1799546"/>
            <a:ext cx="823444" cy="191457"/>
          </a:xfrm>
          <a:prstGeom prst="rect">
            <a:avLst/>
          </a:prstGeom>
        </p:spPr>
      </p:pic>
      <p:sp>
        <p:nvSpPr>
          <p:cNvPr id="28" name="TextBox 27">
            <a:extLst>
              <a:ext uri="{FF2B5EF4-FFF2-40B4-BE49-F238E27FC236}">
                <a16:creationId xmlns:a16="http://schemas.microsoft.com/office/drawing/2014/main" id="{18893FB9-8887-0D7A-715C-BD14CECE41CB}"/>
              </a:ext>
            </a:extLst>
          </p:cNvPr>
          <p:cNvSpPr txBox="1"/>
          <p:nvPr/>
        </p:nvSpPr>
        <p:spPr>
          <a:xfrm>
            <a:off x="10566798" y="2141710"/>
            <a:ext cx="144873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F5597"/>
                </a:solidFill>
                <a:effectLst/>
                <a:uLnTx/>
                <a:uFillTx/>
                <a:latin typeface="Calibri" panose="020F0502020204030204"/>
                <a:ea typeface="+mn-ea"/>
                <a:cs typeface="+mn-cs"/>
              </a:rPr>
              <a:t>*national product (SE)</a:t>
            </a:r>
          </a:p>
        </p:txBody>
      </p:sp>
      <p:sp>
        <p:nvSpPr>
          <p:cNvPr id="4" name="TextBox 3">
            <a:extLst>
              <a:ext uri="{FF2B5EF4-FFF2-40B4-BE49-F238E27FC236}">
                <a16:creationId xmlns:a16="http://schemas.microsoft.com/office/drawing/2014/main" id="{A967A0B2-AD2F-ECF8-BB1D-E938FEB49524}"/>
              </a:ext>
            </a:extLst>
          </p:cNvPr>
          <p:cNvSpPr txBox="1"/>
          <p:nvPr/>
        </p:nvSpPr>
        <p:spPr>
          <a:xfrm>
            <a:off x="1324572" y="400749"/>
            <a:ext cx="4171848" cy="67710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8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Market </a:t>
            </a:r>
            <a:r>
              <a:rPr lang="en-US" sz="3800" b="1" dirty="0">
                <a:solidFill>
                  <a:srgbClr val="4472C4">
                    <a:lumMod val="50000"/>
                  </a:srgbClr>
                </a:solidFill>
                <a:latin typeface="Optima" panose="02000503060000020004" pitchFamily="2" charset="0"/>
              </a:rPr>
              <a:t>Positioning</a:t>
            </a:r>
            <a:endParaRPr kumimoji="0" lang="en-US" sz="38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endParaRPr>
          </a:p>
        </p:txBody>
      </p:sp>
      <p:sp>
        <p:nvSpPr>
          <p:cNvPr id="10" name="Oval 9">
            <a:extLst>
              <a:ext uri="{FF2B5EF4-FFF2-40B4-BE49-F238E27FC236}">
                <a16:creationId xmlns:a16="http://schemas.microsoft.com/office/drawing/2014/main" id="{E6E9961C-FA44-E95B-5F2D-261296F791C5}"/>
              </a:ext>
            </a:extLst>
          </p:cNvPr>
          <p:cNvSpPr/>
          <p:nvPr/>
        </p:nvSpPr>
        <p:spPr>
          <a:xfrm>
            <a:off x="877471" y="589678"/>
            <a:ext cx="266007" cy="266007"/>
          </a:xfrm>
          <a:prstGeom prst="ellipse">
            <a:avLst/>
          </a:prstGeom>
          <a:solidFill>
            <a:srgbClr val="5B9BD5"/>
          </a:solidFill>
          <a:ln>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cxnSp>
        <p:nvCxnSpPr>
          <p:cNvPr id="19" name="Straight Connector 18">
            <a:extLst>
              <a:ext uri="{FF2B5EF4-FFF2-40B4-BE49-F238E27FC236}">
                <a16:creationId xmlns:a16="http://schemas.microsoft.com/office/drawing/2014/main" id="{0E6415DD-1141-18BE-BBCB-0106DEF9A9C8}"/>
              </a:ext>
            </a:extLst>
          </p:cNvPr>
          <p:cNvCxnSpPr>
            <a:cxnSpLocks/>
            <a:endCxn id="10" idx="4"/>
          </p:cNvCxnSpPr>
          <p:nvPr/>
        </p:nvCxnSpPr>
        <p:spPr>
          <a:xfrm>
            <a:off x="1010475" y="0"/>
            <a:ext cx="0" cy="855685"/>
          </a:xfrm>
          <a:prstGeom prst="line">
            <a:avLst/>
          </a:prstGeom>
          <a:ln w="19050">
            <a:solidFill>
              <a:srgbClr val="5B9BD5"/>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43512808"/>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76966FC-06A9-FAD9-CCFA-73A2CA3CAD9F}"/>
              </a:ext>
            </a:extLst>
          </p:cNvPr>
          <p:cNvSpPr/>
          <p:nvPr/>
        </p:nvSpPr>
        <p:spPr>
          <a:xfrm>
            <a:off x="8110580" y="2335190"/>
            <a:ext cx="4081420" cy="2826488"/>
          </a:xfrm>
          <a:prstGeom prst="rect">
            <a:avLst/>
          </a:prstGeom>
          <a:solidFill>
            <a:schemeClr val="accent5">
              <a:lumMod val="20000"/>
              <a:lumOff val="80000"/>
            </a:schemeClr>
          </a:solidFill>
          <a:ln>
            <a:noFill/>
          </a:ln>
          <a:effectLst>
            <a:outerShdw blurRad="50800" dist="381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C000">
                  <a:lumMod val="20000"/>
                  <a:lumOff val="80000"/>
                </a:srgbClr>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F1ECFD31-8FF5-9EC4-E9CF-EE83884A6948}"/>
              </a:ext>
            </a:extLst>
          </p:cNvPr>
          <p:cNvSpPr txBox="1"/>
          <p:nvPr/>
        </p:nvSpPr>
        <p:spPr>
          <a:xfrm>
            <a:off x="8395183" y="2663150"/>
            <a:ext cx="3796817" cy="2104679"/>
          </a:xfrm>
          <a:prstGeom prst="rect">
            <a:avLst/>
          </a:prstGeom>
          <a:noFill/>
        </p:spPr>
        <p:txBody>
          <a:bodyPr wrap="square" rtlCol="0">
            <a:spAutoFit/>
          </a:bodyPr>
          <a:lstStyle/>
          <a:p>
            <a:pPr marL="0" marR="0" lvl="0" indent="0" algn="l" defTabSz="914400" rtl="0" eaLnBrk="1" fontAlgn="auto" latinLnBrk="0" hangingPunct="1">
              <a:lnSpc>
                <a:spcPct val="125000"/>
              </a:lnSpc>
              <a:spcBef>
                <a:spcPts val="0"/>
              </a:spcBef>
              <a:spcAft>
                <a:spcPts val="0"/>
              </a:spcAft>
              <a:buClrTx/>
              <a:buSzTx/>
              <a:buFontTx/>
              <a:buNone/>
              <a:tabLst/>
              <a:defRPr/>
            </a:pPr>
            <a:r>
              <a:rPr kumimoji="0" lang="nl-BE" sz="2600" b="1" i="0" u="none" strike="noStrike" kern="1200" cap="none" spc="0" normalizeH="0" baseline="0" noProof="0" dirty="0">
                <a:ln>
                  <a:noFill/>
                </a:ln>
                <a:solidFill>
                  <a:srgbClr val="4472C4">
                    <a:lumMod val="75000"/>
                  </a:srgbClr>
                </a:solidFill>
                <a:effectLst/>
                <a:uLnTx/>
                <a:uFillTx/>
                <a:latin typeface="Optima" panose="02000503060000020004" pitchFamily="2" charset="0"/>
                <a:ea typeface="+mn-ea"/>
                <a:cs typeface="+mn-cs"/>
              </a:rPr>
              <a:t>+/- 11.000</a:t>
            </a:r>
          </a:p>
          <a:p>
            <a:pPr marL="0" marR="0" lvl="0" indent="0" algn="l" defTabSz="914400" rtl="0" eaLnBrk="1" fontAlgn="auto" latinLnBrk="0" hangingPunct="1">
              <a:lnSpc>
                <a:spcPct val="125000"/>
              </a:lnSpc>
              <a:spcBef>
                <a:spcPts val="0"/>
              </a:spcBef>
              <a:spcAft>
                <a:spcPts val="0"/>
              </a:spcAft>
              <a:buClrTx/>
              <a:buSzTx/>
              <a:buFontTx/>
              <a:buNone/>
              <a:tabLst/>
              <a:defRPr/>
            </a:pPr>
            <a:r>
              <a:rPr kumimoji="0" lang="nl-BE" sz="2000" b="0" i="0" u="none" strike="noStrike" kern="1200" cap="none" spc="0" normalizeH="0" baseline="0" noProof="0" dirty="0">
                <a:ln>
                  <a:noFill/>
                </a:ln>
                <a:solidFill>
                  <a:srgbClr val="000000"/>
                </a:solidFill>
                <a:effectLst/>
                <a:uLnTx/>
                <a:uFillTx/>
                <a:latin typeface="Optima" panose="02000503060000020004" pitchFamily="2" charset="0"/>
                <a:ea typeface="+mn-ea"/>
                <a:cs typeface="+mn-cs"/>
              </a:rPr>
              <a:t>universities, research institutes and business schools with a business and/or economics department (EU, US, Canada)</a:t>
            </a:r>
          </a:p>
        </p:txBody>
      </p:sp>
      <p:sp>
        <p:nvSpPr>
          <p:cNvPr id="11" name="TextBox 10">
            <a:extLst>
              <a:ext uri="{FF2B5EF4-FFF2-40B4-BE49-F238E27FC236}">
                <a16:creationId xmlns:a16="http://schemas.microsoft.com/office/drawing/2014/main" id="{7824B982-C43A-9E0B-4007-B2354D343BF1}"/>
              </a:ext>
            </a:extLst>
          </p:cNvPr>
          <p:cNvSpPr txBox="1"/>
          <p:nvPr/>
        </p:nvSpPr>
        <p:spPr>
          <a:xfrm>
            <a:off x="1295079" y="1520766"/>
            <a:ext cx="6558958" cy="4639219"/>
          </a:xfrm>
          <a:prstGeom prst="rect">
            <a:avLst/>
          </a:prstGeom>
          <a:noFill/>
        </p:spPr>
        <p:txBody>
          <a:bodyPr wrap="square">
            <a:spAutoFit/>
          </a:bodyPr>
          <a:lstStyle/>
          <a:p>
            <a:pPr marL="0" lvl="1" indent="-91440">
              <a:lnSpc>
                <a:spcPct val="140000"/>
              </a:lnSpc>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Universities, research institutes and business schools in Europe and North-America</a:t>
            </a:r>
          </a:p>
          <a:p>
            <a:pPr marL="194310" lvl="1" indent="-285750">
              <a:lnSpc>
                <a:spcPct val="140000"/>
              </a:lnSpc>
              <a:buFont typeface="Century Gothic" panose="020B0502020202020204" pitchFamily="34" charset="0"/>
              <a:buChar char="–"/>
              <a:defRPr/>
            </a:pPr>
            <a:endParaRPr kumimoji="0" lang="en-US" sz="500" b="0" i="0" u="none" strike="noStrike" kern="1200" cap="none" spc="0" normalizeH="0" baseline="0" noProof="0" dirty="0">
              <a:ln>
                <a:noFill/>
              </a:ln>
              <a:solidFill>
                <a:prstClr val="black"/>
              </a:solidFill>
              <a:effectLst/>
              <a:uLnTx/>
              <a:uFillTx/>
              <a:latin typeface="Optima" panose="02000503060000020004" pitchFamily="2" charset="0"/>
              <a:ea typeface="+mn-ea"/>
              <a:cs typeface="+mn-cs"/>
            </a:endParaRPr>
          </a:p>
          <a:p>
            <a:pPr marL="0" lvl="1" indent="-91440">
              <a:lnSpc>
                <a:spcPct val="140000"/>
              </a:lnSpc>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Who are increasingly confronted with budget constraints</a:t>
            </a:r>
          </a:p>
          <a:p>
            <a:pPr marL="194310" lvl="1" indent="-285750">
              <a:lnSpc>
                <a:spcPct val="140000"/>
              </a:lnSpc>
              <a:buFont typeface="Century Gothic" panose="020B0502020202020204" pitchFamily="34" charset="0"/>
              <a:buChar char="–"/>
              <a:defRPr/>
            </a:pPr>
            <a:endParaRPr kumimoji="0" lang="en-US" sz="500" b="0" i="0" u="none" strike="noStrike" kern="1200" cap="none" spc="0" normalizeH="0" baseline="0" noProof="0" dirty="0">
              <a:ln>
                <a:noFill/>
              </a:ln>
              <a:solidFill>
                <a:prstClr val="black"/>
              </a:solidFill>
              <a:effectLst/>
              <a:uLnTx/>
              <a:uFillTx/>
              <a:latin typeface="Optima" panose="02000503060000020004" pitchFamily="2" charset="0"/>
              <a:ea typeface="+mn-ea"/>
              <a:cs typeface="+mn-cs"/>
            </a:endParaRPr>
          </a:p>
          <a:p>
            <a:pPr marL="0" lvl="1" indent="-91440">
              <a:lnSpc>
                <a:spcPct val="140000"/>
              </a:lnSpc>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While database licenses represent a considerable share of faculty/department library budgets</a:t>
            </a:r>
          </a:p>
          <a:p>
            <a:pPr marL="194310" lvl="1" indent="-285750">
              <a:lnSpc>
                <a:spcPct val="140000"/>
              </a:lnSpc>
              <a:buFont typeface="Century Gothic" panose="020B0502020202020204" pitchFamily="34" charset="0"/>
              <a:buChar char="–"/>
              <a:defRPr/>
            </a:pPr>
            <a:endParaRPr kumimoji="0" lang="en-US" sz="500" b="0" i="0" u="none" strike="noStrike" kern="1200" cap="none" spc="0" normalizeH="0" baseline="0" noProof="0" dirty="0">
              <a:ln>
                <a:noFill/>
              </a:ln>
              <a:solidFill>
                <a:prstClr val="black"/>
              </a:solidFill>
              <a:effectLst/>
              <a:uLnTx/>
              <a:uFillTx/>
              <a:latin typeface="Optima" panose="02000503060000020004" pitchFamily="2" charset="0"/>
              <a:ea typeface="+mn-ea"/>
              <a:cs typeface="+mn-cs"/>
            </a:endParaRPr>
          </a:p>
          <a:p>
            <a:pPr marL="0" lvl="1" indent="-91440">
              <a:lnSpc>
                <a:spcPct val="140000"/>
              </a:lnSpc>
              <a:defRPr/>
            </a:pPr>
            <a:r>
              <a:rPr kumimoji="0" lang="en-US" sz="22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Initial informal talks with 10+ European universities indicate strong interest in more affordable data products</a:t>
            </a:r>
          </a:p>
        </p:txBody>
      </p:sp>
      <p:sp>
        <p:nvSpPr>
          <p:cNvPr id="2" name="TextBox 1">
            <a:extLst>
              <a:ext uri="{FF2B5EF4-FFF2-40B4-BE49-F238E27FC236}">
                <a16:creationId xmlns:a16="http://schemas.microsoft.com/office/drawing/2014/main" id="{58003B6F-EF7C-5BBC-8A4E-DDAF91217286}"/>
              </a:ext>
            </a:extLst>
          </p:cNvPr>
          <p:cNvSpPr txBox="1"/>
          <p:nvPr/>
        </p:nvSpPr>
        <p:spPr>
          <a:xfrm>
            <a:off x="1324572" y="400749"/>
            <a:ext cx="3870931" cy="67710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8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Target </a:t>
            </a:r>
            <a:r>
              <a:rPr kumimoji="0" lang="en-US" sz="38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Customers</a:t>
            </a:r>
          </a:p>
        </p:txBody>
      </p:sp>
      <p:sp>
        <p:nvSpPr>
          <p:cNvPr id="3" name="Oval 2">
            <a:extLst>
              <a:ext uri="{FF2B5EF4-FFF2-40B4-BE49-F238E27FC236}">
                <a16:creationId xmlns:a16="http://schemas.microsoft.com/office/drawing/2014/main" id="{333AB795-A830-EE62-6AA7-6CCA954AA0AA}"/>
              </a:ext>
            </a:extLst>
          </p:cNvPr>
          <p:cNvSpPr/>
          <p:nvPr/>
        </p:nvSpPr>
        <p:spPr>
          <a:xfrm>
            <a:off x="877471" y="589678"/>
            <a:ext cx="266007" cy="266007"/>
          </a:xfrm>
          <a:prstGeom prst="ellipse">
            <a:avLst/>
          </a:prstGeom>
          <a:solidFill>
            <a:srgbClr val="5B9BD5"/>
          </a:solidFill>
          <a:ln>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cxnSp>
        <p:nvCxnSpPr>
          <p:cNvPr id="4" name="Straight Connector 3">
            <a:extLst>
              <a:ext uri="{FF2B5EF4-FFF2-40B4-BE49-F238E27FC236}">
                <a16:creationId xmlns:a16="http://schemas.microsoft.com/office/drawing/2014/main" id="{A73C507F-227C-9EA5-2DF8-84E0C6920346}"/>
              </a:ext>
            </a:extLst>
          </p:cNvPr>
          <p:cNvCxnSpPr>
            <a:cxnSpLocks/>
          </p:cNvCxnSpPr>
          <p:nvPr/>
        </p:nvCxnSpPr>
        <p:spPr>
          <a:xfrm>
            <a:off x="1010475" y="0"/>
            <a:ext cx="0" cy="6858000"/>
          </a:xfrm>
          <a:prstGeom prst="line">
            <a:avLst/>
          </a:prstGeom>
          <a:ln w="19050">
            <a:solidFill>
              <a:srgbClr val="5B9BD5"/>
            </a:solidFill>
          </a:ln>
        </p:spPr>
        <p:style>
          <a:lnRef idx="2">
            <a:schemeClr val="accent1"/>
          </a:lnRef>
          <a:fillRef idx="0">
            <a:schemeClr val="accent1"/>
          </a:fillRef>
          <a:effectRef idx="1">
            <a:schemeClr val="accent1"/>
          </a:effectRef>
          <a:fontRef idx="minor">
            <a:schemeClr val="tx1"/>
          </a:fontRef>
        </p:style>
      </p:cxnSp>
      <p:sp>
        <p:nvSpPr>
          <p:cNvPr id="9" name="Oval 8">
            <a:extLst>
              <a:ext uri="{FF2B5EF4-FFF2-40B4-BE49-F238E27FC236}">
                <a16:creationId xmlns:a16="http://schemas.microsoft.com/office/drawing/2014/main" id="{20C9968B-4996-4D5C-4064-6B87D927CFEA}"/>
              </a:ext>
            </a:extLst>
          </p:cNvPr>
          <p:cNvSpPr/>
          <p:nvPr/>
        </p:nvSpPr>
        <p:spPr>
          <a:xfrm>
            <a:off x="905746" y="1722426"/>
            <a:ext cx="206604" cy="206604"/>
          </a:xfrm>
          <a:prstGeom prst="ellipse">
            <a:avLst/>
          </a:prstGeom>
          <a:solidFill>
            <a:schemeClr val="bg1"/>
          </a:solidFill>
          <a:ln w="19050">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5B9BD5"/>
              </a:solidFill>
            </a:endParaRPr>
          </a:p>
        </p:txBody>
      </p:sp>
      <p:sp>
        <p:nvSpPr>
          <p:cNvPr id="13" name="Oval 12">
            <a:extLst>
              <a:ext uri="{FF2B5EF4-FFF2-40B4-BE49-F238E27FC236}">
                <a16:creationId xmlns:a16="http://schemas.microsoft.com/office/drawing/2014/main" id="{4D95C2AF-196D-D46F-7FCE-F613B7F6216D}"/>
              </a:ext>
            </a:extLst>
          </p:cNvPr>
          <p:cNvSpPr/>
          <p:nvPr/>
        </p:nvSpPr>
        <p:spPr>
          <a:xfrm>
            <a:off x="903538" y="2743519"/>
            <a:ext cx="206604" cy="206604"/>
          </a:xfrm>
          <a:prstGeom prst="ellipse">
            <a:avLst/>
          </a:prstGeom>
          <a:solidFill>
            <a:schemeClr val="bg1"/>
          </a:solidFill>
          <a:ln w="19050">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5B9BD5"/>
              </a:solidFill>
            </a:endParaRPr>
          </a:p>
        </p:txBody>
      </p:sp>
      <p:sp>
        <p:nvSpPr>
          <p:cNvPr id="14" name="Oval 13">
            <a:extLst>
              <a:ext uri="{FF2B5EF4-FFF2-40B4-BE49-F238E27FC236}">
                <a16:creationId xmlns:a16="http://schemas.microsoft.com/office/drawing/2014/main" id="{D0070620-CFBD-E9E1-CB18-B4E1B993A854}"/>
              </a:ext>
            </a:extLst>
          </p:cNvPr>
          <p:cNvSpPr/>
          <p:nvPr/>
        </p:nvSpPr>
        <p:spPr>
          <a:xfrm>
            <a:off x="903538" y="3803801"/>
            <a:ext cx="206604" cy="206604"/>
          </a:xfrm>
          <a:prstGeom prst="ellipse">
            <a:avLst/>
          </a:prstGeom>
          <a:solidFill>
            <a:schemeClr val="bg1"/>
          </a:solidFill>
          <a:ln w="19050">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5B9BD5"/>
              </a:solidFill>
            </a:endParaRPr>
          </a:p>
        </p:txBody>
      </p:sp>
      <p:sp>
        <p:nvSpPr>
          <p:cNvPr id="15" name="Oval 14">
            <a:extLst>
              <a:ext uri="{FF2B5EF4-FFF2-40B4-BE49-F238E27FC236}">
                <a16:creationId xmlns:a16="http://schemas.microsoft.com/office/drawing/2014/main" id="{8CBCADD2-4A13-A088-D0D6-7FEDF2803B09}"/>
              </a:ext>
            </a:extLst>
          </p:cNvPr>
          <p:cNvSpPr/>
          <p:nvPr/>
        </p:nvSpPr>
        <p:spPr>
          <a:xfrm>
            <a:off x="903538" y="4864083"/>
            <a:ext cx="206604" cy="206604"/>
          </a:xfrm>
          <a:prstGeom prst="ellipse">
            <a:avLst/>
          </a:prstGeom>
          <a:solidFill>
            <a:srgbClr val="5B9BD5"/>
          </a:solidFill>
          <a:ln w="19050">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5B9BD5"/>
              </a:solidFill>
            </a:endParaRPr>
          </a:p>
        </p:txBody>
      </p:sp>
    </p:spTree>
    <p:extLst>
      <p:ext uri="{BB962C8B-B14F-4D97-AF65-F5344CB8AC3E}">
        <p14:creationId xmlns:p14="http://schemas.microsoft.com/office/powerpoint/2010/main" val="2103613570"/>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a:extLst>
              <a:ext uri="{FF2B5EF4-FFF2-40B4-BE49-F238E27FC236}">
                <a16:creationId xmlns:a16="http://schemas.microsoft.com/office/drawing/2014/main" id="{4CB6DDFD-4A28-3BCE-3D38-F707D81BDF18}"/>
              </a:ext>
            </a:extLst>
          </p:cNvPr>
          <p:cNvSpPr/>
          <p:nvPr/>
        </p:nvSpPr>
        <p:spPr>
          <a:xfrm>
            <a:off x="705314" y="1792580"/>
            <a:ext cx="2680616" cy="2680616"/>
          </a:xfrm>
          <a:prstGeom prst="roundRect">
            <a:avLst>
              <a:gd name="adj" fmla="val 9348"/>
            </a:avLst>
          </a:prstGeom>
          <a:solidFill>
            <a:schemeClr val="bg1"/>
          </a:solidFill>
          <a:ln>
            <a:noFill/>
          </a:ln>
          <a:effectLst>
            <a:outerShdw blurRad="189858"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7" name="Straight Connector 6">
            <a:extLst>
              <a:ext uri="{FF2B5EF4-FFF2-40B4-BE49-F238E27FC236}">
                <a16:creationId xmlns:a16="http://schemas.microsoft.com/office/drawing/2014/main" id="{52F24D80-FE28-6B93-5AF0-8276D030521A}"/>
              </a:ext>
            </a:extLst>
          </p:cNvPr>
          <p:cNvCxnSpPr>
            <a:cxnSpLocks/>
          </p:cNvCxnSpPr>
          <p:nvPr/>
        </p:nvCxnSpPr>
        <p:spPr>
          <a:xfrm>
            <a:off x="0" y="5001826"/>
            <a:ext cx="12257751" cy="0"/>
          </a:xfrm>
          <a:prstGeom prst="line">
            <a:avLst/>
          </a:prstGeom>
          <a:ln w="254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2" name="Oval 71">
            <a:extLst>
              <a:ext uri="{FF2B5EF4-FFF2-40B4-BE49-F238E27FC236}">
                <a16:creationId xmlns:a16="http://schemas.microsoft.com/office/drawing/2014/main" id="{E41638FE-4318-F88C-8995-DC7EE9E72B0E}"/>
              </a:ext>
            </a:extLst>
          </p:cNvPr>
          <p:cNvSpPr/>
          <p:nvPr/>
        </p:nvSpPr>
        <p:spPr>
          <a:xfrm>
            <a:off x="5959708" y="4891472"/>
            <a:ext cx="221193" cy="221193"/>
          </a:xfrm>
          <a:prstGeom prst="ellipse">
            <a:avLst/>
          </a:prstGeom>
          <a:solidFill>
            <a:srgbClr val="0D75BB"/>
          </a:solidFill>
          <a:ln>
            <a:no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3" name="Oval 72">
            <a:extLst>
              <a:ext uri="{FF2B5EF4-FFF2-40B4-BE49-F238E27FC236}">
                <a16:creationId xmlns:a16="http://schemas.microsoft.com/office/drawing/2014/main" id="{133A6A43-29A3-C738-C568-A0A05A33E805}"/>
              </a:ext>
            </a:extLst>
          </p:cNvPr>
          <p:cNvSpPr/>
          <p:nvPr/>
        </p:nvSpPr>
        <p:spPr>
          <a:xfrm>
            <a:off x="9955528" y="4891472"/>
            <a:ext cx="221193" cy="221193"/>
          </a:xfrm>
          <a:prstGeom prst="ellipse">
            <a:avLst/>
          </a:prstGeom>
          <a:solidFill>
            <a:srgbClr val="2B5EB3"/>
          </a:solidFill>
          <a:ln>
            <a:no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4" name="Oval 73">
            <a:extLst>
              <a:ext uri="{FF2B5EF4-FFF2-40B4-BE49-F238E27FC236}">
                <a16:creationId xmlns:a16="http://schemas.microsoft.com/office/drawing/2014/main" id="{06849BCC-A551-97E4-AED4-691B01CB02B6}"/>
              </a:ext>
            </a:extLst>
          </p:cNvPr>
          <p:cNvSpPr/>
          <p:nvPr/>
        </p:nvSpPr>
        <p:spPr>
          <a:xfrm>
            <a:off x="1807987" y="4902174"/>
            <a:ext cx="221193" cy="221193"/>
          </a:xfrm>
          <a:prstGeom prst="ellipse">
            <a:avLst/>
          </a:prstGeom>
          <a:solidFill>
            <a:srgbClr val="5B9BD6"/>
          </a:solidFill>
          <a:ln>
            <a:no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5" name="Rounded Rectangle 74">
            <a:extLst>
              <a:ext uri="{FF2B5EF4-FFF2-40B4-BE49-F238E27FC236}">
                <a16:creationId xmlns:a16="http://schemas.microsoft.com/office/drawing/2014/main" id="{ED09BF4E-5AFA-5A32-6BAB-1A0A6F5C1578}"/>
              </a:ext>
            </a:extLst>
          </p:cNvPr>
          <p:cNvSpPr/>
          <p:nvPr/>
        </p:nvSpPr>
        <p:spPr>
          <a:xfrm>
            <a:off x="5112909" y="5406141"/>
            <a:ext cx="1914790" cy="424659"/>
          </a:xfrm>
          <a:prstGeom prst="roundRect">
            <a:avLst>
              <a:gd name="adj" fmla="val 50000"/>
            </a:avLst>
          </a:prstGeom>
          <a:solidFill>
            <a:srgbClr val="0D75BB"/>
          </a:solidFill>
          <a:ln>
            <a:no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Optima" panose="02000503060000020004" pitchFamily="2" charset="0"/>
                <a:ea typeface="+mn-ea"/>
                <a:cs typeface="+mn-cs"/>
              </a:rPr>
              <a:t>In Dialogue</a:t>
            </a:r>
          </a:p>
        </p:txBody>
      </p:sp>
      <p:sp>
        <p:nvSpPr>
          <p:cNvPr id="76" name="Rounded Rectangle 75">
            <a:extLst>
              <a:ext uri="{FF2B5EF4-FFF2-40B4-BE49-F238E27FC236}">
                <a16:creationId xmlns:a16="http://schemas.microsoft.com/office/drawing/2014/main" id="{E8D212B3-2839-450D-E765-56708CE8D45F}"/>
              </a:ext>
            </a:extLst>
          </p:cNvPr>
          <p:cNvSpPr/>
          <p:nvPr/>
        </p:nvSpPr>
        <p:spPr>
          <a:xfrm>
            <a:off x="9106490" y="5405148"/>
            <a:ext cx="1919267" cy="425652"/>
          </a:xfrm>
          <a:prstGeom prst="roundRect">
            <a:avLst>
              <a:gd name="adj" fmla="val 50000"/>
            </a:avLst>
          </a:prstGeom>
          <a:solidFill>
            <a:srgbClr val="2B5EB3"/>
          </a:solidFill>
          <a:ln>
            <a:no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Optima" panose="02000503060000020004" pitchFamily="2" charset="0"/>
                <a:ea typeface="+mn-ea"/>
                <a:cs typeface="+mn-cs"/>
              </a:rPr>
              <a:t>Located</a:t>
            </a:r>
          </a:p>
        </p:txBody>
      </p:sp>
      <p:sp>
        <p:nvSpPr>
          <p:cNvPr id="83" name="Rounded Rectangle 82">
            <a:extLst>
              <a:ext uri="{FF2B5EF4-FFF2-40B4-BE49-F238E27FC236}">
                <a16:creationId xmlns:a16="http://schemas.microsoft.com/office/drawing/2014/main" id="{B55C6999-890A-E6CF-4442-F363E0704FB4}"/>
              </a:ext>
            </a:extLst>
          </p:cNvPr>
          <p:cNvSpPr/>
          <p:nvPr/>
        </p:nvSpPr>
        <p:spPr>
          <a:xfrm>
            <a:off x="4668323" y="1802905"/>
            <a:ext cx="2680616" cy="2680616"/>
          </a:xfrm>
          <a:prstGeom prst="roundRect">
            <a:avLst>
              <a:gd name="adj" fmla="val 9348"/>
            </a:avLst>
          </a:prstGeom>
          <a:solidFill>
            <a:schemeClr val="bg1"/>
          </a:solidFill>
          <a:ln>
            <a:noFill/>
          </a:ln>
          <a:effectLst>
            <a:outerShdw blurRad="189858"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9" name="TextBox 88">
            <a:extLst>
              <a:ext uri="{FF2B5EF4-FFF2-40B4-BE49-F238E27FC236}">
                <a16:creationId xmlns:a16="http://schemas.microsoft.com/office/drawing/2014/main" id="{2AE65A9B-AAB3-73C9-9539-D1B70E2A7927}"/>
              </a:ext>
            </a:extLst>
          </p:cNvPr>
          <p:cNvSpPr txBox="1"/>
          <p:nvPr/>
        </p:nvSpPr>
        <p:spPr>
          <a:xfrm>
            <a:off x="4895407" y="1985824"/>
            <a:ext cx="1174898" cy="1255793"/>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Germany</a:t>
            </a:r>
            <a:b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b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Spain</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Denmark</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Austria</a:t>
            </a:r>
          </a:p>
        </p:txBody>
      </p:sp>
      <p:sp>
        <p:nvSpPr>
          <p:cNvPr id="28" name="Rounded Rectangle 27">
            <a:extLst>
              <a:ext uri="{FF2B5EF4-FFF2-40B4-BE49-F238E27FC236}">
                <a16:creationId xmlns:a16="http://schemas.microsoft.com/office/drawing/2014/main" id="{60223747-C715-32D9-E281-4BF103B9615E}"/>
              </a:ext>
            </a:extLst>
          </p:cNvPr>
          <p:cNvSpPr/>
          <p:nvPr/>
        </p:nvSpPr>
        <p:spPr>
          <a:xfrm>
            <a:off x="8683551" y="1792580"/>
            <a:ext cx="2680613" cy="2680613"/>
          </a:xfrm>
          <a:prstGeom prst="roundRect">
            <a:avLst>
              <a:gd name="adj" fmla="val 9348"/>
            </a:avLst>
          </a:prstGeom>
          <a:solidFill>
            <a:schemeClr val="bg1"/>
          </a:solidFill>
          <a:ln>
            <a:noFill/>
          </a:ln>
          <a:effectLst>
            <a:outerShdw blurRad="189858"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6" name="TextBox 85">
            <a:extLst>
              <a:ext uri="{FF2B5EF4-FFF2-40B4-BE49-F238E27FC236}">
                <a16:creationId xmlns:a16="http://schemas.microsoft.com/office/drawing/2014/main" id="{6D5A706F-CA6A-81FF-FE54-4555CAD10710}"/>
              </a:ext>
            </a:extLst>
          </p:cNvPr>
          <p:cNvSpPr txBox="1"/>
          <p:nvPr/>
        </p:nvSpPr>
        <p:spPr>
          <a:xfrm>
            <a:off x="9020093" y="2013311"/>
            <a:ext cx="1787176" cy="1551259"/>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Portugal</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Italy</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Norway</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Finland</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Netherlands</a:t>
            </a:r>
          </a:p>
        </p:txBody>
      </p:sp>
      <p:pic>
        <p:nvPicPr>
          <p:cNvPr id="5" name="Picture 4">
            <a:extLst>
              <a:ext uri="{FF2B5EF4-FFF2-40B4-BE49-F238E27FC236}">
                <a16:creationId xmlns:a16="http://schemas.microsoft.com/office/drawing/2014/main" id="{E59E7330-4C5B-F3EE-C7E7-6295F10B441E}"/>
              </a:ext>
            </a:extLst>
          </p:cNvPr>
          <p:cNvPicPr>
            <a:picLocks noChangeAspect="1"/>
          </p:cNvPicPr>
          <p:nvPr/>
        </p:nvPicPr>
        <p:blipFill>
          <a:blip r:embed="rId2"/>
          <a:stretch>
            <a:fillRect/>
          </a:stretch>
        </p:blipFill>
        <p:spPr>
          <a:xfrm>
            <a:off x="8476635" y="1595357"/>
            <a:ext cx="3068108" cy="1642947"/>
          </a:xfrm>
          <a:prstGeom prst="rect">
            <a:avLst/>
          </a:prstGeom>
        </p:spPr>
      </p:pic>
      <p:sp>
        <p:nvSpPr>
          <p:cNvPr id="30" name="Google Shape;196;p28">
            <a:extLst>
              <a:ext uri="{FF2B5EF4-FFF2-40B4-BE49-F238E27FC236}">
                <a16:creationId xmlns:a16="http://schemas.microsoft.com/office/drawing/2014/main" id="{F7089817-25AD-73B7-7DB0-A26D0E255BA4}"/>
              </a:ext>
            </a:extLst>
          </p:cNvPr>
          <p:cNvSpPr txBox="1"/>
          <p:nvPr/>
        </p:nvSpPr>
        <p:spPr>
          <a:xfrm>
            <a:off x="5784784" y="6438098"/>
            <a:ext cx="6345698" cy="400095"/>
          </a:xfrm>
          <a:prstGeom prst="rect">
            <a:avLst/>
          </a:prstGeom>
          <a:noFill/>
          <a:ln>
            <a:noFill/>
          </a:ln>
        </p:spPr>
        <p:txBody>
          <a:bodyPr spcFirstLastPara="1" wrap="square" lIns="91433" tIns="91433" rIns="91433" bIns="91433"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400" b="1" i="0" u="none" strike="noStrike" kern="1200" cap="none" spc="0" normalizeH="0" baseline="0" noProof="0" dirty="0">
                <a:ln>
                  <a:noFill/>
                </a:ln>
                <a:solidFill>
                  <a:prstClr val="black"/>
                </a:solidFill>
                <a:effectLst/>
                <a:uLnTx/>
                <a:uFillTx/>
                <a:latin typeface="Century Gothic"/>
                <a:ea typeface="Century Gothic"/>
                <a:cs typeface="Century Gothic"/>
                <a:sym typeface="Century Gothic"/>
              </a:rPr>
              <a:t>Bold</a:t>
            </a:r>
            <a:r>
              <a:rPr kumimoji="0" lang="en" sz="1400" b="0" i="0" u="none" strike="noStrike" kern="1200" cap="none" spc="0" normalizeH="0" baseline="0" noProof="0" dirty="0">
                <a:ln>
                  <a:noFill/>
                </a:ln>
                <a:solidFill>
                  <a:prstClr val="black"/>
                </a:solidFill>
                <a:effectLst/>
                <a:uLnTx/>
                <a:uFillTx/>
                <a:latin typeface="Century Gothic"/>
                <a:ea typeface="Century Gothic"/>
                <a:cs typeface="Century Gothic"/>
                <a:sym typeface="Century Gothic"/>
              </a:rPr>
              <a:t> = public &amp; private firms; Normal = public firms; </a:t>
            </a:r>
            <a:r>
              <a:rPr kumimoji="0" lang="en" sz="1400" b="0" i="1" u="none" strike="noStrike" kern="1200" cap="none" spc="0" normalizeH="0" baseline="0" noProof="0" dirty="0">
                <a:ln>
                  <a:noFill/>
                </a:ln>
                <a:solidFill>
                  <a:prstClr val="black"/>
                </a:solidFill>
                <a:effectLst/>
                <a:uLnTx/>
                <a:uFillTx/>
                <a:latin typeface="Century Gothic"/>
                <a:ea typeface="Century Gothic"/>
                <a:cs typeface="Century Gothic"/>
                <a:sym typeface="Century Gothic"/>
              </a:rPr>
              <a:t>Italics</a:t>
            </a:r>
            <a:r>
              <a:rPr kumimoji="0" lang="en" sz="1400" b="0" i="0" u="none" strike="noStrike" kern="1200" cap="none" spc="0" normalizeH="0" baseline="0" noProof="0" dirty="0">
                <a:ln>
                  <a:noFill/>
                </a:ln>
                <a:solidFill>
                  <a:prstClr val="black"/>
                </a:solidFill>
                <a:effectLst/>
                <a:uLnTx/>
                <a:uFillTx/>
                <a:latin typeface="Century Gothic"/>
                <a:ea typeface="Century Gothic"/>
                <a:cs typeface="Century Gothic"/>
                <a:sym typeface="Century Gothic"/>
              </a:rPr>
              <a:t> = private firms </a:t>
            </a:r>
            <a:endParaRPr kumimoji="0"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Rounded Rectangle 2">
            <a:extLst>
              <a:ext uri="{FF2B5EF4-FFF2-40B4-BE49-F238E27FC236}">
                <a16:creationId xmlns:a16="http://schemas.microsoft.com/office/drawing/2014/main" id="{716A3E32-0216-E37C-0902-9BA881A795C5}"/>
              </a:ext>
            </a:extLst>
          </p:cNvPr>
          <p:cNvSpPr/>
          <p:nvPr/>
        </p:nvSpPr>
        <p:spPr>
          <a:xfrm>
            <a:off x="699872" y="5405148"/>
            <a:ext cx="2658617" cy="424659"/>
          </a:xfrm>
          <a:prstGeom prst="roundRect">
            <a:avLst>
              <a:gd name="adj" fmla="val 50000"/>
            </a:avLst>
          </a:prstGeom>
          <a:solidFill>
            <a:srgbClr val="5B9BD6"/>
          </a:solidFill>
          <a:ln>
            <a:no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Optima" panose="02000503060000020004" pitchFamily="2" charset="0"/>
                <a:ea typeface="+mn-ea"/>
                <a:cs typeface="+mn-cs"/>
              </a:rPr>
              <a:t>Acquired  Confirmed</a:t>
            </a:r>
          </a:p>
        </p:txBody>
      </p:sp>
      <p:pic>
        <p:nvPicPr>
          <p:cNvPr id="8" name="Picture 7">
            <a:extLst>
              <a:ext uri="{FF2B5EF4-FFF2-40B4-BE49-F238E27FC236}">
                <a16:creationId xmlns:a16="http://schemas.microsoft.com/office/drawing/2014/main" id="{9D4AD633-B1E2-7CAD-2E2D-47E1CB271036}"/>
              </a:ext>
            </a:extLst>
          </p:cNvPr>
          <p:cNvPicPr>
            <a:picLocks noChangeAspect="1"/>
          </p:cNvPicPr>
          <p:nvPr/>
        </p:nvPicPr>
        <p:blipFill>
          <a:blip r:embed="rId3"/>
          <a:stretch>
            <a:fillRect/>
          </a:stretch>
        </p:blipFill>
        <p:spPr>
          <a:xfrm>
            <a:off x="4472512" y="1600741"/>
            <a:ext cx="3068110" cy="1642947"/>
          </a:xfrm>
          <a:prstGeom prst="rect">
            <a:avLst/>
          </a:prstGeom>
        </p:spPr>
      </p:pic>
      <p:sp>
        <p:nvSpPr>
          <p:cNvPr id="10" name="TextBox 9">
            <a:extLst>
              <a:ext uri="{FF2B5EF4-FFF2-40B4-BE49-F238E27FC236}">
                <a16:creationId xmlns:a16="http://schemas.microsoft.com/office/drawing/2014/main" id="{3597D584-5812-02A6-6361-79A38E8C4FEB}"/>
              </a:ext>
            </a:extLst>
          </p:cNvPr>
          <p:cNvSpPr txBox="1"/>
          <p:nvPr/>
        </p:nvSpPr>
        <p:spPr>
          <a:xfrm>
            <a:off x="858797" y="2031927"/>
            <a:ext cx="1534054" cy="1976118"/>
          </a:xfrm>
          <a:prstGeom prst="rect">
            <a:avLst/>
          </a:prstGeom>
          <a:noFill/>
        </p:spPr>
        <p:txBody>
          <a:bodyPr wrap="square">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Belgium</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Luxembourg</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France</a:t>
            </a:r>
            <a:endParaRPr kumimoji="0" lang="en-US" sz="1600" b="0" i="1"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UK</a:t>
            </a:r>
            <a:endPar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Netherlands</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US</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Taiwan</a:t>
            </a:r>
          </a:p>
        </p:txBody>
      </p:sp>
      <p:sp>
        <p:nvSpPr>
          <p:cNvPr id="11" name="TextBox 10">
            <a:extLst>
              <a:ext uri="{FF2B5EF4-FFF2-40B4-BE49-F238E27FC236}">
                <a16:creationId xmlns:a16="http://schemas.microsoft.com/office/drawing/2014/main" id="{64FF58DE-1770-22B8-C6FF-3A64506ADCED}"/>
              </a:ext>
            </a:extLst>
          </p:cNvPr>
          <p:cNvSpPr txBox="1"/>
          <p:nvPr/>
        </p:nvSpPr>
        <p:spPr>
          <a:xfrm>
            <a:off x="1324572" y="400749"/>
            <a:ext cx="7437292" cy="67710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8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Data Sourcing Overview</a:t>
            </a:r>
            <a:r>
              <a:rPr kumimoji="0" lang="en-US" sz="38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 </a:t>
            </a:r>
            <a:r>
              <a:rPr kumimoji="0" lang="en-US" sz="2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by Country</a:t>
            </a:r>
          </a:p>
        </p:txBody>
      </p:sp>
      <p:pic>
        <p:nvPicPr>
          <p:cNvPr id="14" name="Picture 13">
            <a:extLst>
              <a:ext uri="{FF2B5EF4-FFF2-40B4-BE49-F238E27FC236}">
                <a16:creationId xmlns:a16="http://schemas.microsoft.com/office/drawing/2014/main" id="{8B01065A-CB33-6E6A-13B5-BC711608BB42}"/>
              </a:ext>
            </a:extLst>
          </p:cNvPr>
          <p:cNvPicPr>
            <a:picLocks noChangeAspect="1"/>
          </p:cNvPicPr>
          <p:nvPr/>
        </p:nvPicPr>
        <p:blipFill>
          <a:blip r:embed="rId4"/>
          <a:stretch>
            <a:fillRect/>
          </a:stretch>
        </p:blipFill>
        <p:spPr>
          <a:xfrm>
            <a:off x="499820" y="1606486"/>
            <a:ext cx="3064285" cy="1642947"/>
          </a:xfrm>
          <a:prstGeom prst="rect">
            <a:avLst/>
          </a:prstGeom>
        </p:spPr>
      </p:pic>
      <p:sp>
        <p:nvSpPr>
          <p:cNvPr id="2" name="TextBox 1">
            <a:extLst>
              <a:ext uri="{FF2B5EF4-FFF2-40B4-BE49-F238E27FC236}">
                <a16:creationId xmlns:a16="http://schemas.microsoft.com/office/drawing/2014/main" id="{222ABA4D-2227-14CF-A212-A510662483A7}"/>
              </a:ext>
            </a:extLst>
          </p:cNvPr>
          <p:cNvSpPr txBox="1"/>
          <p:nvPr/>
        </p:nvSpPr>
        <p:spPr>
          <a:xfrm>
            <a:off x="2360631" y="2031927"/>
            <a:ext cx="997858" cy="1163588"/>
          </a:xfrm>
          <a:prstGeom prst="rect">
            <a:avLst/>
          </a:prstGeom>
          <a:noFill/>
        </p:spPr>
        <p:txBody>
          <a:bodyPr wrap="square">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Sweden</a:t>
            </a:r>
            <a:br>
              <a:rPr kumimoji="0" lang="en-US" sz="1600" b="0"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br>
            <a:r>
              <a:rPr kumimoji="0" lang="en-US" sz="1600" b="0"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UK</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China</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472C4">
                    <a:lumMod val="50000"/>
                  </a:srgbClr>
                </a:solidFill>
                <a:effectLst/>
                <a:uLnTx/>
                <a:uFillTx/>
                <a:latin typeface="Optima" panose="02000503060000020004" pitchFamily="2" charset="0"/>
                <a:ea typeface="+mn-ea"/>
                <a:cs typeface="+mn-cs"/>
              </a:rPr>
              <a:t>Japan</a:t>
            </a:r>
          </a:p>
        </p:txBody>
      </p:sp>
      <p:cxnSp>
        <p:nvCxnSpPr>
          <p:cNvPr id="15" name="Straight Connector 14">
            <a:extLst>
              <a:ext uri="{FF2B5EF4-FFF2-40B4-BE49-F238E27FC236}">
                <a16:creationId xmlns:a16="http://schemas.microsoft.com/office/drawing/2014/main" id="{F256B09F-442D-8465-D260-C55CC216F265}"/>
              </a:ext>
            </a:extLst>
          </p:cNvPr>
          <p:cNvCxnSpPr>
            <a:cxnSpLocks/>
          </p:cNvCxnSpPr>
          <p:nvPr/>
        </p:nvCxnSpPr>
        <p:spPr>
          <a:xfrm flipV="1">
            <a:off x="2241918" y="2350265"/>
            <a:ext cx="0" cy="1115837"/>
          </a:xfrm>
          <a:prstGeom prst="line">
            <a:avLst/>
          </a:prstGeom>
          <a:ln w="127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47499D1-732E-C60A-5C4C-FC2E5AB00A41}"/>
              </a:ext>
            </a:extLst>
          </p:cNvPr>
          <p:cNvCxnSpPr>
            <a:cxnSpLocks/>
          </p:cNvCxnSpPr>
          <p:nvPr/>
        </p:nvCxnSpPr>
        <p:spPr>
          <a:xfrm flipV="1">
            <a:off x="1962707" y="5541729"/>
            <a:ext cx="0" cy="15230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CC432681-764F-2D64-53BF-335F3DECEE59}"/>
              </a:ext>
            </a:extLst>
          </p:cNvPr>
          <p:cNvSpPr/>
          <p:nvPr/>
        </p:nvSpPr>
        <p:spPr>
          <a:xfrm>
            <a:off x="877471" y="589678"/>
            <a:ext cx="266007" cy="266007"/>
          </a:xfrm>
          <a:prstGeom prst="ellipse">
            <a:avLst/>
          </a:prstGeom>
          <a:solidFill>
            <a:srgbClr val="5B9BD5"/>
          </a:solidFill>
          <a:ln>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cxnSp>
        <p:nvCxnSpPr>
          <p:cNvPr id="27" name="Straight Connector 26">
            <a:extLst>
              <a:ext uri="{FF2B5EF4-FFF2-40B4-BE49-F238E27FC236}">
                <a16:creationId xmlns:a16="http://schemas.microsoft.com/office/drawing/2014/main" id="{6BEDF802-606D-EA90-7B99-71D326AE4F52}"/>
              </a:ext>
            </a:extLst>
          </p:cNvPr>
          <p:cNvCxnSpPr>
            <a:cxnSpLocks/>
            <a:endCxn id="23" idx="4"/>
          </p:cNvCxnSpPr>
          <p:nvPr/>
        </p:nvCxnSpPr>
        <p:spPr>
          <a:xfrm>
            <a:off x="1010475" y="0"/>
            <a:ext cx="0" cy="855685"/>
          </a:xfrm>
          <a:prstGeom prst="line">
            <a:avLst/>
          </a:prstGeom>
          <a:ln w="19050">
            <a:solidFill>
              <a:srgbClr val="5B9BD5"/>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7320820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B4623-4D30-F4D0-707E-F37B31E76843}"/>
              </a:ext>
            </a:extLst>
          </p:cNvPr>
          <p:cNvSpPr txBox="1">
            <a:spLocks/>
          </p:cNvSpPr>
          <p:nvPr/>
        </p:nvSpPr>
        <p:spPr>
          <a:xfrm>
            <a:off x="1953219" y="2807531"/>
            <a:ext cx="5717264" cy="93003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en-US" sz="4600" b="1" dirty="0">
                <a:solidFill>
                  <a:schemeClr val="tx2"/>
                </a:solidFill>
                <a:latin typeface="+mn-lt"/>
                <a:ea typeface="DengXian Light" panose="02010600030101010101" pitchFamily="2" charset="-122"/>
              </a:rPr>
              <a:t>Introduction</a:t>
            </a:r>
            <a:endParaRPr lang="en-US" sz="4600" dirty="0">
              <a:solidFill>
                <a:schemeClr val="tx2"/>
              </a:solidFill>
              <a:latin typeface="+mn-lt"/>
            </a:endParaRPr>
          </a:p>
        </p:txBody>
      </p:sp>
      <p:cxnSp>
        <p:nvCxnSpPr>
          <p:cNvPr id="15" name="Straight Connector 14">
            <a:extLst>
              <a:ext uri="{FF2B5EF4-FFF2-40B4-BE49-F238E27FC236}">
                <a16:creationId xmlns:a16="http://schemas.microsoft.com/office/drawing/2014/main" id="{84F31C6A-F0EC-36F0-CFE0-06BD143473C6}"/>
              </a:ext>
            </a:extLst>
          </p:cNvPr>
          <p:cNvCxnSpPr>
            <a:cxnSpLocks/>
          </p:cNvCxnSpPr>
          <p:nvPr/>
        </p:nvCxnSpPr>
        <p:spPr>
          <a:xfrm>
            <a:off x="1005129" y="0"/>
            <a:ext cx="0" cy="6858000"/>
          </a:xfrm>
          <a:prstGeom prst="line">
            <a:avLst/>
          </a:prstGeom>
          <a:ln>
            <a:solidFill>
              <a:srgbClr val="54BDEB"/>
            </a:solidFill>
          </a:ln>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2BB72C40-1EF4-8649-E203-BE8A1571E193}"/>
              </a:ext>
            </a:extLst>
          </p:cNvPr>
          <p:cNvSpPr/>
          <p:nvPr/>
        </p:nvSpPr>
        <p:spPr>
          <a:xfrm>
            <a:off x="611071" y="2875837"/>
            <a:ext cx="793424" cy="793424"/>
          </a:xfrm>
          <a:prstGeom prst="ellipse">
            <a:avLst/>
          </a:prstGeom>
          <a:solidFill>
            <a:srgbClr val="54BD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
        <p:nvSpPr>
          <p:cNvPr id="13" name="Title 1">
            <a:extLst>
              <a:ext uri="{FF2B5EF4-FFF2-40B4-BE49-F238E27FC236}">
                <a16:creationId xmlns:a16="http://schemas.microsoft.com/office/drawing/2014/main" id="{F13339C9-709C-A34A-19AC-820FAECD006D}"/>
              </a:ext>
            </a:extLst>
          </p:cNvPr>
          <p:cNvSpPr txBox="1">
            <a:spLocks/>
          </p:cNvSpPr>
          <p:nvPr/>
        </p:nvSpPr>
        <p:spPr>
          <a:xfrm>
            <a:off x="747046" y="2875836"/>
            <a:ext cx="576456" cy="79342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600" b="1" dirty="0">
                <a:solidFill>
                  <a:schemeClr val="bg1"/>
                </a:solidFill>
                <a:latin typeface="+mn-lt"/>
                <a:ea typeface="DengXian Light" panose="02010600030101010101" pitchFamily="2" charset="-122"/>
              </a:rPr>
              <a:t>1</a:t>
            </a:r>
            <a:endParaRPr lang="en-US" sz="4600" dirty="0">
              <a:solidFill>
                <a:schemeClr val="bg1"/>
              </a:solidFill>
              <a:latin typeface="+mn-lt"/>
            </a:endParaRPr>
          </a:p>
        </p:txBody>
      </p:sp>
    </p:spTree>
    <p:extLst>
      <p:ext uri="{BB962C8B-B14F-4D97-AF65-F5344CB8AC3E}">
        <p14:creationId xmlns:p14="http://schemas.microsoft.com/office/powerpoint/2010/main" val="1360376962"/>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124C06-03BE-15FF-2079-3D5CA93F78F1}"/>
              </a:ext>
            </a:extLst>
          </p:cNvPr>
          <p:cNvSpPr txBox="1"/>
          <p:nvPr/>
        </p:nvSpPr>
        <p:spPr>
          <a:xfrm>
            <a:off x="516649" y="1854919"/>
            <a:ext cx="6436377" cy="784830"/>
          </a:xfrm>
          <a:prstGeom prst="rect">
            <a:avLst/>
          </a:prstGeom>
          <a:noFill/>
          <a:effectLst/>
        </p:spPr>
        <p:txBody>
          <a:bodyPr wrap="none" rtlCol="0">
            <a:spAutoFit/>
          </a:bodyPr>
          <a:lstStyle/>
          <a:p>
            <a:pPr marL="0" marR="0" lvl="0" indent="0" algn="l" defTabSz="896112" rtl="0" eaLnBrk="1" fontAlgn="auto" latinLnBrk="0" hangingPunct="1">
              <a:lnSpc>
                <a:spcPct val="100000"/>
              </a:lnSpc>
              <a:spcBef>
                <a:spcPts val="0"/>
              </a:spcBef>
              <a:spcAft>
                <a:spcPts val="600"/>
              </a:spcAft>
              <a:buClrTx/>
              <a:buSzTx/>
              <a:buFontTx/>
              <a:buNone/>
              <a:tabLst/>
              <a:defRPr/>
            </a:pPr>
            <a:r>
              <a:rPr lang="en-US" sz="4500" b="1" dirty="0">
                <a:solidFill>
                  <a:srgbClr val="5B9BD5"/>
                </a:solidFill>
                <a:latin typeface="Optima" panose="02000503060000020004" pitchFamily="2" charset="0"/>
              </a:rPr>
              <a:t>Bel</a:t>
            </a:r>
            <a:r>
              <a:rPr lang="en-US" sz="4500" b="1" dirty="0">
                <a:solidFill>
                  <a:srgbClr val="2F5597"/>
                </a:solidFill>
                <a:latin typeface="Optima" panose="02000503060000020004" pitchFamily="2" charset="0"/>
              </a:rPr>
              <a:t>gian</a:t>
            </a:r>
            <a:r>
              <a:rPr lang="en-US" sz="4500" dirty="0">
                <a:solidFill>
                  <a:srgbClr val="2F5597"/>
                </a:solidFill>
                <a:latin typeface="Optima" panose="02000503060000020004" pitchFamily="2" charset="0"/>
              </a:rPr>
              <a:t> National Product</a:t>
            </a:r>
            <a:endParaRPr kumimoji="0" lang="en-US" sz="4500" b="0" strike="noStrike" kern="1200" cap="none" spc="0" normalizeH="0" baseline="0" noProof="0" dirty="0">
              <a:ln>
                <a:noFill/>
              </a:ln>
              <a:solidFill>
                <a:srgbClr val="2F5597"/>
              </a:solidFill>
              <a:effectLst/>
              <a:uLnTx/>
              <a:uFillTx/>
              <a:latin typeface="Optima" panose="02000503060000020004" pitchFamily="2" charset="0"/>
              <a:ea typeface="+mn-ea"/>
              <a:cs typeface="+mn-cs"/>
            </a:endParaRPr>
          </a:p>
        </p:txBody>
      </p:sp>
      <p:sp>
        <p:nvSpPr>
          <p:cNvPr id="8" name="TextBox 7">
            <a:extLst>
              <a:ext uri="{FF2B5EF4-FFF2-40B4-BE49-F238E27FC236}">
                <a16:creationId xmlns:a16="http://schemas.microsoft.com/office/drawing/2014/main" id="{59CA9C85-E3A9-A042-25ED-C3F64FEE8583}"/>
              </a:ext>
            </a:extLst>
          </p:cNvPr>
          <p:cNvSpPr txBox="1"/>
          <p:nvPr/>
        </p:nvSpPr>
        <p:spPr>
          <a:xfrm>
            <a:off x="516649" y="3055981"/>
            <a:ext cx="6033046" cy="1261884"/>
          </a:xfrm>
          <a:prstGeom prst="rect">
            <a:avLst/>
          </a:prstGeom>
          <a:noFill/>
        </p:spPr>
        <p:txBody>
          <a:bodyPr wrap="square" rtlCol="0">
            <a:spAutoFit/>
          </a:bodyPr>
          <a:lstStyle/>
          <a:p>
            <a:pPr marL="0" marR="0" lvl="0" indent="0" algn="l" defTabSz="896112" rtl="0" eaLnBrk="1" fontAlgn="auto" latinLnBrk="0" hangingPunct="1">
              <a:lnSpc>
                <a:spcPct val="100000"/>
              </a:lnSpc>
              <a:spcBef>
                <a:spcPts val="0"/>
              </a:spcBef>
              <a:spcAft>
                <a:spcPts val="600"/>
              </a:spcAft>
              <a:buClrTx/>
              <a:buSzTx/>
              <a:buFontTx/>
              <a:buNone/>
              <a:tabLst/>
              <a:defRPr/>
            </a:pPr>
            <a:r>
              <a:rPr kumimoji="0" lang="en-US" sz="2200" b="0" i="0" u="none" strike="noStrike" kern="1200" cap="none" spc="0" normalizeH="0" baseline="0" noProof="0" dirty="0">
                <a:ln>
                  <a:noFill/>
                </a:ln>
                <a:solidFill>
                  <a:srgbClr val="2F5597"/>
                </a:solidFill>
                <a:effectLst/>
                <a:uLnTx/>
                <a:uFillTx/>
                <a:latin typeface="Optima" panose="02000503060000020004" pitchFamily="2" charset="0"/>
                <a:ea typeface="+mn-ea"/>
                <a:cs typeface="+mn-cs"/>
              </a:rPr>
              <a:t>Data Source – </a:t>
            </a:r>
            <a:r>
              <a:rPr kumimoji="0" lang="en-US" sz="2200" b="1" i="0" u="none" strike="noStrike" kern="1200" cap="none" spc="0" normalizeH="0" baseline="0" noProof="0" dirty="0">
                <a:ln>
                  <a:noFill/>
                </a:ln>
                <a:solidFill>
                  <a:srgbClr val="2F5597"/>
                </a:solidFill>
                <a:effectLst/>
                <a:uLnTx/>
                <a:uFillTx/>
                <a:latin typeface="Optima" panose="02000503060000020004" pitchFamily="2" charset="0"/>
                <a:ea typeface="+mn-ea"/>
                <a:cs typeface="+mn-cs"/>
              </a:rPr>
              <a:t>National Bank of Belgium (NBB)</a:t>
            </a:r>
            <a:endParaRPr lang="en-US" sz="2200" dirty="0">
              <a:solidFill>
                <a:srgbClr val="2F5597"/>
              </a:solidFill>
              <a:latin typeface="Optima" panose="02000503060000020004" pitchFamily="2" charset="0"/>
            </a:endParaRPr>
          </a:p>
          <a:p>
            <a:pPr marL="0" marR="0" lvl="0" indent="0" algn="l" defTabSz="896112" rtl="0" eaLnBrk="1" fontAlgn="auto" latinLnBrk="0" hangingPunct="1">
              <a:lnSpc>
                <a:spcPct val="100000"/>
              </a:lnSpc>
              <a:spcBef>
                <a:spcPts val="0"/>
              </a:spcBef>
              <a:spcAft>
                <a:spcPts val="600"/>
              </a:spcAft>
              <a:buClrTx/>
              <a:buSzTx/>
              <a:buFontTx/>
              <a:buNone/>
              <a:tabLst/>
              <a:defRPr/>
            </a:pPr>
            <a:r>
              <a:rPr lang="en-US" sz="2200" dirty="0">
                <a:solidFill>
                  <a:srgbClr val="2F5597"/>
                </a:solidFill>
                <a:latin typeface="Optima" panose="02000503060000020004" pitchFamily="2" charset="0"/>
              </a:rPr>
              <a:t>Data date back – </a:t>
            </a:r>
            <a:r>
              <a:rPr lang="en-US" sz="2200" b="1" dirty="0">
                <a:solidFill>
                  <a:srgbClr val="2F5597"/>
                </a:solidFill>
                <a:latin typeface="Optima" panose="02000503060000020004" pitchFamily="2" charset="0"/>
              </a:rPr>
              <a:t>1985</a:t>
            </a:r>
          </a:p>
          <a:p>
            <a:pPr defTabSz="896112">
              <a:spcAft>
                <a:spcPts val="600"/>
              </a:spcAft>
              <a:defRPr/>
            </a:pPr>
            <a:r>
              <a:rPr lang="en-US" sz="2200" dirty="0">
                <a:solidFill>
                  <a:srgbClr val="2F5597"/>
                </a:solidFill>
                <a:latin typeface="Optima" panose="02000503060000020004" pitchFamily="2" charset="0"/>
              </a:rPr>
              <a:t>Go live in </a:t>
            </a:r>
            <a:r>
              <a:rPr lang="en-US" sz="2200" b="1" dirty="0">
                <a:solidFill>
                  <a:srgbClr val="2F5597"/>
                </a:solidFill>
                <a:latin typeface="Optima" panose="02000503060000020004" pitchFamily="2" charset="0"/>
              </a:rPr>
              <a:t>November</a:t>
            </a:r>
            <a:r>
              <a:rPr lang="en-US" sz="2200" dirty="0">
                <a:solidFill>
                  <a:srgbClr val="2F5597"/>
                </a:solidFill>
                <a:latin typeface="Optima" panose="02000503060000020004" pitchFamily="2" charset="0"/>
              </a:rPr>
              <a:t> </a:t>
            </a:r>
            <a:r>
              <a:rPr lang="en-US" sz="2200" b="1" dirty="0">
                <a:solidFill>
                  <a:srgbClr val="2F5597"/>
                </a:solidFill>
                <a:latin typeface="Optima" panose="02000503060000020004" pitchFamily="2" charset="0"/>
              </a:rPr>
              <a:t>2024</a:t>
            </a:r>
          </a:p>
        </p:txBody>
      </p:sp>
      <p:pic>
        <p:nvPicPr>
          <p:cNvPr id="11" name="Picture 10" descr="A close-up of a person's head&#10;&#10;Description automatically generated">
            <a:extLst>
              <a:ext uri="{FF2B5EF4-FFF2-40B4-BE49-F238E27FC236}">
                <a16:creationId xmlns:a16="http://schemas.microsoft.com/office/drawing/2014/main" id="{8CE76F07-5205-0B66-B7F0-F0D312BF7542}"/>
              </a:ext>
            </a:extLst>
          </p:cNvPr>
          <p:cNvPicPr>
            <a:picLocks noChangeAspect="1"/>
          </p:cNvPicPr>
          <p:nvPr/>
        </p:nvPicPr>
        <p:blipFill rotWithShape="1">
          <a:blip r:embed="rId2"/>
          <a:srcRect r="27058"/>
          <a:stretch/>
        </p:blipFill>
        <p:spPr>
          <a:xfrm>
            <a:off x="7225402" y="755327"/>
            <a:ext cx="4966598" cy="5347345"/>
          </a:xfrm>
          <a:prstGeom prst="rect">
            <a:avLst/>
          </a:prstGeom>
        </p:spPr>
      </p:pic>
      <p:cxnSp>
        <p:nvCxnSpPr>
          <p:cNvPr id="5" name="Straight Connector 4">
            <a:extLst>
              <a:ext uri="{FF2B5EF4-FFF2-40B4-BE49-F238E27FC236}">
                <a16:creationId xmlns:a16="http://schemas.microsoft.com/office/drawing/2014/main" id="{0DEEF57F-3371-6D37-8FA0-86749EA6EA31}"/>
              </a:ext>
            </a:extLst>
          </p:cNvPr>
          <p:cNvCxnSpPr>
            <a:cxnSpLocks/>
          </p:cNvCxnSpPr>
          <p:nvPr/>
        </p:nvCxnSpPr>
        <p:spPr>
          <a:xfrm>
            <a:off x="1010475" y="0"/>
            <a:ext cx="0" cy="1172680"/>
          </a:xfrm>
          <a:prstGeom prst="line">
            <a:avLst/>
          </a:prstGeom>
          <a:ln>
            <a:solidFill>
              <a:srgbClr val="5B9BD5"/>
            </a:solidFill>
          </a:ln>
        </p:spPr>
        <p:style>
          <a:lnRef idx="2">
            <a:schemeClr val="accent1"/>
          </a:lnRef>
          <a:fillRef idx="0">
            <a:schemeClr val="accent1"/>
          </a:fillRef>
          <a:effectRef idx="1">
            <a:schemeClr val="accent1"/>
          </a:effectRef>
          <a:fontRef idx="minor">
            <a:schemeClr val="tx1"/>
          </a:fontRef>
        </p:style>
      </p:cxnSp>
      <p:sp>
        <p:nvSpPr>
          <p:cNvPr id="6" name="Oval 5">
            <a:extLst>
              <a:ext uri="{FF2B5EF4-FFF2-40B4-BE49-F238E27FC236}">
                <a16:creationId xmlns:a16="http://schemas.microsoft.com/office/drawing/2014/main" id="{9E71418E-2815-F5CF-AFE0-E91669B58353}"/>
              </a:ext>
            </a:extLst>
          </p:cNvPr>
          <p:cNvSpPr/>
          <p:nvPr/>
        </p:nvSpPr>
        <p:spPr>
          <a:xfrm>
            <a:off x="877471" y="1172680"/>
            <a:ext cx="266007" cy="266007"/>
          </a:xfrm>
          <a:prstGeom prst="ellipse">
            <a:avLst/>
          </a:prstGeom>
          <a:solidFill>
            <a:srgbClr val="5B9BD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rgbClr val="39C0BA"/>
              </a:solidFill>
            </a:endParaRPr>
          </a:p>
        </p:txBody>
      </p:sp>
      <p:cxnSp>
        <p:nvCxnSpPr>
          <p:cNvPr id="2" name="Straight Connector 1">
            <a:extLst>
              <a:ext uri="{FF2B5EF4-FFF2-40B4-BE49-F238E27FC236}">
                <a16:creationId xmlns:a16="http://schemas.microsoft.com/office/drawing/2014/main" id="{4DA6BF74-D6FD-478D-D0E1-3C3034932A1E}"/>
              </a:ext>
            </a:extLst>
          </p:cNvPr>
          <p:cNvCxnSpPr>
            <a:cxnSpLocks/>
          </p:cNvCxnSpPr>
          <p:nvPr/>
        </p:nvCxnSpPr>
        <p:spPr>
          <a:xfrm>
            <a:off x="1010475" y="5470902"/>
            <a:ext cx="0" cy="1387098"/>
          </a:xfrm>
          <a:prstGeom prst="line">
            <a:avLst/>
          </a:prstGeom>
          <a:ln>
            <a:solidFill>
              <a:srgbClr val="5B9BD5"/>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0608141"/>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99A2372-E769-AABA-E183-51CE42F2A79C}"/>
              </a:ext>
            </a:extLst>
          </p:cNvPr>
          <p:cNvCxnSpPr>
            <a:cxnSpLocks/>
          </p:cNvCxnSpPr>
          <p:nvPr/>
        </p:nvCxnSpPr>
        <p:spPr>
          <a:xfrm>
            <a:off x="1010475" y="0"/>
            <a:ext cx="0" cy="6858000"/>
          </a:xfrm>
          <a:prstGeom prst="line">
            <a:avLst/>
          </a:prstGeom>
          <a:ln>
            <a:solidFill>
              <a:srgbClr val="5B9BD5"/>
            </a:solidFill>
          </a:ln>
        </p:spPr>
        <p:style>
          <a:lnRef idx="2">
            <a:schemeClr val="accent1"/>
          </a:lnRef>
          <a:fillRef idx="0">
            <a:schemeClr val="accent1"/>
          </a:fillRef>
          <a:effectRef idx="1">
            <a:schemeClr val="accent1"/>
          </a:effectRef>
          <a:fontRef idx="minor">
            <a:schemeClr val="tx1"/>
          </a:fontRef>
        </p:style>
      </p:cxnSp>
      <p:sp>
        <p:nvSpPr>
          <p:cNvPr id="14" name="Oval 13">
            <a:extLst>
              <a:ext uri="{FF2B5EF4-FFF2-40B4-BE49-F238E27FC236}">
                <a16:creationId xmlns:a16="http://schemas.microsoft.com/office/drawing/2014/main" id="{0F262570-968C-B648-8B23-F8F1AB2F2DCD}"/>
              </a:ext>
            </a:extLst>
          </p:cNvPr>
          <p:cNvSpPr/>
          <p:nvPr/>
        </p:nvSpPr>
        <p:spPr>
          <a:xfrm>
            <a:off x="877471" y="663865"/>
            <a:ext cx="266007" cy="266007"/>
          </a:xfrm>
          <a:prstGeom prst="ellipse">
            <a:avLst/>
          </a:prstGeom>
          <a:solidFill>
            <a:srgbClr val="5B9BD5"/>
          </a:solidFill>
          <a:ln>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
        <p:nvSpPr>
          <p:cNvPr id="18" name="Title 1">
            <a:extLst>
              <a:ext uri="{FF2B5EF4-FFF2-40B4-BE49-F238E27FC236}">
                <a16:creationId xmlns:a16="http://schemas.microsoft.com/office/drawing/2014/main" id="{A55869D7-9C35-E997-89C7-04FCC6A825F9}"/>
              </a:ext>
            </a:extLst>
          </p:cNvPr>
          <p:cNvSpPr txBox="1">
            <a:spLocks/>
          </p:cNvSpPr>
          <p:nvPr/>
        </p:nvSpPr>
        <p:spPr>
          <a:xfrm>
            <a:off x="1425222" y="445853"/>
            <a:ext cx="9546982" cy="64101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800" b="1" i="0" u="none" strike="noStrike" kern="1200" cap="none" spc="0" normalizeH="0" baseline="0" noProof="0" dirty="0">
                <a:ln>
                  <a:noFill/>
                </a:ln>
                <a:solidFill>
                  <a:srgbClr val="5B9BD5"/>
                </a:solidFill>
                <a:effectLst/>
                <a:uLnTx/>
                <a:uFillTx/>
                <a:latin typeface="+mn-lt"/>
                <a:ea typeface="+mn-ea"/>
                <a:cs typeface="+mn-cs"/>
              </a:rPr>
              <a:t>Data</a:t>
            </a:r>
            <a:r>
              <a:rPr kumimoji="0" lang="en-US" sz="3800" b="1" i="0" u="none" strike="noStrike" kern="1200" cap="none" spc="0" normalizeH="0" baseline="0" noProof="0" dirty="0">
                <a:ln>
                  <a:noFill/>
                </a:ln>
                <a:solidFill>
                  <a:schemeClr val="tx2"/>
                </a:solidFill>
                <a:effectLst/>
                <a:uLnTx/>
                <a:uFillTx/>
                <a:latin typeface="+mn-lt"/>
                <a:ea typeface="+mn-ea"/>
                <a:cs typeface="+mn-cs"/>
              </a:rPr>
              <a:t> Coverage </a:t>
            </a:r>
            <a:r>
              <a:rPr kumimoji="0" lang="en-US" sz="2800" b="1" i="0" u="none" strike="noStrike" kern="1200" cap="none" spc="0" normalizeH="0" baseline="0" noProof="0" dirty="0">
                <a:ln>
                  <a:noFill/>
                </a:ln>
                <a:solidFill>
                  <a:schemeClr val="tx2"/>
                </a:solidFill>
                <a:effectLst/>
                <a:uLnTx/>
                <a:uFillTx/>
                <a:latin typeface="+mn-lt"/>
                <a:ea typeface="+mn-ea"/>
                <a:cs typeface="+mn-cs"/>
              </a:rPr>
              <a:t>(vs. </a:t>
            </a:r>
            <a:r>
              <a:rPr lang="en-US" sz="2800" b="1" dirty="0">
                <a:solidFill>
                  <a:schemeClr val="tx2"/>
                </a:solidFill>
                <a:latin typeface="+mn-lt"/>
              </a:rPr>
              <a:t>Bel-first</a:t>
            </a:r>
            <a:r>
              <a:rPr kumimoji="0" lang="en-US" sz="2800" b="1" i="0" u="none" strike="noStrike" kern="1200" cap="none" spc="0" normalizeH="0" baseline="0" noProof="0" dirty="0">
                <a:ln>
                  <a:noFill/>
                </a:ln>
                <a:solidFill>
                  <a:schemeClr val="tx2"/>
                </a:solidFill>
                <a:effectLst/>
                <a:uLnTx/>
                <a:uFillTx/>
                <a:latin typeface="+mn-lt"/>
                <a:ea typeface="+mn-ea"/>
                <a:cs typeface="+mn-cs"/>
              </a:rPr>
              <a:t>)</a:t>
            </a:r>
            <a:endParaRPr kumimoji="0" lang="en-US" sz="2800" i="0" u="none" strike="noStrike" kern="1200" cap="none" spc="0" normalizeH="0" baseline="0" noProof="0" dirty="0">
              <a:ln>
                <a:noFill/>
              </a:ln>
              <a:solidFill>
                <a:schemeClr val="tx2"/>
              </a:solidFill>
              <a:effectLst/>
              <a:uLnTx/>
              <a:uFillTx/>
              <a:latin typeface="+mn-lt"/>
              <a:ea typeface="+mn-ea"/>
              <a:cs typeface="+mn-cs"/>
            </a:endParaRPr>
          </a:p>
        </p:txBody>
      </p:sp>
      <p:sp>
        <p:nvSpPr>
          <p:cNvPr id="31" name="Rectangle 2">
            <a:extLst>
              <a:ext uri="{FF2B5EF4-FFF2-40B4-BE49-F238E27FC236}">
                <a16:creationId xmlns:a16="http://schemas.microsoft.com/office/drawing/2014/main" id="{AD6A3D26-317F-40FA-76A6-AAB10C2A5068}"/>
              </a:ext>
            </a:extLst>
          </p:cNvPr>
          <p:cNvSpPr>
            <a:spLocks noChangeArrowheads="1"/>
          </p:cNvSpPr>
          <p:nvPr/>
        </p:nvSpPr>
        <p:spPr bwMode="auto">
          <a:xfrm>
            <a:off x="7163900" y="94312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 name="Picture 2">
            <a:extLst>
              <a:ext uri="{FF2B5EF4-FFF2-40B4-BE49-F238E27FC236}">
                <a16:creationId xmlns:a16="http://schemas.microsoft.com/office/drawing/2014/main" id="{62AF37AC-2A5E-15FF-B8D7-14BA08D5D085}"/>
              </a:ext>
            </a:extLst>
          </p:cNvPr>
          <p:cNvPicPr>
            <a:picLocks noChangeAspect="1"/>
          </p:cNvPicPr>
          <p:nvPr/>
        </p:nvPicPr>
        <p:blipFill rotWithShape="1">
          <a:blip r:embed="rId2">
            <a:extLst>
              <a:ext uri="{28A0092B-C50C-407E-A947-70E740481C1C}">
                <a14:useLocalDpi xmlns:a14="http://schemas.microsoft.com/office/drawing/2010/main" val="0"/>
              </a:ext>
            </a:extLst>
          </a:blip>
          <a:srcRect l="2287" t="8863" b="3752"/>
          <a:stretch/>
        </p:blipFill>
        <p:spPr bwMode="auto">
          <a:xfrm>
            <a:off x="2435067" y="1846987"/>
            <a:ext cx="7321865" cy="4758094"/>
          </a:xfrm>
          <a:prstGeom prst="rect">
            <a:avLst/>
          </a:prstGeom>
          <a:noFill/>
          <a:ln>
            <a:noFill/>
          </a:ln>
        </p:spPr>
      </p:pic>
      <p:sp>
        <p:nvSpPr>
          <p:cNvPr id="9" name="Title 1">
            <a:extLst>
              <a:ext uri="{FF2B5EF4-FFF2-40B4-BE49-F238E27FC236}">
                <a16:creationId xmlns:a16="http://schemas.microsoft.com/office/drawing/2014/main" id="{3CD76ADB-C127-0BC3-3DA7-349E10DE14AC}"/>
              </a:ext>
            </a:extLst>
          </p:cNvPr>
          <p:cNvSpPr txBox="1">
            <a:spLocks/>
          </p:cNvSpPr>
          <p:nvPr/>
        </p:nvSpPr>
        <p:spPr>
          <a:xfrm>
            <a:off x="1425222" y="1010083"/>
            <a:ext cx="3548371" cy="48599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2200" dirty="0">
                <a:solidFill>
                  <a:schemeClr val="tx2"/>
                </a:solidFill>
                <a:latin typeface="+mn-lt"/>
              </a:rPr>
              <a:t>Firms with total assets</a:t>
            </a:r>
          </a:p>
        </p:txBody>
      </p:sp>
    </p:spTree>
    <p:extLst>
      <p:ext uri="{BB962C8B-B14F-4D97-AF65-F5344CB8AC3E}">
        <p14:creationId xmlns:p14="http://schemas.microsoft.com/office/powerpoint/2010/main" val="2165507418"/>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E62288A-9350-9B48-C752-FFE92E778BB8}"/>
              </a:ext>
            </a:extLst>
          </p:cNvPr>
          <p:cNvSpPr/>
          <p:nvPr/>
        </p:nvSpPr>
        <p:spPr>
          <a:xfrm>
            <a:off x="0" y="2401273"/>
            <a:ext cx="12192000" cy="300089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5F846BFE-BE50-B2FD-9BC6-7CEB26D4D0F6}"/>
              </a:ext>
            </a:extLst>
          </p:cNvPr>
          <p:cNvSpPr txBox="1"/>
          <p:nvPr/>
        </p:nvSpPr>
        <p:spPr>
          <a:xfrm>
            <a:off x="1131971" y="872887"/>
            <a:ext cx="237731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rPr>
              <a:t>Prof. Dr. Bart </a:t>
            </a:r>
            <a:r>
              <a:rPr kumimoji="0" lang="en-US" sz="14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rPr>
              <a:t>VAN LOOY</a:t>
            </a:r>
            <a:endParaRPr kumimoji="0" lang="nl-BE" sz="14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endParaRPr>
          </a:p>
        </p:txBody>
      </p:sp>
      <p:sp>
        <p:nvSpPr>
          <p:cNvPr id="23" name="TextBox 22">
            <a:extLst>
              <a:ext uri="{FF2B5EF4-FFF2-40B4-BE49-F238E27FC236}">
                <a16:creationId xmlns:a16="http://schemas.microsoft.com/office/drawing/2014/main" id="{BBCB7761-6814-C342-ED7C-C928F10C412E}"/>
              </a:ext>
            </a:extLst>
          </p:cNvPr>
          <p:cNvSpPr txBox="1"/>
          <p:nvPr/>
        </p:nvSpPr>
        <p:spPr>
          <a:xfrm>
            <a:off x="1131971" y="1237068"/>
            <a:ext cx="3067972" cy="938719"/>
          </a:xfrm>
          <a:prstGeom prst="rect">
            <a:avLst/>
          </a:prstGeom>
          <a:noFill/>
        </p:spPr>
        <p:txBody>
          <a:bodyPr wrap="square" rtlCol="0">
            <a:spAutoFit/>
          </a:bodyPr>
          <a:lstStyle/>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Professor at KU Leuven (FEB) – Innovation, Technology Management and Entrepreneurship</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Academic Dean Flanders Business School</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Promotor INCENTIM (research division LRD)</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Co-promotor ECOOM – Technometrics &amp; IP</a:t>
            </a:r>
          </a:p>
        </p:txBody>
      </p:sp>
      <p:sp>
        <p:nvSpPr>
          <p:cNvPr id="24" name="TextBox 23">
            <a:extLst>
              <a:ext uri="{FF2B5EF4-FFF2-40B4-BE49-F238E27FC236}">
                <a16:creationId xmlns:a16="http://schemas.microsoft.com/office/drawing/2014/main" id="{E54D285D-0230-D463-EA9C-57035DBED4E4}"/>
              </a:ext>
            </a:extLst>
          </p:cNvPr>
          <p:cNvSpPr txBox="1"/>
          <p:nvPr/>
        </p:nvSpPr>
        <p:spPr>
          <a:xfrm>
            <a:off x="8817680" y="872887"/>
            <a:ext cx="2377310" cy="369332"/>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rPr>
              <a:t>Edwin </a:t>
            </a:r>
            <a:r>
              <a:rPr kumimoji="0" lang="en-US" sz="14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rPr>
              <a:t>ZIMMERMANN</a:t>
            </a:r>
            <a:endParaRPr kumimoji="0" lang="nl-BE" sz="14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endParaRPr>
          </a:p>
        </p:txBody>
      </p:sp>
      <p:sp>
        <p:nvSpPr>
          <p:cNvPr id="25" name="TextBox 24">
            <a:extLst>
              <a:ext uri="{FF2B5EF4-FFF2-40B4-BE49-F238E27FC236}">
                <a16:creationId xmlns:a16="http://schemas.microsoft.com/office/drawing/2014/main" id="{EB3B2FB6-A100-40B1-F5CD-116285F9528E}"/>
              </a:ext>
            </a:extLst>
          </p:cNvPr>
          <p:cNvSpPr txBox="1"/>
          <p:nvPr/>
        </p:nvSpPr>
        <p:spPr>
          <a:xfrm>
            <a:off x="8833469" y="1237068"/>
            <a:ext cx="3257454" cy="938719"/>
          </a:xfrm>
          <a:prstGeom prst="rect">
            <a:avLst/>
          </a:prstGeom>
          <a:noFill/>
        </p:spPr>
        <p:txBody>
          <a:bodyPr wrap="square" rtlCol="0">
            <a:spAutoFit/>
          </a:bodyPr>
          <a:lstStyle/>
          <a:p>
            <a:pPr marL="119063" marR="0" lvl="0" indent="-119063"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Senior researcher at KU Leuven (FEB) – Innovation, Strategy and Entrepreneurship</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15+ years experience in venture capital </a:t>
            </a:r>
            <a:r>
              <a:rPr kumimoji="0" lang="en-US" sz="9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 </a:t>
            </a: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private equity roles (LRD, PMV-Seed &amp; Early Stage, INCOFIN)</a:t>
            </a:r>
          </a:p>
          <a:p>
            <a:pPr marL="119063" marR="0" lvl="0" indent="-119063"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Served on the Board of Directors of 10+ companies</a:t>
            </a:r>
            <a:endParaRPr kumimoji="0" lang="nl-BE"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sp>
        <p:nvSpPr>
          <p:cNvPr id="26" name="TextBox 25">
            <a:extLst>
              <a:ext uri="{FF2B5EF4-FFF2-40B4-BE49-F238E27FC236}">
                <a16:creationId xmlns:a16="http://schemas.microsoft.com/office/drawing/2014/main" id="{EEA36951-9443-9DD7-930A-DD2E21A4FDEA}"/>
              </a:ext>
            </a:extLst>
          </p:cNvPr>
          <p:cNvSpPr txBox="1"/>
          <p:nvPr/>
        </p:nvSpPr>
        <p:spPr>
          <a:xfrm>
            <a:off x="5079599" y="872887"/>
            <a:ext cx="295295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rPr>
              <a:t>Prof. Dr. Steven </a:t>
            </a:r>
            <a:r>
              <a:rPr kumimoji="0" lang="en-US" sz="14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rPr>
              <a:t>VANHAVERBEKE</a:t>
            </a:r>
            <a:r>
              <a:rPr kumimoji="0" lang="en-US" sz="16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rPr>
              <a:t> </a:t>
            </a:r>
            <a:endParaRPr kumimoji="0" lang="nl-BE" sz="16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endParaRPr>
          </a:p>
        </p:txBody>
      </p:sp>
      <p:sp>
        <p:nvSpPr>
          <p:cNvPr id="27" name="TextBox 26">
            <a:extLst>
              <a:ext uri="{FF2B5EF4-FFF2-40B4-BE49-F238E27FC236}">
                <a16:creationId xmlns:a16="http://schemas.microsoft.com/office/drawing/2014/main" id="{E2B68EBA-AC09-27AE-F98F-A5C41B09D9DB}"/>
              </a:ext>
            </a:extLst>
          </p:cNvPr>
          <p:cNvSpPr txBox="1"/>
          <p:nvPr/>
        </p:nvSpPr>
        <p:spPr>
          <a:xfrm>
            <a:off x="5098054" y="1406346"/>
            <a:ext cx="2829265" cy="769441"/>
          </a:xfrm>
          <a:prstGeom prst="rect">
            <a:avLst/>
          </a:prstGeom>
          <a:noFill/>
        </p:spPr>
        <p:txBody>
          <a:bodyPr wrap="square" rtlCol="0">
            <a:spAutoFit/>
          </a:bodyPr>
          <a:lstStyle/>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Assistant Professor at KU Leuven – Accountancy, Finance and Insurance</a:t>
            </a:r>
            <a:endParaRPr kumimoji="0" lang="en-US" sz="3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Expertise in accounting data and international financial reporting practices</a:t>
            </a:r>
            <a:endParaRPr kumimoji="0" lang="nl-BE"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sp>
        <p:nvSpPr>
          <p:cNvPr id="28" name="TextBox 27">
            <a:extLst>
              <a:ext uri="{FF2B5EF4-FFF2-40B4-BE49-F238E27FC236}">
                <a16:creationId xmlns:a16="http://schemas.microsoft.com/office/drawing/2014/main" id="{08FCFFDD-1F4B-DD9D-94B1-20B54389067B}"/>
              </a:ext>
            </a:extLst>
          </p:cNvPr>
          <p:cNvSpPr txBox="1"/>
          <p:nvPr/>
        </p:nvSpPr>
        <p:spPr>
          <a:xfrm>
            <a:off x="5141371" y="1163824"/>
            <a:ext cx="187903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 Accounting and Finance</a:t>
            </a:r>
          </a:p>
        </p:txBody>
      </p:sp>
      <p:sp>
        <p:nvSpPr>
          <p:cNvPr id="29" name="TextBox 28">
            <a:extLst>
              <a:ext uri="{FF2B5EF4-FFF2-40B4-BE49-F238E27FC236}">
                <a16:creationId xmlns:a16="http://schemas.microsoft.com/office/drawing/2014/main" id="{C09C6564-B103-C3AB-9515-68DB6602E624}"/>
              </a:ext>
            </a:extLst>
          </p:cNvPr>
          <p:cNvSpPr txBox="1"/>
          <p:nvPr/>
        </p:nvSpPr>
        <p:spPr>
          <a:xfrm>
            <a:off x="2004292" y="2704052"/>
            <a:ext cx="208936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rPr>
              <a:t>Dr. Jesse </a:t>
            </a:r>
            <a:r>
              <a:rPr kumimoji="0" lang="en-US" sz="1400" b="0" i="0" u="none" strike="noStrike" kern="1200" cap="none" spc="0" normalizeH="0" baseline="0" noProof="0" dirty="0">
                <a:ln>
                  <a:noFill/>
                </a:ln>
                <a:solidFill>
                  <a:srgbClr val="4472C4">
                    <a:lumMod val="50000"/>
                  </a:srgbClr>
                </a:solidFill>
                <a:effectLst/>
                <a:uLnTx/>
                <a:uFillTx/>
                <a:latin typeface="Calibri" panose="020F0502020204030204"/>
                <a:ea typeface="+mn-ea"/>
                <a:cs typeface="Calibri Light" panose="020F0302020204030204" pitchFamily="34" charset="0"/>
              </a:rPr>
              <a:t>WURSTEN</a:t>
            </a:r>
            <a:endParaRPr kumimoji="0" lang="nl-BE" sz="14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sp>
        <p:nvSpPr>
          <p:cNvPr id="30" name="TextBox 29">
            <a:extLst>
              <a:ext uri="{FF2B5EF4-FFF2-40B4-BE49-F238E27FC236}">
                <a16:creationId xmlns:a16="http://schemas.microsoft.com/office/drawing/2014/main" id="{AAC3B663-FED3-9373-6B19-01769088FFB8}"/>
              </a:ext>
            </a:extLst>
          </p:cNvPr>
          <p:cNvSpPr txBox="1"/>
          <p:nvPr/>
        </p:nvSpPr>
        <p:spPr>
          <a:xfrm>
            <a:off x="2042078" y="3073384"/>
            <a:ext cx="3385175" cy="600164"/>
          </a:xfrm>
          <a:prstGeom prst="rect">
            <a:avLst/>
          </a:prstGeom>
          <a:noFill/>
        </p:spPr>
        <p:txBody>
          <a:bodyPr wrap="square" rtlCol="0">
            <a:spAutoFit/>
          </a:bodyPr>
          <a:lstStyle/>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PhD in Economics at KU Leuven </a:t>
            </a:r>
            <a:r>
              <a:rPr kumimoji="0" lang="en-US" sz="8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a:t>
            </a: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 UC Berkeley</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6+ years experience in data science, data management and data software development</a:t>
            </a:r>
            <a:endParaRPr kumimoji="0" lang="nl-BE"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sp>
        <p:nvSpPr>
          <p:cNvPr id="31" name="TextBox 30">
            <a:extLst>
              <a:ext uri="{FF2B5EF4-FFF2-40B4-BE49-F238E27FC236}">
                <a16:creationId xmlns:a16="http://schemas.microsoft.com/office/drawing/2014/main" id="{B81B1DA9-D266-A807-41B7-413300E8C9A5}"/>
              </a:ext>
            </a:extLst>
          </p:cNvPr>
          <p:cNvSpPr txBox="1"/>
          <p:nvPr/>
        </p:nvSpPr>
        <p:spPr>
          <a:xfrm>
            <a:off x="2004293" y="4021246"/>
            <a:ext cx="134827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rPr>
              <a:t>Sean </a:t>
            </a:r>
            <a:r>
              <a:rPr kumimoji="0" lang="en-US" sz="14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rPr>
              <a:t>KUO</a:t>
            </a:r>
            <a:endParaRPr kumimoji="0" lang="nl-BE" sz="1400" b="0"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endParaRPr>
          </a:p>
        </p:txBody>
      </p:sp>
      <p:sp>
        <p:nvSpPr>
          <p:cNvPr id="32" name="TextBox 31">
            <a:extLst>
              <a:ext uri="{FF2B5EF4-FFF2-40B4-BE49-F238E27FC236}">
                <a16:creationId xmlns:a16="http://schemas.microsoft.com/office/drawing/2014/main" id="{01AE526C-48A7-DC13-D2EF-2367373A3CD0}"/>
              </a:ext>
            </a:extLst>
          </p:cNvPr>
          <p:cNvSpPr txBox="1"/>
          <p:nvPr/>
        </p:nvSpPr>
        <p:spPr>
          <a:xfrm>
            <a:off x="2042078" y="4358023"/>
            <a:ext cx="3254820" cy="769441"/>
          </a:xfrm>
          <a:prstGeom prst="rect">
            <a:avLst/>
          </a:prstGeom>
          <a:noFill/>
        </p:spPr>
        <p:txBody>
          <a:bodyPr wrap="square" rtlCol="0">
            <a:spAutoFit/>
          </a:bodyPr>
          <a:lstStyle/>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MSc in Information Systems at University Maryland and MSc in Artificial Intelligence at KU Leuven</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10+ years IT experience Hewlett-Packard and P&amp;G</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Co-founder of financial services software company</a:t>
            </a:r>
            <a:endParaRPr kumimoji="0" lang="nl-BE"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sp>
        <p:nvSpPr>
          <p:cNvPr id="33" name="TextBox 32">
            <a:extLst>
              <a:ext uri="{FF2B5EF4-FFF2-40B4-BE49-F238E27FC236}">
                <a16:creationId xmlns:a16="http://schemas.microsoft.com/office/drawing/2014/main" id="{F1766FDB-90AA-495F-36D7-0E98B5900E8A}"/>
              </a:ext>
            </a:extLst>
          </p:cNvPr>
          <p:cNvSpPr txBox="1"/>
          <p:nvPr/>
        </p:nvSpPr>
        <p:spPr>
          <a:xfrm>
            <a:off x="8833469" y="5558589"/>
            <a:ext cx="217804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rPr>
              <a:t>Tom </a:t>
            </a:r>
            <a:r>
              <a:rPr kumimoji="0" lang="en-US" sz="14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rPr>
              <a:t>MAGERMAN</a:t>
            </a:r>
            <a:endParaRPr kumimoji="0" lang="nl-BE" sz="14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endParaRPr>
          </a:p>
        </p:txBody>
      </p:sp>
      <p:sp>
        <p:nvSpPr>
          <p:cNvPr id="34" name="TextBox 33">
            <a:extLst>
              <a:ext uri="{FF2B5EF4-FFF2-40B4-BE49-F238E27FC236}">
                <a16:creationId xmlns:a16="http://schemas.microsoft.com/office/drawing/2014/main" id="{2A0797FF-FD5C-B665-5016-E2793E1596C5}"/>
              </a:ext>
            </a:extLst>
          </p:cNvPr>
          <p:cNvSpPr txBox="1"/>
          <p:nvPr/>
        </p:nvSpPr>
        <p:spPr>
          <a:xfrm>
            <a:off x="8867094" y="5910279"/>
            <a:ext cx="2921548" cy="600164"/>
          </a:xfrm>
          <a:prstGeom prst="rect">
            <a:avLst/>
          </a:prstGeom>
          <a:noFill/>
        </p:spPr>
        <p:txBody>
          <a:bodyPr wrap="square" rtlCol="0">
            <a:spAutoFit/>
          </a:bodyPr>
          <a:lstStyle/>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Lecturer at UCLL and owner of XINFOR</a:t>
            </a:r>
          </a:p>
          <a:p>
            <a:pPr marL="119063" marR="0" lvl="0" indent="-119063"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20+ years consulting experience in IT services for scientific data management and processing</a:t>
            </a:r>
            <a:endParaRPr kumimoji="0" lang="nl-BE"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sp>
        <p:nvSpPr>
          <p:cNvPr id="35" name="TextBox 34">
            <a:extLst>
              <a:ext uri="{FF2B5EF4-FFF2-40B4-BE49-F238E27FC236}">
                <a16:creationId xmlns:a16="http://schemas.microsoft.com/office/drawing/2014/main" id="{275EEFD0-2566-4E9C-41F7-7F049F5157CB}"/>
              </a:ext>
            </a:extLst>
          </p:cNvPr>
          <p:cNvSpPr txBox="1"/>
          <p:nvPr/>
        </p:nvSpPr>
        <p:spPr>
          <a:xfrm>
            <a:off x="1118133" y="5558589"/>
            <a:ext cx="297552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rPr>
              <a:t>Dr. Nele </a:t>
            </a:r>
            <a:r>
              <a:rPr kumimoji="0" lang="en-US" sz="14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rPr>
              <a:t>WARRINNIER</a:t>
            </a:r>
            <a:endParaRPr kumimoji="0" lang="nl-BE" sz="14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endParaRPr>
          </a:p>
        </p:txBody>
      </p:sp>
      <p:sp>
        <p:nvSpPr>
          <p:cNvPr id="36" name="TextBox 35">
            <a:extLst>
              <a:ext uri="{FF2B5EF4-FFF2-40B4-BE49-F238E27FC236}">
                <a16:creationId xmlns:a16="http://schemas.microsoft.com/office/drawing/2014/main" id="{30D89666-02D1-F2DF-770B-972D6DEDEF6F}"/>
              </a:ext>
            </a:extLst>
          </p:cNvPr>
          <p:cNvSpPr txBox="1"/>
          <p:nvPr/>
        </p:nvSpPr>
        <p:spPr>
          <a:xfrm>
            <a:off x="1161550" y="5910279"/>
            <a:ext cx="2732273" cy="769441"/>
          </a:xfrm>
          <a:prstGeom prst="rect">
            <a:avLst/>
          </a:prstGeom>
          <a:noFill/>
        </p:spPr>
        <p:txBody>
          <a:bodyPr wrap="square" rtlCol="0">
            <a:spAutoFit/>
          </a:bodyPr>
          <a:lstStyle/>
          <a:p>
            <a:pPr marL="119063" marR="0" lvl="0" indent="-119063"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PhD in Economics at KU Leuven </a:t>
            </a:r>
            <a:r>
              <a:rPr kumimoji="0" lang="en-US" sz="8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a:t>
            </a: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 Stanford</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8+ years experience in data science, machine learning and statistical analysis</a:t>
            </a:r>
          </a:p>
          <a:p>
            <a:pPr marL="119063" marR="0" lvl="0" indent="-119063"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Consulting (World Bank; CGDEV)</a:t>
            </a:r>
            <a:endParaRPr kumimoji="0" lang="nl-BE"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sp>
        <p:nvSpPr>
          <p:cNvPr id="37" name="TextBox 36">
            <a:extLst>
              <a:ext uri="{FF2B5EF4-FFF2-40B4-BE49-F238E27FC236}">
                <a16:creationId xmlns:a16="http://schemas.microsoft.com/office/drawing/2014/main" id="{245AD40D-D02D-8755-78BD-238D7EDB96DF}"/>
              </a:ext>
            </a:extLst>
          </p:cNvPr>
          <p:cNvSpPr txBox="1"/>
          <p:nvPr/>
        </p:nvSpPr>
        <p:spPr>
          <a:xfrm>
            <a:off x="4912331" y="5558589"/>
            <a:ext cx="219359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4070"/>
                </a:solidFill>
                <a:effectLst/>
                <a:uLnTx/>
                <a:uFillTx/>
                <a:latin typeface="Calibri" panose="020F0502020204030204"/>
                <a:ea typeface="+mn-ea"/>
                <a:cs typeface="+mn-cs"/>
              </a:rPr>
              <a:t>Laura </a:t>
            </a:r>
            <a:r>
              <a:rPr kumimoji="0" lang="en-US" sz="1400" b="0" i="0" u="none" strike="noStrike" kern="1200" cap="none" spc="0" normalizeH="0" baseline="0" noProof="0" dirty="0">
                <a:ln>
                  <a:noFill/>
                </a:ln>
                <a:solidFill>
                  <a:srgbClr val="004070"/>
                </a:solidFill>
                <a:effectLst/>
                <a:uLnTx/>
                <a:uFillTx/>
                <a:latin typeface="Calibri" panose="020F0502020204030204"/>
                <a:ea typeface="+mn-ea"/>
                <a:cs typeface="+mn-cs"/>
              </a:rPr>
              <a:t>VERHEYDEN</a:t>
            </a:r>
          </a:p>
        </p:txBody>
      </p:sp>
      <p:sp>
        <p:nvSpPr>
          <p:cNvPr id="38" name="TextBox 37">
            <a:extLst>
              <a:ext uri="{FF2B5EF4-FFF2-40B4-BE49-F238E27FC236}">
                <a16:creationId xmlns:a16="http://schemas.microsoft.com/office/drawing/2014/main" id="{9FED3CEC-374A-D0AC-7591-926E7E572A17}"/>
              </a:ext>
            </a:extLst>
          </p:cNvPr>
          <p:cNvSpPr txBox="1"/>
          <p:nvPr/>
        </p:nvSpPr>
        <p:spPr>
          <a:xfrm>
            <a:off x="4914612" y="5910279"/>
            <a:ext cx="3022633" cy="769441"/>
          </a:xfrm>
          <a:prstGeom prst="rect">
            <a:avLst/>
          </a:prstGeom>
          <a:noFill/>
        </p:spPr>
        <p:txBody>
          <a:bodyPr wrap="square" rtlCol="0">
            <a:spAutoFit/>
          </a:bodyPr>
          <a:lstStyle/>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MSc in Business Economics &amp; MSc in Management at KU Leuven</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10+ years of experience in project management and data collection in a scientific environment</a:t>
            </a:r>
          </a:p>
        </p:txBody>
      </p:sp>
      <p:sp>
        <p:nvSpPr>
          <p:cNvPr id="39" name="TextBox 38">
            <a:extLst>
              <a:ext uri="{FF2B5EF4-FFF2-40B4-BE49-F238E27FC236}">
                <a16:creationId xmlns:a16="http://schemas.microsoft.com/office/drawing/2014/main" id="{FC5581B2-0893-8E67-8AAB-2A37A5D312C0}"/>
              </a:ext>
            </a:extLst>
          </p:cNvPr>
          <p:cNvSpPr txBox="1"/>
          <p:nvPr/>
        </p:nvSpPr>
        <p:spPr>
          <a:xfrm>
            <a:off x="7460162" y="2704052"/>
            <a:ext cx="229012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rPr>
              <a:t>Barthold </a:t>
            </a:r>
            <a:r>
              <a:rPr kumimoji="0" lang="en-US" sz="14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rPr>
              <a:t>DERLAGEN</a:t>
            </a:r>
            <a:endParaRPr kumimoji="0" lang="nl-BE" sz="1400" b="0"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endParaRPr>
          </a:p>
        </p:txBody>
      </p:sp>
      <p:sp>
        <p:nvSpPr>
          <p:cNvPr id="40" name="TextBox 39">
            <a:extLst>
              <a:ext uri="{FF2B5EF4-FFF2-40B4-BE49-F238E27FC236}">
                <a16:creationId xmlns:a16="http://schemas.microsoft.com/office/drawing/2014/main" id="{D738FC0D-AD59-0C4C-5515-8CC837964CA0}"/>
              </a:ext>
            </a:extLst>
          </p:cNvPr>
          <p:cNvSpPr txBox="1"/>
          <p:nvPr/>
        </p:nvSpPr>
        <p:spPr>
          <a:xfrm>
            <a:off x="7505504" y="3116490"/>
            <a:ext cx="3686449" cy="600164"/>
          </a:xfrm>
          <a:prstGeom prst="rect">
            <a:avLst/>
          </a:prstGeom>
          <a:noFill/>
        </p:spPr>
        <p:txBody>
          <a:bodyPr wrap="square" rtlCol="0">
            <a:spAutoFit/>
          </a:bodyPr>
          <a:lstStyle/>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MSc in Information Science at Radboud University Nijmegen</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10+ years IT experience at a leading software platform development and implementation company</a:t>
            </a:r>
            <a:endParaRPr kumimoji="0" lang="nl-BE"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sp>
        <p:nvSpPr>
          <p:cNvPr id="41" name="TextBox 40">
            <a:extLst>
              <a:ext uri="{FF2B5EF4-FFF2-40B4-BE49-F238E27FC236}">
                <a16:creationId xmlns:a16="http://schemas.microsoft.com/office/drawing/2014/main" id="{8DEC2B2B-908F-262B-4F03-DCE849BE29AA}"/>
              </a:ext>
            </a:extLst>
          </p:cNvPr>
          <p:cNvSpPr txBox="1"/>
          <p:nvPr/>
        </p:nvSpPr>
        <p:spPr>
          <a:xfrm>
            <a:off x="7467719" y="4058455"/>
            <a:ext cx="206102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rPr>
              <a:t>Phoenix </a:t>
            </a:r>
            <a:r>
              <a:rPr kumimoji="0" lang="en-US" sz="1400" b="1"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rPr>
              <a:t>CHEN</a:t>
            </a:r>
            <a:endParaRPr kumimoji="0" lang="nl-BE" sz="1400" b="0" i="0" u="none" strike="noStrike" kern="1200" cap="none" spc="0" normalizeH="0" baseline="0" noProof="0" dirty="0">
              <a:ln>
                <a:noFill/>
              </a:ln>
              <a:solidFill>
                <a:srgbClr val="4472C4">
                  <a:lumMod val="50000"/>
                </a:srgbClr>
              </a:solidFill>
              <a:effectLst/>
              <a:uLnTx/>
              <a:uFillTx/>
              <a:latin typeface="Calibri Light" panose="020F0302020204030204" pitchFamily="34" charset="0"/>
              <a:ea typeface="+mn-ea"/>
              <a:cs typeface="Calibri Light" panose="020F0302020204030204" pitchFamily="34" charset="0"/>
            </a:endParaRPr>
          </a:p>
        </p:txBody>
      </p:sp>
      <p:sp>
        <p:nvSpPr>
          <p:cNvPr id="42" name="TextBox 41">
            <a:extLst>
              <a:ext uri="{FF2B5EF4-FFF2-40B4-BE49-F238E27FC236}">
                <a16:creationId xmlns:a16="http://schemas.microsoft.com/office/drawing/2014/main" id="{3CC97C32-1ADA-67F2-6413-E17ACE8DBDE6}"/>
              </a:ext>
            </a:extLst>
          </p:cNvPr>
          <p:cNvSpPr txBox="1"/>
          <p:nvPr/>
        </p:nvSpPr>
        <p:spPr>
          <a:xfrm>
            <a:off x="7505505" y="4393680"/>
            <a:ext cx="3686448" cy="600164"/>
          </a:xfrm>
          <a:prstGeom prst="rect">
            <a:avLst/>
          </a:prstGeom>
          <a:noFill/>
        </p:spPr>
        <p:txBody>
          <a:bodyPr wrap="square" rtlCol="0">
            <a:spAutoFit/>
          </a:bodyPr>
          <a:lstStyle/>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MSc in Business Economics at KU Leuven</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6+ years experience in international business development</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Co-owner of B2B software company</a:t>
            </a:r>
            <a:endParaRPr kumimoji="0" lang="nl-BE" sz="11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endParaRPr>
          </a:p>
        </p:txBody>
      </p:sp>
      <p:pic>
        <p:nvPicPr>
          <p:cNvPr id="43" name="Picture 42">
            <a:extLst>
              <a:ext uri="{FF2B5EF4-FFF2-40B4-BE49-F238E27FC236}">
                <a16:creationId xmlns:a16="http://schemas.microsoft.com/office/drawing/2014/main" id="{D76C94A3-CE07-5047-813A-1B1351E5DEE5}"/>
              </a:ext>
            </a:extLst>
          </p:cNvPr>
          <p:cNvPicPr>
            <a:picLocks noChangeAspect="1"/>
          </p:cNvPicPr>
          <p:nvPr/>
        </p:nvPicPr>
        <p:blipFill>
          <a:blip r:embed="rId2"/>
          <a:stretch>
            <a:fillRect/>
          </a:stretch>
        </p:blipFill>
        <p:spPr>
          <a:xfrm>
            <a:off x="219806" y="5687616"/>
            <a:ext cx="821950" cy="821950"/>
          </a:xfrm>
          <a:prstGeom prst="rect">
            <a:avLst/>
          </a:prstGeom>
        </p:spPr>
      </p:pic>
      <p:pic>
        <p:nvPicPr>
          <p:cNvPr id="45" name="Picture 44" descr="A person wearing glasses and smiling&#10;&#10;Description automatically generated">
            <a:extLst>
              <a:ext uri="{FF2B5EF4-FFF2-40B4-BE49-F238E27FC236}">
                <a16:creationId xmlns:a16="http://schemas.microsoft.com/office/drawing/2014/main" id="{47441CCD-FAE8-347A-EE46-6575FBB46F75}"/>
              </a:ext>
            </a:extLst>
          </p:cNvPr>
          <p:cNvPicPr>
            <a:picLocks noChangeAspect="1"/>
          </p:cNvPicPr>
          <p:nvPr/>
        </p:nvPicPr>
        <p:blipFill>
          <a:blip r:embed="rId3"/>
          <a:stretch>
            <a:fillRect/>
          </a:stretch>
        </p:blipFill>
        <p:spPr>
          <a:xfrm>
            <a:off x="7937245" y="5701316"/>
            <a:ext cx="828778" cy="828778"/>
          </a:xfrm>
          <a:prstGeom prst="rect">
            <a:avLst/>
          </a:prstGeom>
        </p:spPr>
      </p:pic>
      <p:pic>
        <p:nvPicPr>
          <p:cNvPr id="46" name="Picture 45" descr="A person wearing glasses smiling&#10;&#10;Description automatically generated">
            <a:extLst>
              <a:ext uri="{FF2B5EF4-FFF2-40B4-BE49-F238E27FC236}">
                <a16:creationId xmlns:a16="http://schemas.microsoft.com/office/drawing/2014/main" id="{A50F880C-B878-1F9F-D005-2136988598AE}"/>
              </a:ext>
            </a:extLst>
          </p:cNvPr>
          <p:cNvPicPr>
            <a:picLocks noChangeAspect="1"/>
          </p:cNvPicPr>
          <p:nvPr/>
        </p:nvPicPr>
        <p:blipFill>
          <a:blip r:embed="rId4"/>
          <a:stretch>
            <a:fillRect/>
          </a:stretch>
        </p:blipFill>
        <p:spPr>
          <a:xfrm>
            <a:off x="6481227" y="4058455"/>
            <a:ext cx="838907" cy="838907"/>
          </a:xfrm>
          <a:prstGeom prst="rect">
            <a:avLst/>
          </a:prstGeom>
        </p:spPr>
      </p:pic>
      <p:pic>
        <p:nvPicPr>
          <p:cNvPr id="48" name="Picture 47" descr="A person smiling for the camera&#10;&#10;Description automatically generated">
            <a:extLst>
              <a:ext uri="{FF2B5EF4-FFF2-40B4-BE49-F238E27FC236}">
                <a16:creationId xmlns:a16="http://schemas.microsoft.com/office/drawing/2014/main" id="{8D350D44-B2B5-F008-C9EC-2C7E5CC295F1}"/>
              </a:ext>
            </a:extLst>
          </p:cNvPr>
          <p:cNvPicPr>
            <a:picLocks noChangeAspect="1"/>
          </p:cNvPicPr>
          <p:nvPr/>
        </p:nvPicPr>
        <p:blipFill>
          <a:blip r:embed="rId5"/>
          <a:stretch>
            <a:fillRect/>
          </a:stretch>
        </p:blipFill>
        <p:spPr>
          <a:xfrm>
            <a:off x="947415" y="2826203"/>
            <a:ext cx="828778" cy="828778"/>
          </a:xfrm>
          <a:prstGeom prst="rect">
            <a:avLst/>
          </a:prstGeom>
        </p:spPr>
      </p:pic>
      <p:pic>
        <p:nvPicPr>
          <p:cNvPr id="49" name="Picture 48">
            <a:extLst>
              <a:ext uri="{FF2B5EF4-FFF2-40B4-BE49-F238E27FC236}">
                <a16:creationId xmlns:a16="http://schemas.microsoft.com/office/drawing/2014/main" id="{DDB5736D-55D7-A3D0-3E05-E97079E561FF}"/>
              </a:ext>
            </a:extLst>
          </p:cNvPr>
          <p:cNvPicPr>
            <a:picLocks noChangeAspect="1"/>
          </p:cNvPicPr>
          <p:nvPr/>
        </p:nvPicPr>
        <p:blipFill>
          <a:blip r:embed="rId6"/>
          <a:stretch>
            <a:fillRect/>
          </a:stretch>
        </p:blipFill>
        <p:spPr>
          <a:xfrm>
            <a:off x="6486291" y="2826203"/>
            <a:ext cx="828778" cy="828778"/>
          </a:xfrm>
          <a:prstGeom prst="rect">
            <a:avLst/>
          </a:prstGeom>
        </p:spPr>
      </p:pic>
      <p:pic>
        <p:nvPicPr>
          <p:cNvPr id="50" name="Picture 49" descr="A person with glasses and a scarf&#10;&#10;Description automatically generated">
            <a:extLst>
              <a:ext uri="{FF2B5EF4-FFF2-40B4-BE49-F238E27FC236}">
                <a16:creationId xmlns:a16="http://schemas.microsoft.com/office/drawing/2014/main" id="{36154A30-4ADF-F9D1-A165-61271538BD7A}"/>
              </a:ext>
            </a:extLst>
          </p:cNvPr>
          <p:cNvPicPr>
            <a:picLocks noChangeAspect="1"/>
          </p:cNvPicPr>
          <p:nvPr/>
        </p:nvPicPr>
        <p:blipFill>
          <a:blip r:embed="rId7"/>
          <a:stretch>
            <a:fillRect/>
          </a:stretch>
        </p:blipFill>
        <p:spPr>
          <a:xfrm>
            <a:off x="171557" y="1030611"/>
            <a:ext cx="918449" cy="918449"/>
          </a:xfrm>
          <a:prstGeom prst="rect">
            <a:avLst/>
          </a:prstGeom>
        </p:spPr>
      </p:pic>
      <p:sp>
        <p:nvSpPr>
          <p:cNvPr id="51" name="TextBox 50">
            <a:extLst>
              <a:ext uri="{FF2B5EF4-FFF2-40B4-BE49-F238E27FC236}">
                <a16:creationId xmlns:a16="http://schemas.microsoft.com/office/drawing/2014/main" id="{D126C4B0-9410-9526-918D-47022F879A1F}"/>
              </a:ext>
            </a:extLst>
          </p:cNvPr>
          <p:cNvSpPr txBox="1"/>
          <p:nvPr/>
        </p:nvSpPr>
        <p:spPr>
          <a:xfrm>
            <a:off x="3628719" y="2750188"/>
            <a:ext cx="202403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 Database and Software Dvpt</a:t>
            </a:r>
          </a:p>
        </p:txBody>
      </p:sp>
      <p:pic>
        <p:nvPicPr>
          <p:cNvPr id="53" name="Picture 52" descr="A person in a suit smiling&#10;&#10;Description automatically generated">
            <a:extLst>
              <a:ext uri="{FF2B5EF4-FFF2-40B4-BE49-F238E27FC236}">
                <a16:creationId xmlns:a16="http://schemas.microsoft.com/office/drawing/2014/main" id="{3E4F8BCA-665B-29E5-47E4-2C4FD27FEBB6}"/>
              </a:ext>
            </a:extLst>
          </p:cNvPr>
          <p:cNvPicPr>
            <a:picLocks noChangeAspect="1"/>
          </p:cNvPicPr>
          <p:nvPr/>
        </p:nvPicPr>
        <p:blipFill>
          <a:blip r:embed="rId8"/>
          <a:stretch>
            <a:fillRect/>
          </a:stretch>
        </p:blipFill>
        <p:spPr>
          <a:xfrm>
            <a:off x="4134509" y="1039423"/>
            <a:ext cx="918449" cy="918449"/>
          </a:xfrm>
          <a:prstGeom prst="rect">
            <a:avLst/>
          </a:prstGeom>
        </p:spPr>
      </p:pic>
      <p:pic>
        <p:nvPicPr>
          <p:cNvPr id="54" name="Picture 53" descr="A person taking a selfie&#10;&#10;Description automatically generated">
            <a:extLst>
              <a:ext uri="{FF2B5EF4-FFF2-40B4-BE49-F238E27FC236}">
                <a16:creationId xmlns:a16="http://schemas.microsoft.com/office/drawing/2014/main" id="{AC3F5725-5AB8-94C0-8C58-17B45B75F4B3}"/>
              </a:ext>
            </a:extLst>
          </p:cNvPr>
          <p:cNvPicPr>
            <a:picLocks noChangeAspect="1"/>
          </p:cNvPicPr>
          <p:nvPr/>
        </p:nvPicPr>
        <p:blipFill>
          <a:blip r:embed="rId9"/>
          <a:stretch>
            <a:fillRect/>
          </a:stretch>
        </p:blipFill>
        <p:spPr>
          <a:xfrm rot="20641295">
            <a:off x="7886476" y="1023255"/>
            <a:ext cx="912837" cy="922868"/>
          </a:xfrm>
          <a:prstGeom prst="rect">
            <a:avLst/>
          </a:prstGeom>
        </p:spPr>
      </p:pic>
      <p:sp>
        <p:nvSpPr>
          <p:cNvPr id="57" name="TextBox 56">
            <a:extLst>
              <a:ext uri="{FF2B5EF4-FFF2-40B4-BE49-F238E27FC236}">
                <a16:creationId xmlns:a16="http://schemas.microsoft.com/office/drawing/2014/main" id="{C0B39748-BA38-CB09-1E16-B6677EDA166E}"/>
              </a:ext>
            </a:extLst>
          </p:cNvPr>
          <p:cNvSpPr txBox="1"/>
          <p:nvPr/>
        </p:nvSpPr>
        <p:spPr>
          <a:xfrm>
            <a:off x="2872558" y="4072222"/>
            <a:ext cx="202494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 Database and Software Dvpt</a:t>
            </a:r>
          </a:p>
        </p:txBody>
      </p:sp>
      <p:sp>
        <p:nvSpPr>
          <p:cNvPr id="58" name="TextBox 57">
            <a:extLst>
              <a:ext uri="{FF2B5EF4-FFF2-40B4-BE49-F238E27FC236}">
                <a16:creationId xmlns:a16="http://schemas.microsoft.com/office/drawing/2014/main" id="{E1C21A45-5E3C-D983-30C1-3BF321FAA990}"/>
              </a:ext>
            </a:extLst>
          </p:cNvPr>
          <p:cNvSpPr txBox="1"/>
          <p:nvPr/>
        </p:nvSpPr>
        <p:spPr>
          <a:xfrm>
            <a:off x="8761126" y="4109363"/>
            <a:ext cx="187903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 Business Development</a:t>
            </a:r>
          </a:p>
        </p:txBody>
      </p:sp>
      <p:sp>
        <p:nvSpPr>
          <p:cNvPr id="60" name="TextBox 59">
            <a:extLst>
              <a:ext uri="{FF2B5EF4-FFF2-40B4-BE49-F238E27FC236}">
                <a16:creationId xmlns:a16="http://schemas.microsoft.com/office/drawing/2014/main" id="{7B9905CB-2F85-11AD-153F-FAB55CC5C514}"/>
              </a:ext>
            </a:extLst>
          </p:cNvPr>
          <p:cNvSpPr txBox="1"/>
          <p:nvPr/>
        </p:nvSpPr>
        <p:spPr>
          <a:xfrm>
            <a:off x="9204204" y="2750187"/>
            <a:ext cx="1220269"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Light" panose="020F0302020204030204" pitchFamily="34" charset="0"/>
                <a:ea typeface="+mn-ea"/>
                <a:cs typeface="Calibri Light" panose="020F0302020204030204" pitchFamily="34" charset="0"/>
              </a:rPr>
              <a:t>| IT architecture</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Oval 4">
            <a:extLst>
              <a:ext uri="{FF2B5EF4-FFF2-40B4-BE49-F238E27FC236}">
                <a16:creationId xmlns:a16="http://schemas.microsoft.com/office/drawing/2014/main" id="{AA2101B8-8AEC-212B-E154-1D9949BEEC69}"/>
              </a:ext>
            </a:extLst>
          </p:cNvPr>
          <p:cNvSpPr/>
          <p:nvPr/>
        </p:nvSpPr>
        <p:spPr>
          <a:xfrm>
            <a:off x="4097641" y="1006781"/>
            <a:ext cx="985937" cy="985937"/>
          </a:xfrm>
          <a:prstGeom prst="ellipse">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Oval 55">
            <a:extLst>
              <a:ext uri="{FF2B5EF4-FFF2-40B4-BE49-F238E27FC236}">
                <a16:creationId xmlns:a16="http://schemas.microsoft.com/office/drawing/2014/main" id="{8A7B2FD5-3AE7-8A76-C898-851A3B28FFE0}"/>
              </a:ext>
            </a:extLst>
          </p:cNvPr>
          <p:cNvSpPr/>
          <p:nvPr/>
        </p:nvSpPr>
        <p:spPr>
          <a:xfrm>
            <a:off x="7849925" y="991720"/>
            <a:ext cx="985937" cy="985937"/>
          </a:xfrm>
          <a:prstGeom prst="ellipse">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 name="Oval 51">
            <a:extLst>
              <a:ext uri="{FF2B5EF4-FFF2-40B4-BE49-F238E27FC236}">
                <a16:creationId xmlns:a16="http://schemas.microsoft.com/office/drawing/2014/main" id="{5710AC65-C473-541A-5F80-7F1FD7F13DAF}"/>
              </a:ext>
            </a:extLst>
          </p:cNvPr>
          <p:cNvSpPr/>
          <p:nvPr/>
        </p:nvSpPr>
        <p:spPr>
          <a:xfrm>
            <a:off x="135204" y="996358"/>
            <a:ext cx="985937" cy="985937"/>
          </a:xfrm>
          <a:prstGeom prst="ellipse">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9" name="Oval 58">
            <a:extLst>
              <a:ext uri="{FF2B5EF4-FFF2-40B4-BE49-F238E27FC236}">
                <a16:creationId xmlns:a16="http://schemas.microsoft.com/office/drawing/2014/main" id="{4C6A709D-C606-CBB8-313B-916D09F31015}"/>
              </a:ext>
            </a:extLst>
          </p:cNvPr>
          <p:cNvSpPr/>
          <p:nvPr/>
        </p:nvSpPr>
        <p:spPr>
          <a:xfrm>
            <a:off x="906285" y="2785935"/>
            <a:ext cx="907358" cy="907358"/>
          </a:xfrm>
          <a:prstGeom prst="ellipse">
            <a:avLst/>
          </a:prstGeom>
          <a:noFill/>
          <a:ln w="317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17" name="Group 116">
            <a:extLst>
              <a:ext uri="{FF2B5EF4-FFF2-40B4-BE49-F238E27FC236}">
                <a16:creationId xmlns:a16="http://schemas.microsoft.com/office/drawing/2014/main" id="{21EE758B-225D-5662-B354-074E89A12C76}"/>
              </a:ext>
            </a:extLst>
          </p:cNvPr>
          <p:cNvGrpSpPr/>
          <p:nvPr/>
        </p:nvGrpSpPr>
        <p:grpSpPr>
          <a:xfrm>
            <a:off x="899528" y="4017455"/>
            <a:ext cx="907358" cy="907358"/>
            <a:chOff x="899528" y="4017455"/>
            <a:chExt cx="907358" cy="907358"/>
          </a:xfrm>
        </p:grpSpPr>
        <p:pic>
          <p:nvPicPr>
            <p:cNvPr id="47" name="Picture 46" descr="A person wearing a hat and glasses&#10;&#10;Description automatically generated">
              <a:extLst>
                <a:ext uri="{FF2B5EF4-FFF2-40B4-BE49-F238E27FC236}">
                  <a16:creationId xmlns:a16="http://schemas.microsoft.com/office/drawing/2014/main" id="{ADC995C3-A614-76E3-C21A-90FD76881A7F}"/>
                </a:ext>
              </a:extLst>
            </p:cNvPr>
            <p:cNvPicPr>
              <a:picLocks noChangeAspect="1"/>
            </p:cNvPicPr>
            <p:nvPr/>
          </p:nvPicPr>
          <p:blipFill>
            <a:blip r:embed="rId10"/>
            <a:stretch>
              <a:fillRect/>
            </a:stretch>
          </p:blipFill>
          <p:spPr>
            <a:xfrm>
              <a:off x="938818" y="4058455"/>
              <a:ext cx="828778" cy="828778"/>
            </a:xfrm>
            <a:prstGeom prst="rect">
              <a:avLst/>
            </a:prstGeom>
          </p:spPr>
        </p:pic>
        <p:sp>
          <p:nvSpPr>
            <p:cNvPr id="61" name="Oval 60">
              <a:extLst>
                <a:ext uri="{FF2B5EF4-FFF2-40B4-BE49-F238E27FC236}">
                  <a16:creationId xmlns:a16="http://schemas.microsoft.com/office/drawing/2014/main" id="{C3BB28D1-5532-6615-13E6-818941B3AAF1}"/>
                </a:ext>
              </a:extLst>
            </p:cNvPr>
            <p:cNvSpPr/>
            <p:nvPr/>
          </p:nvSpPr>
          <p:spPr>
            <a:xfrm>
              <a:off x="899528" y="4017455"/>
              <a:ext cx="907358" cy="907358"/>
            </a:xfrm>
            <a:prstGeom prst="ellipse">
              <a:avLst/>
            </a:prstGeom>
            <a:noFill/>
            <a:ln w="317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62" name="Oval 61">
            <a:extLst>
              <a:ext uri="{FF2B5EF4-FFF2-40B4-BE49-F238E27FC236}">
                <a16:creationId xmlns:a16="http://schemas.microsoft.com/office/drawing/2014/main" id="{8B13304D-647E-DBFA-0CB4-CBDEEEA4BF0B}"/>
              </a:ext>
            </a:extLst>
          </p:cNvPr>
          <p:cNvSpPr/>
          <p:nvPr/>
        </p:nvSpPr>
        <p:spPr>
          <a:xfrm>
            <a:off x="6449553" y="2785935"/>
            <a:ext cx="907358" cy="907358"/>
          </a:xfrm>
          <a:prstGeom prst="ellipse">
            <a:avLst/>
          </a:prstGeom>
          <a:noFill/>
          <a:ln w="317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3" name="Oval 62">
            <a:extLst>
              <a:ext uri="{FF2B5EF4-FFF2-40B4-BE49-F238E27FC236}">
                <a16:creationId xmlns:a16="http://schemas.microsoft.com/office/drawing/2014/main" id="{19C1529C-4775-4C2D-49B5-7F4655F3C53B}"/>
              </a:ext>
            </a:extLst>
          </p:cNvPr>
          <p:cNvSpPr/>
          <p:nvPr/>
        </p:nvSpPr>
        <p:spPr>
          <a:xfrm>
            <a:off x="6443184" y="4023393"/>
            <a:ext cx="907358" cy="907358"/>
          </a:xfrm>
          <a:prstGeom prst="ellipse">
            <a:avLst/>
          </a:prstGeom>
          <a:noFill/>
          <a:ln w="317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Oval 64">
            <a:extLst>
              <a:ext uri="{FF2B5EF4-FFF2-40B4-BE49-F238E27FC236}">
                <a16:creationId xmlns:a16="http://schemas.microsoft.com/office/drawing/2014/main" id="{C2B3272D-F7B4-2AC8-F868-CACDC646C93A}"/>
              </a:ext>
            </a:extLst>
          </p:cNvPr>
          <p:cNvSpPr/>
          <p:nvPr/>
        </p:nvSpPr>
        <p:spPr>
          <a:xfrm>
            <a:off x="184280" y="5652817"/>
            <a:ext cx="886141" cy="886141"/>
          </a:xfrm>
          <a:prstGeom prst="ellipse">
            <a:avLst/>
          </a:prstGeom>
          <a:noFill/>
          <a:ln w="317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Oval 65">
            <a:extLst>
              <a:ext uri="{FF2B5EF4-FFF2-40B4-BE49-F238E27FC236}">
                <a16:creationId xmlns:a16="http://schemas.microsoft.com/office/drawing/2014/main" id="{D87DD439-A25B-E286-798A-F705549D4037}"/>
              </a:ext>
            </a:extLst>
          </p:cNvPr>
          <p:cNvSpPr/>
          <p:nvPr/>
        </p:nvSpPr>
        <p:spPr>
          <a:xfrm>
            <a:off x="7907586" y="5672512"/>
            <a:ext cx="886264" cy="886264"/>
          </a:xfrm>
          <a:prstGeom prst="ellipse">
            <a:avLst/>
          </a:prstGeom>
          <a:noFill/>
          <a:ln w="317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AD71C98E-72DC-B920-4016-1D9098AA729F}"/>
              </a:ext>
            </a:extLst>
          </p:cNvPr>
          <p:cNvGrpSpPr/>
          <p:nvPr/>
        </p:nvGrpSpPr>
        <p:grpSpPr>
          <a:xfrm>
            <a:off x="3950215" y="5652817"/>
            <a:ext cx="886141" cy="886141"/>
            <a:chOff x="4182037" y="5652817"/>
            <a:chExt cx="886141" cy="886141"/>
          </a:xfrm>
        </p:grpSpPr>
        <p:sp>
          <p:nvSpPr>
            <p:cNvPr id="64" name="Oval 63">
              <a:extLst>
                <a:ext uri="{FF2B5EF4-FFF2-40B4-BE49-F238E27FC236}">
                  <a16:creationId xmlns:a16="http://schemas.microsoft.com/office/drawing/2014/main" id="{F3B561CD-867A-28F9-E980-08AADC5FB71B}"/>
                </a:ext>
              </a:extLst>
            </p:cNvPr>
            <p:cNvSpPr/>
            <p:nvPr/>
          </p:nvSpPr>
          <p:spPr>
            <a:xfrm>
              <a:off x="4182037" y="5652817"/>
              <a:ext cx="886141" cy="886141"/>
            </a:xfrm>
            <a:prstGeom prst="ellipse">
              <a:avLst/>
            </a:prstGeom>
            <a:noFill/>
            <a:ln w="317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person with short hair wearing glasses&#10;&#10;Description automatically generated">
              <a:extLst>
                <a:ext uri="{FF2B5EF4-FFF2-40B4-BE49-F238E27FC236}">
                  <a16:creationId xmlns:a16="http://schemas.microsoft.com/office/drawing/2014/main" id="{5A125AFD-FB8E-2DE0-0910-6FABBCD0597C}"/>
                </a:ext>
              </a:extLst>
            </p:cNvPr>
            <p:cNvPicPr>
              <a:picLocks noChangeAspect="1"/>
            </p:cNvPicPr>
            <p:nvPr/>
          </p:nvPicPr>
          <p:blipFill>
            <a:blip r:embed="rId11"/>
            <a:stretch>
              <a:fillRect/>
            </a:stretch>
          </p:blipFill>
          <p:spPr>
            <a:xfrm>
              <a:off x="4209956" y="5686800"/>
              <a:ext cx="825135" cy="825135"/>
            </a:xfrm>
            <a:prstGeom prst="rect">
              <a:avLst/>
            </a:prstGeom>
          </p:spPr>
        </p:pic>
      </p:grpSp>
      <p:sp>
        <p:nvSpPr>
          <p:cNvPr id="11" name="Title 1">
            <a:extLst>
              <a:ext uri="{FF2B5EF4-FFF2-40B4-BE49-F238E27FC236}">
                <a16:creationId xmlns:a16="http://schemas.microsoft.com/office/drawing/2014/main" id="{96AD21E6-0EC7-E4A0-DCEF-A5B1DC1A3FFC}"/>
              </a:ext>
            </a:extLst>
          </p:cNvPr>
          <p:cNvSpPr txBox="1">
            <a:spLocks/>
          </p:cNvSpPr>
          <p:nvPr/>
        </p:nvSpPr>
        <p:spPr>
          <a:xfrm>
            <a:off x="1288205" y="87181"/>
            <a:ext cx="1326361" cy="64101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Team</a:t>
            </a:r>
            <a:endParaRPr kumimoji="0" lang="en-US" sz="3400" i="0" u="none" strike="noStrike" kern="1200" cap="none" spc="0" normalizeH="0" baseline="0" noProof="0" dirty="0">
              <a:ln>
                <a:noFill/>
              </a:ln>
              <a:solidFill>
                <a:srgbClr val="5B9BD5"/>
              </a:solidFill>
              <a:effectLst/>
              <a:uLnTx/>
              <a:uFillTx/>
              <a:latin typeface="Optima" panose="02000503060000020004" pitchFamily="2" charset="0"/>
              <a:ea typeface="+mn-ea"/>
              <a:cs typeface="+mn-cs"/>
            </a:endParaRPr>
          </a:p>
        </p:txBody>
      </p:sp>
      <p:cxnSp>
        <p:nvCxnSpPr>
          <p:cNvPr id="14" name="Straight Connector 13">
            <a:extLst>
              <a:ext uri="{FF2B5EF4-FFF2-40B4-BE49-F238E27FC236}">
                <a16:creationId xmlns:a16="http://schemas.microsoft.com/office/drawing/2014/main" id="{20FE7A16-7523-DD4A-31AD-C7E1BBD69BD1}"/>
              </a:ext>
            </a:extLst>
          </p:cNvPr>
          <p:cNvCxnSpPr>
            <a:cxnSpLocks/>
          </p:cNvCxnSpPr>
          <p:nvPr/>
        </p:nvCxnSpPr>
        <p:spPr>
          <a:xfrm>
            <a:off x="1010475" y="0"/>
            <a:ext cx="0" cy="445477"/>
          </a:xfrm>
          <a:prstGeom prst="line">
            <a:avLst/>
          </a:prstGeom>
          <a:ln w="19050">
            <a:solidFill>
              <a:srgbClr val="5B9BD5"/>
            </a:solidFill>
          </a:ln>
        </p:spPr>
        <p:style>
          <a:lnRef idx="2">
            <a:schemeClr val="accent1"/>
          </a:lnRef>
          <a:fillRef idx="0">
            <a:schemeClr val="accent1"/>
          </a:fillRef>
          <a:effectRef idx="1">
            <a:schemeClr val="accent1"/>
          </a:effectRef>
          <a:fontRef idx="minor">
            <a:schemeClr val="tx1"/>
          </a:fontRef>
        </p:style>
      </p:cxnSp>
      <p:sp>
        <p:nvSpPr>
          <p:cNvPr id="15" name="Oval 14">
            <a:extLst>
              <a:ext uri="{FF2B5EF4-FFF2-40B4-BE49-F238E27FC236}">
                <a16:creationId xmlns:a16="http://schemas.microsoft.com/office/drawing/2014/main" id="{1FCB6F6B-CA10-61F5-F6F9-043A8C7F209B}"/>
              </a:ext>
            </a:extLst>
          </p:cNvPr>
          <p:cNvSpPr/>
          <p:nvPr/>
        </p:nvSpPr>
        <p:spPr>
          <a:xfrm>
            <a:off x="877471" y="259489"/>
            <a:ext cx="266007" cy="266007"/>
          </a:xfrm>
          <a:prstGeom prst="ellipse">
            <a:avLst/>
          </a:prstGeom>
          <a:solidFill>
            <a:srgbClr val="5B9BD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rgbClr val="39C0BA"/>
              </a:solidFill>
            </a:endParaRPr>
          </a:p>
        </p:txBody>
      </p:sp>
    </p:spTree>
    <p:extLst>
      <p:ext uri="{BB962C8B-B14F-4D97-AF65-F5344CB8AC3E}">
        <p14:creationId xmlns:p14="http://schemas.microsoft.com/office/powerpoint/2010/main" val="290987297"/>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AF5913-8ADC-D50D-07B2-C97B4AAE9C53}"/>
              </a:ext>
            </a:extLst>
          </p:cNvPr>
          <p:cNvSpPr txBox="1"/>
          <p:nvPr/>
        </p:nvSpPr>
        <p:spPr>
          <a:xfrm>
            <a:off x="464491" y="4210452"/>
            <a:ext cx="3292677" cy="846001"/>
          </a:xfrm>
          <a:prstGeom prst="rect">
            <a:avLst/>
          </a:prstGeom>
          <a:noFill/>
        </p:spPr>
        <p:txBody>
          <a:bodyPr wrap="square" rtlCol="0">
            <a:spAutoFit/>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Bart Van Looy</a:t>
            </a:r>
          </a:p>
          <a:p>
            <a:pPr marL="0" marR="0" lvl="0" indent="0" algn="ctr" defTabSz="914400" rtl="0" eaLnBrk="1" fontAlgn="auto" latinLnBrk="0" hangingPunct="1">
              <a:lnSpc>
                <a:spcPct val="114000"/>
              </a:lnSpc>
              <a:spcBef>
                <a:spcPts val="0"/>
              </a:spcBef>
              <a:spcAft>
                <a:spcPts val="0"/>
              </a:spcAft>
              <a:buClrTx/>
              <a:buSzTx/>
              <a:buFontTx/>
              <a:buNone/>
              <a:tabLst/>
              <a:defRPr/>
            </a:pPr>
            <a:r>
              <a:rPr kumimoji="0" lang="nl-BE" sz="20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bart.vanlooy@kuleuven.be</a:t>
            </a:r>
          </a:p>
        </p:txBody>
      </p:sp>
      <p:sp>
        <p:nvSpPr>
          <p:cNvPr id="9" name="TextBox 8">
            <a:extLst>
              <a:ext uri="{FF2B5EF4-FFF2-40B4-BE49-F238E27FC236}">
                <a16:creationId xmlns:a16="http://schemas.microsoft.com/office/drawing/2014/main" id="{039C5CA1-EE51-1EB8-9E1A-9769D90EF9A5}"/>
              </a:ext>
            </a:extLst>
          </p:cNvPr>
          <p:cNvSpPr txBox="1"/>
          <p:nvPr/>
        </p:nvSpPr>
        <p:spPr>
          <a:xfrm>
            <a:off x="8134992" y="4210452"/>
            <a:ext cx="3260564" cy="846001"/>
          </a:xfrm>
          <a:prstGeom prst="rect">
            <a:avLst/>
          </a:prstGeom>
          <a:noFill/>
        </p:spPr>
        <p:txBody>
          <a:bodyPr wrap="square" rtlCol="0">
            <a:spAutoFit/>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nl-BE" sz="24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Jesse Wursten</a:t>
            </a:r>
          </a:p>
          <a:p>
            <a:pPr marL="0" marR="0" lvl="0" indent="0" algn="ctr" defTabSz="914400" rtl="0" eaLnBrk="1" fontAlgn="auto" latinLnBrk="0" hangingPunct="1">
              <a:lnSpc>
                <a:spcPct val="114000"/>
              </a:lnSpc>
              <a:spcBef>
                <a:spcPts val="0"/>
              </a:spcBef>
              <a:spcAft>
                <a:spcPts val="0"/>
              </a:spcAft>
              <a:buClrTx/>
              <a:buSzTx/>
              <a:buFontTx/>
              <a:buNone/>
              <a:tabLst/>
              <a:defRPr/>
            </a:pPr>
            <a:r>
              <a:rPr kumimoji="0" lang="nl-BE" sz="20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jesse.wursten@kuleuven.be</a:t>
            </a:r>
          </a:p>
        </p:txBody>
      </p:sp>
      <p:sp>
        <p:nvSpPr>
          <p:cNvPr id="5" name="TextBox 4">
            <a:extLst>
              <a:ext uri="{FF2B5EF4-FFF2-40B4-BE49-F238E27FC236}">
                <a16:creationId xmlns:a16="http://schemas.microsoft.com/office/drawing/2014/main" id="{84B862F6-705E-877D-E93F-4948EEB4A73F}"/>
              </a:ext>
            </a:extLst>
          </p:cNvPr>
          <p:cNvSpPr txBox="1"/>
          <p:nvPr/>
        </p:nvSpPr>
        <p:spPr>
          <a:xfrm>
            <a:off x="4315798" y="4210452"/>
            <a:ext cx="3260564" cy="846001"/>
          </a:xfrm>
          <a:prstGeom prst="rect">
            <a:avLst/>
          </a:prstGeom>
          <a:noFill/>
        </p:spPr>
        <p:txBody>
          <a:bodyPr wrap="square" rtlCol="0">
            <a:spAutoFit/>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nl-BE" sz="24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Phoenix Chen</a:t>
            </a:r>
          </a:p>
          <a:p>
            <a:pPr marL="0" marR="0" lvl="0" indent="0" algn="ctr" defTabSz="914400" rtl="0" eaLnBrk="1" fontAlgn="auto" latinLnBrk="0" hangingPunct="1">
              <a:lnSpc>
                <a:spcPct val="114000"/>
              </a:lnSpc>
              <a:spcBef>
                <a:spcPts val="0"/>
              </a:spcBef>
              <a:spcAft>
                <a:spcPts val="0"/>
              </a:spcAft>
              <a:buClrTx/>
              <a:buSzTx/>
              <a:buFontTx/>
              <a:buNone/>
              <a:tabLst/>
              <a:defRPr/>
            </a:pPr>
            <a:r>
              <a:rPr kumimoji="0" lang="nl-BE" sz="2000" b="0" i="0" u="none" strike="noStrike" kern="1200" cap="none" spc="0" normalizeH="0" baseline="0" noProof="0" dirty="0">
                <a:ln>
                  <a:noFill/>
                </a:ln>
                <a:solidFill>
                  <a:prstClr val="black"/>
                </a:solidFill>
                <a:effectLst/>
                <a:uLnTx/>
                <a:uFillTx/>
                <a:latin typeface="Optima" panose="02000503060000020004" pitchFamily="2" charset="0"/>
                <a:ea typeface="+mn-ea"/>
                <a:cs typeface="+mn-cs"/>
              </a:rPr>
              <a:t>phoenix.chen@kuleuven.be</a:t>
            </a:r>
          </a:p>
        </p:txBody>
      </p:sp>
      <p:cxnSp>
        <p:nvCxnSpPr>
          <p:cNvPr id="6" name="Straight Connector 5">
            <a:extLst>
              <a:ext uri="{FF2B5EF4-FFF2-40B4-BE49-F238E27FC236}">
                <a16:creationId xmlns:a16="http://schemas.microsoft.com/office/drawing/2014/main" id="{8E780C66-E396-A50A-7714-DEADCB447766}"/>
              </a:ext>
            </a:extLst>
          </p:cNvPr>
          <p:cNvCxnSpPr>
            <a:cxnSpLocks/>
          </p:cNvCxnSpPr>
          <p:nvPr/>
        </p:nvCxnSpPr>
        <p:spPr>
          <a:xfrm>
            <a:off x="1010475" y="0"/>
            <a:ext cx="0" cy="929872"/>
          </a:xfrm>
          <a:prstGeom prst="line">
            <a:avLst/>
          </a:prstGeom>
          <a:ln w="19050">
            <a:solidFill>
              <a:srgbClr val="5B9BD5"/>
            </a:solidFill>
          </a:ln>
        </p:spPr>
        <p:style>
          <a:lnRef idx="2">
            <a:schemeClr val="accent1"/>
          </a:lnRef>
          <a:fillRef idx="0">
            <a:schemeClr val="accent1"/>
          </a:fillRef>
          <a:effectRef idx="1">
            <a:schemeClr val="accent1"/>
          </a:effectRef>
          <a:fontRef idx="minor">
            <a:schemeClr val="tx1"/>
          </a:fontRef>
        </p:style>
      </p:cxnSp>
      <p:sp>
        <p:nvSpPr>
          <p:cNvPr id="7" name="Oval 6">
            <a:extLst>
              <a:ext uri="{FF2B5EF4-FFF2-40B4-BE49-F238E27FC236}">
                <a16:creationId xmlns:a16="http://schemas.microsoft.com/office/drawing/2014/main" id="{252CF267-E067-BAFB-8E27-0A9976029BFA}"/>
              </a:ext>
            </a:extLst>
          </p:cNvPr>
          <p:cNvSpPr/>
          <p:nvPr/>
        </p:nvSpPr>
        <p:spPr>
          <a:xfrm>
            <a:off x="877471" y="663865"/>
            <a:ext cx="266007" cy="266007"/>
          </a:xfrm>
          <a:prstGeom prst="ellipse">
            <a:avLst/>
          </a:prstGeom>
          <a:solidFill>
            <a:srgbClr val="5B9BD5"/>
          </a:solidFill>
          <a:ln>
            <a:solidFill>
              <a:srgbClr val="5B9BD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grpSp>
        <p:nvGrpSpPr>
          <p:cNvPr id="3" name="Group 2">
            <a:extLst>
              <a:ext uri="{FF2B5EF4-FFF2-40B4-BE49-F238E27FC236}">
                <a16:creationId xmlns:a16="http://schemas.microsoft.com/office/drawing/2014/main" id="{45A5BCBF-17BE-EDDD-D475-C45ADD46CA1F}"/>
              </a:ext>
            </a:extLst>
          </p:cNvPr>
          <p:cNvGrpSpPr/>
          <p:nvPr/>
        </p:nvGrpSpPr>
        <p:grpSpPr>
          <a:xfrm>
            <a:off x="1184749" y="2059440"/>
            <a:ext cx="1852160" cy="1852160"/>
            <a:chOff x="1429999" y="1769034"/>
            <a:chExt cx="985937" cy="985937"/>
          </a:xfrm>
        </p:grpSpPr>
        <p:pic>
          <p:nvPicPr>
            <p:cNvPr id="10" name="Picture 9" descr="A person with glasses and a scarf&#10;&#10;Description automatically generated">
              <a:extLst>
                <a:ext uri="{FF2B5EF4-FFF2-40B4-BE49-F238E27FC236}">
                  <a16:creationId xmlns:a16="http://schemas.microsoft.com/office/drawing/2014/main" id="{883989E2-6741-5A36-A94E-ECA0C993FA9B}"/>
                </a:ext>
              </a:extLst>
            </p:cNvPr>
            <p:cNvPicPr>
              <a:picLocks noChangeAspect="1"/>
            </p:cNvPicPr>
            <p:nvPr/>
          </p:nvPicPr>
          <p:blipFill>
            <a:blip r:embed="rId2"/>
            <a:stretch>
              <a:fillRect/>
            </a:stretch>
          </p:blipFill>
          <p:spPr>
            <a:xfrm>
              <a:off x="1466352" y="1803287"/>
              <a:ext cx="918449" cy="918449"/>
            </a:xfrm>
            <a:prstGeom prst="rect">
              <a:avLst/>
            </a:prstGeom>
          </p:spPr>
        </p:pic>
        <p:sp>
          <p:nvSpPr>
            <p:cNvPr id="11" name="Oval 10">
              <a:extLst>
                <a:ext uri="{FF2B5EF4-FFF2-40B4-BE49-F238E27FC236}">
                  <a16:creationId xmlns:a16="http://schemas.microsoft.com/office/drawing/2014/main" id="{CDE7462A-FD6B-46D5-EAE1-DBE817DF75D2}"/>
                </a:ext>
              </a:extLst>
            </p:cNvPr>
            <p:cNvSpPr/>
            <p:nvPr/>
          </p:nvSpPr>
          <p:spPr>
            <a:xfrm>
              <a:off x="1429999" y="1769034"/>
              <a:ext cx="985937" cy="985937"/>
            </a:xfrm>
            <a:prstGeom prst="ellipse">
              <a:avLst/>
            </a:prstGeom>
            <a:no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8" name="Group 7">
            <a:extLst>
              <a:ext uri="{FF2B5EF4-FFF2-40B4-BE49-F238E27FC236}">
                <a16:creationId xmlns:a16="http://schemas.microsoft.com/office/drawing/2014/main" id="{C54F9C13-0AF5-E2A1-EA1A-7BCD5489E057}"/>
              </a:ext>
            </a:extLst>
          </p:cNvPr>
          <p:cNvGrpSpPr/>
          <p:nvPr/>
        </p:nvGrpSpPr>
        <p:grpSpPr>
          <a:xfrm>
            <a:off x="5019999" y="2059440"/>
            <a:ext cx="1852162" cy="1852162"/>
            <a:chOff x="1432410" y="4943135"/>
            <a:chExt cx="985938" cy="985938"/>
          </a:xfrm>
        </p:grpSpPr>
        <p:pic>
          <p:nvPicPr>
            <p:cNvPr id="12" name="Picture 11" descr="A person wearing glasses smiling&#10;&#10;Description automatically generated">
              <a:extLst>
                <a:ext uri="{FF2B5EF4-FFF2-40B4-BE49-F238E27FC236}">
                  <a16:creationId xmlns:a16="http://schemas.microsoft.com/office/drawing/2014/main" id="{6A82B267-3275-5E60-8012-6EEC9280FC24}"/>
                </a:ext>
              </a:extLst>
            </p:cNvPr>
            <p:cNvPicPr>
              <a:picLocks noChangeAspect="1"/>
            </p:cNvPicPr>
            <p:nvPr/>
          </p:nvPicPr>
          <p:blipFill>
            <a:blip r:embed="rId3"/>
            <a:stretch>
              <a:fillRect/>
            </a:stretch>
          </p:blipFill>
          <p:spPr>
            <a:xfrm>
              <a:off x="1470453" y="4984125"/>
              <a:ext cx="911559" cy="911559"/>
            </a:xfrm>
            <a:prstGeom prst="rect">
              <a:avLst/>
            </a:prstGeom>
          </p:spPr>
        </p:pic>
        <p:sp>
          <p:nvSpPr>
            <p:cNvPr id="13" name="Oval 12">
              <a:extLst>
                <a:ext uri="{FF2B5EF4-FFF2-40B4-BE49-F238E27FC236}">
                  <a16:creationId xmlns:a16="http://schemas.microsoft.com/office/drawing/2014/main" id="{A452C563-F64D-394F-BD5D-F765CFFB057A}"/>
                </a:ext>
              </a:extLst>
            </p:cNvPr>
            <p:cNvSpPr/>
            <p:nvPr/>
          </p:nvSpPr>
          <p:spPr>
            <a:xfrm>
              <a:off x="1432410" y="4943135"/>
              <a:ext cx="985938" cy="985938"/>
            </a:xfrm>
            <a:prstGeom prst="ellipse">
              <a:avLst/>
            </a:prstGeom>
            <a:noFill/>
            <a:ln w="317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 name="Group 3">
            <a:extLst>
              <a:ext uri="{FF2B5EF4-FFF2-40B4-BE49-F238E27FC236}">
                <a16:creationId xmlns:a16="http://schemas.microsoft.com/office/drawing/2014/main" id="{1BB5321A-D17A-0E82-E463-14E49657A710}"/>
              </a:ext>
            </a:extLst>
          </p:cNvPr>
          <p:cNvGrpSpPr/>
          <p:nvPr/>
        </p:nvGrpSpPr>
        <p:grpSpPr>
          <a:xfrm>
            <a:off x="8832441" y="2045935"/>
            <a:ext cx="1865665" cy="1865665"/>
            <a:chOff x="1425222" y="3369017"/>
            <a:chExt cx="993126" cy="993126"/>
          </a:xfrm>
        </p:grpSpPr>
        <p:pic>
          <p:nvPicPr>
            <p:cNvPr id="14" name="Picture 13" descr="A person smiling for the camera&#10;&#10;Description automatically generated">
              <a:extLst>
                <a:ext uri="{FF2B5EF4-FFF2-40B4-BE49-F238E27FC236}">
                  <a16:creationId xmlns:a16="http://schemas.microsoft.com/office/drawing/2014/main" id="{1302B247-F520-0D09-707D-071DA9121A36}"/>
                </a:ext>
              </a:extLst>
            </p:cNvPr>
            <p:cNvPicPr>
              <a:picLocks noChangeAspect="1"/>
            </p:cNvPicPr>
            <p:nvPr/>
          </p:nvPicPr>
          <p:blipFill>
            <a:blip r:embed="rId4"/>
            <a:stretch>
              <a:fillRect/>
            </a:stretch>
          </p:blipFill>
          <p:spPr>
            <a:xfrm>
              <a:off x="1466352" y="3416713"/>
              <a:ext cx="907118" cy="907118"/>
            </a:xfrm>
            <a:prstGeom prst="rect">
              <a:avLst/>
            </a:prstGeom>
          </p:spPr>
        </p:pic>
        <p:sp>
          <p:nvSpPr>
            <p:cNvPr id="16" name="Oval 15">
              <a:extLst>
                <a:ext uri="{FF2B5EF4-FFF2-40B4-BE49-F238E27FC236}">
                  <a16:creationId xmlns:a16="http://schemas.microsoft.com/office/drawing/2014/main" id="{F46CE274-F5BE-0621-0174-11EB5DCAB3B4}"/>
                </a:ext>
              </a:extLst>
            </p:cNvPr>
            <p:cNvSpPr/>
            <p:nvPr/>
          </p:nvSpPr>
          <p:spPr>
            <a:xfrm>
              <a:off x="1425222" y="3369017"/>
              <a:ext cx="993126" cy="993126"/>
            </a:xfrm>
            <a:prstGeom prst="ellipse">
              <a:avLst/>
            </a:prstGeom>
            <a:noFill/>
            <a:ln w="3175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9" name="TextBox 18">
            <a:extLst>
              <a:ext uri="{FF2B5EF4-FFF2-40B4-BE49-F238E27FC236}">
                <a16:creationId xmlns:a16="http://schemas.microsoft.com/office/drawing/2014/main" id="{506BC514-7E4A-E199-50A4-B8AEF0E71D8D}"/>
              </a:ext>
            </a:extLst>
          </p:cNvPr>
          <p:cNvSpPr txBox="1"/>
          <p:nvPr/>
        </p:nvSpPr>
        <p:spPr>
          <a:xfrm>
            <a:off x="1324571" y="458314"/>
            <a:ext cx="3653827"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800" b="1" i="0" u="none" strike="noStrike" kern="1200" cap="none" spc="0" normalizeH="0" baseline="0" noProof="0" dirty="0">
                <a:ln>
                  <a:noFill/>
                </a:ln>
                <a:solidFill>
                  <a:srgbClr val="5B9BD5"/>
                </a:solidFill>
                <a:effectLst/>
                <a:uLnTx/>
                <a:uFillTx/>
                <a:latin typeface="Optima" panose="02000503060000020004" pitchFamily="2" charset="0"/>
                <a:ea typeface="+mn-ea"/>
                <a:cs typeface="+mn-cs"/>
              </a:rPr>
              <a:t>Let’s </a:t>
            </a:r>
            <a:r>
              <a:rPr kumimoji="0" lang="en-US" sz="3800" b="1" i="0" u="none" strike="noStrike" kern="1200" cap="none" spc="0" normalizeH="0" baseline="0" noProof="0" dirty="0">
                <a:ln>
                  <a:noFill/>
                </a:ln>
                <a:solidFill>
                  <a:srgbClr val="2F5597"/>
                </a:solidFill>
                <a:effectLst/>
                <a:uLnTx/>
                <a:uFillTx/>
                <a:latin typeface="Optima" panose="02000503060000020004" pitchFamily="2" charset="0"/>
                <a:ea typeface="+mn-ea"/>
                <a:cs typeface="+mn-cs"/>
              </a:rPr>
              <a:t>connect</a:t>
            </a:r>
          </a:p>
        </p:txBody>
      </p:sp>
    </p:spTree>
    <p:extLst>
      <p:ext uri="{BB962C8B-B14F-4D97-AF65-F5344CB8AC3E}">
        <p14:creationId xmlns:p14="http://schemas.microsoft.com/office/powerpoint/2010/main" val="3815705221"/>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B4623-4D30-F4D0-707E-F37B31E76843}"/>
              </a:ext>
            </a:extLst>
          </p:cNvPr>
          <p:cNvSpPr txBox="1">
            <a:spLocks/>
          </p:cNvSpPr>
          <p:nvPr/>
        </p:nvSpPr>
        <p:spPr>
          <a:xfrm>
            <a:off x="1534549" y="380082"/>
            <a:ext cx="3231844" cy="8684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3800" b="1" dirty="0">
                <a:solidFill>
                  <a:schemeClr val="tx2"/>
                </a:solidFill>
                <a:latin typeface="+mn-lt"/>
                <a:ea typeface="DengXian Light" panose="02010600030101010101" pitchFamily="2" charset="-122"/>
              </a:rPr>
              <a:t>Overview</a:t>
            </a:r>
            <a:endParaRPr lang="en-US" sz="3800" dirty="0">
              <a:solidFill>
                <a:schemeClr val="tx2"/>
              </a:solidFill>
              <a:latin typeface="+mn-lt"/>
            </a:endParaRPr>
          </a:p>
        </p:txBody>
      </p:sp>
      <p:sp>
        <p:nvSpPr>
          <p:cNvPr id="7" name="Title 1">
            <a:extLst>
              <a:ext uri="{FF2B5EF4-FFF2-40B4-BE49-F238E27FC236}">
                <a16:creationId xmlns:a16="http://schemas.microsoft.com/office/drawing/2014/main" id="{CD08BDB4-DB33-53BE-E001-1F275C35505A}"/>
              </a:ext>
            </a:extLst>
          </p:cNvPr>
          <p:cNvSpPr txBox="1">
            <a:spLocks/>
          </p:cNvSpPr>
          <p:nvPr/>
        </p:nvSpPr>
        <p:spPr>
          <a:xfrm>
            <a:off x="1534551" y="1459942"/>
            <a:ext cx="8611398" cy="143049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5000"/>
              </a:lnSpc>
              <a:spcBef>
                <a:spcPts val="0"/>
              </a:spcBef>
              <a:spcAft>
                <a:spcPts val="800"/>
              </a:spcAft>
            </a:pPr>
            <a:r>
              <a:rPr lang="en-US" sz="2400" kern="100" dirty="0">
                <a:solidFill>
                  <a:srgbClr val="000000"/>
                </a:solidFill>
                <a:effectLst/>
                <a:latin typeface="+mn-lt"/>
                <a:ea typeface="DengXian Light" panose="02010600030101010101" pitchFamily="2" charset="-122"/>
                <a:cs typeface="Segoe UI" panose="020B0502040204020203" pitchFamily="34" charset="0"/>
              </a:rPr>
              <a:t>This paper presents</a:t>
            </a:r>
            <a:r>
              <a:rPr lang="en-US" sz="2400" kern="100" dirty="0">
                <a:solidFill>
                  <a:srgbClr val="000000"/>
                </a:solidFill>
                <a:latin typeface="+mn-lt"/>
                <a:ea typeface="DengXian Light" panose="02010600030101010101" pitchFamily="2" charset="-122"/>
                <a:cs typeface="Segoe UI" panose="020B0502040204020203" pitchFamily="34" charset="0"/>
              </a:rPr>
              <a:t> a previous effort on integrating</a:t>
            </a:r>
            <a:r>
              <a:rPr lang="en-US" sz="2400" b="1" kern="100" dirty="0">
                <a:solidFill>
                  <a:srgbClr val="000000"/>
                </a:solidFill>
                <a:effectLst/>
                <a:latin typeface="+mn-lt"/>
                <a:ea typeface="DengXian Light" panose="02010600030101010101" pitchFamily="2" charset="-122"/>
                <a:cs typeface="Segoe UI" panose="020B0502040204020203" pitchFamily="34" charset="0"/>
              </a:rPr>
              <a:t> </a:t>
            </a:r>
            <a:r>
              <a:rPr lang="en-US" sz="2400" b="1" kern="100" dirty="0">
                <a:effectLst/>
                <a:latin typeface="+mn-lt"/>
                <a:ea typeface="DengXian Light" panose="02010600030101010101" pitchFamily="2" charset="-122"/>
                <a:cs typeface="Segoe UI" panose="020B0502040204020203" pitchFamily="34" charset="0"/>
              </a:rPr>
              <a:t>firm-level Intellectual Property Rights (IPR)</a:t>
            </a:r>
            <a:r>
              <a:rPr lang="en-US" sz="2400" kern="100" dirty="0">
                <a:effectLst/>
                <a:latin typeface="+mn-lt"/>
                <a:ea typeface="DengXian Light" panose="02010600030101010101" pitchFamily="2" charset="-122"/>
                <a:cs typeface="Segoe UI" panose="020B0502040204020203" pitchFamily="34" charset="0"/>
              </a:rPr>
              <a:t> </a:t>
            </a:r>
            <a:r>
              <a:rPr lang="en-US" sz="2400" kern="100" dirty="0">
                <a:solidFill>
                  <a:srgbClr val="000000"/>
                </a:solidFill>
                <a:effectLst/>
                <a:latin typeface="+mn-lt"/>
                <a:ea typeface="DengXian Light" panose="02010600030101010101" pitchFamily="2" charset="-122"/>
                <a:cs typeface="Segoe UI" panose="020B0502040204020203" pitchFamily="34" charset="0"/>
              </a:rPr>
              <a:t>and </a:t>
            </a:r>
            <a:r>
              <a:rPr lang="en-US" sz="2400" b="1" kern="100" dirty="0">
                <a:effectLst/>
                <a:latin typeface="+mn-lt"/>
                <a:ea typeface="DengXian Light" panose="02010600030101010101" pitchFamily="2" charset="-122"/>
                <a:cs typeface="Segoe UI" panose="020B0502040204020203" pitchFamily="34" charset="0"/>
              </a:rPr>
              <a:t>financial data </a:t>
            </a:r>
            <a:br>
              <a:rPr lang="en-US" sz="2400" b="1" kern="100" dirty="0">
                <a:effectLst/>
                <a:latin typeface="+mn-lt"/>
                <a:ea typeface="DengXian Light" panose="02010600030101010101" pitchFamily="2" charset="-122"/>
                <a:cs typeface="Segoe UI" panose="020B0502040204020203" pitchFamily="34" charset="0"/>
              </a:rPr>
            </a:br>
            <a:r>
              <a:rPr lang="en-US" sz="2400" kern="100" dirty="0">
                <a:solidFill>
                  <a:srgbClr val="000000"/>
                </a:solidFill>
                <a:effectLst/>
                <a:latin typeface="+mn-lt"/>
                <a:ea typeface="DengXian Light" panose="02010600030101010101" pitchFamily="2" charset="-122"/>
                <a:cs typeface="Segoe UI" panose="020B0502040204020203" pitchFamily="34" charset="0"/>
              </a:rPr>
              <a:t>(Vervenne et al., 2020) </a:t>
            </a:r>
            <a:endParaRPr lang="en-US" sz="2400" kern="100" dirty="0">
              <a:effectLst/>
              <a:latin typeface="+mn-lt"/>
              <a:ea typeface="DengXian" panose="02010600030101010101" pitchFamily="2" charset="-122"/>
              <a:cs typeface="Times New Roman" panose="02020603050405020304" pitchFamily="18" charset="0"/>
            </a:endParaRPr>
          </a:p>
        </p:txBody>
      </p:sp>
      <p:cxnSp>
        <p:nvCxnSpPr>
          <p:cNvPr id="10" name="Straight Connector 9">
            <a:extLst>
              <a:ext uri="{FF2B5EF4-FFF2-40B4-BE49-F238E27FC236}">
                <a16:creationId xmlns:a16="http://schemas.microsoft.com/office/drawing/2014/main" id="{7514FB67-B922-8CFF-8F3E-136AEAE6E811}"/>
              </a:ext>
            </a:extLst>
          </p:cNvPr>
          <p:cNvCxnSpPr>
            <a:cxnSpLocks/>
          </p:cNvCxnSpPr>
          <p:nvPr/>
        </p:nvCxnSpPr>
        <p:spPr>
          <a:xfrm>
            <a:off x="1009048" y="-59269"/>
            <a:ext cx="0" cy="702906"/>
          </a:xfrm>
          <a:prstGeom prst="line">
            <a:avLst/>
          </a:prstGeom>
          <a:ln>
            <a:solidFill>
              <a:srgbClr val="54BDEB"/>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84F31C6A-F0EC-36F0-CFE0-06BD143473C6}"/>
              </a:ext>
            </a:extLst>
          </p:cNvPr>
          <p:cNvCxnSpPr>
            <a:cxnSpLocks/>
          </p:cNvCxnSpPr>
          <p:nvPr/>
        </p:nvCxnSpPr>
        <p:spPr>
          <a:xfrm>
            <a:off x="1009048" y="965964"/>
            <a:ext cx="0" cy="5892036"/>
          </a:xfrm>
          <a:prstGeom prst="line">
            <a:avLst/>
          </a:prstGeom>
          <a:ln>
            <a:solidFill>
              <a:srgbClr val="54BDEB"/>
            </a:solidFill>
          </a:ln>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2BB72C40-1EF4-8649-E203-BE8A1571E193}"/>
              </a:ext>
            </a:extLst>
          </p:cNvPr>
          <p:cNvSpPr/>
          <p:nvPr/>
        </p:nvSpPr>
        <p:spPr>
          <a:xfrm>
            <a:off x="876045" y="670029"/>
            <a:ext cx="266007" cy="266007"/>
          </a:xfrm>
          <a:prstGeom prst="ellipse">
            <a:avLst/>
          </a:prstGeom>
          <a:solidFill>
            <a:srgbClr val="54BD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pic>
        <p:nvPicPr>
          <p:cNvPr id="37" name="Picture 36">
            <a:extLst>
              <a:ext uri="{FF2B5EF4-FFF2-40B4-BE49-F238E27FC236}">
                <a16:creationId xmlns:a16="http://schemas.microsoft.com/office/drawing/2014/main" id="{D05E6EFC-F96B-BA8E-158D-382112C1DA77}"/>
              </a:ext>
            </a:extLst>
          </p:cNvPr>
          <p:cNvPicPr>
            <a:picLocks noChangeAspect="1"/>
          </p:cNvPicPr>
          <p:nvPr/>
        </p:nvPicPr>
        <p:blipFill>
          <a:blip r:embed="rId2"/>
          <a:stretch>
            <a:fillRect/>
          </a:stretch>
        </p:blipFill>
        <p:spPr>
          <a:xfrm>
            <a:off x="1616992" y="3202425"/>
            <a:ext cx="1613341" cy="815942"/>
          </a:xfrm>
          <a:prstGeom prst="rect">
            <a:avLst/>
          </a:prstGeom>
        </p:spPr>
      </p:pic>
      <p:pic>
        <p:nvPicPr>
          <p:cNvPr id="38" name="Picture 37">
            <a:extLst>
              <a:ext uri="{FF2B5EF4-FFF2-40B4-BE49-F238E27FC236}">
                <a16:creationId xmlns:a16="http://schemas.microsoft.com/office/drawing/2014/main" id="{6D7E3661-5A61-E0E6-50D9-E343CA3B1E45}"/>
              </a:ext>
            </a:extLst>
          </p:cNvPr>
          <p:cNvPicPr>
            <a:picLocks noChangeAspect="1"/>
          </p:cNvPicPr>
          <p:nvPr/>
        </p:nvPicPr>
        <p:blipFill>
          <a:blip r:embed="rId3"/>
          <a:stretch>
            <a:fillRect/>
          </a:stretch>
        </p:blipFill>
        <p:spPr>
          <a:xfrm>
            <a:off x="3584171" y="3240861"/>
            <a:ext cx="2184371" cy="758781"/>
          </a:xfrm>
          <a:prstGeom prst="rect">
            <a:avLst/>
          </a:prstGeom>
        </p:spPr>
      </p:pic>
      <p:sp>
        <p:nvSpPr>
          <p:cNvPr id="6" name="Oval 5">
            <a:extLst>
              <a:ext uri="{FF2B5EF4-FFF2-40B4-BE49-F238E27FC236}">
                <a16:creationId xmlns:a16="http://schemas.microsoft.com/office/drawing/2014/main" id="{E72FF374-0D02-F2D3-43EB-29F666936179}"/>
              </a:ext>
            </a:extLst>
          </p:cNvPr>
          <p:cNvSpPr/>
          <p:nvPr/>
        </p:nvSpPr>
        <p:spPr>
          <a:xfrm>
            <a:off x="903538" y="5542034"/>
            <a:ext cx="206604" cy="206604"/>
          </a:xfrm>
          <a:prstGeom prst="ellipse">
            <a:avLst/>
          </a:prstGeom>
          <a:solidFill>
            <a:schemeClr val="bg1"/>
          </a:solidFill>
          <a:ln>
            <a:solidFill>
              <a:srgbClr val="54BDE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E69A5745-C4DA-72F9-B2C1-071194A475BF}"/>
              </a:ext>
            </a:extLst>
          </p:cNvPr>
          <p:cNvSpPr txBox="1">
            <a:spLocks/>
          </p:cNvSpPr>
          <p:nvPr/>
        </p:nvSpPr>
        <p:spPr>
          <a:xfrm>
            <a:off x="1534549" y="5398058"/>
            <a:ext cx="10339621" cy="49455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a:lnSpc>
                <a:spcPct val="115000"/>
              </a:lnSpc>
              <a:spcBef>
                <a:spcPts val="0"/>
              </a:spcBef>
              <a:spcAft>
                <a:spcPts val="800"/>
              </a:spcAft>
            </a:pPr>
            <a:r>
              <a:rPr lang="en-US" sz="2400" kern="100" dirty="0">
                <a:solidFill>
                  <a:srgbClr val="000000"/>
                </a:solidFill>
                <a:effectLst/>
                <a:latin typeface="+mn-lt"/>
                <a:ea typeface="DengXian Light" panose="02010600030101010101" pitchFamily="2" charset="-122"/>
                <a:cs typeface="Segoe UI" panose="020B0502040204020203" pitchFamily="34" charset="0"/>
              </a:rPr>
              <a:t>Focus on </a:t>
            </a:r>
            <a:r>
              <a:rPr lang="en-US" sz="2400" b="1" kern="100" dirty="0">
                <a:solidFill>
                  <a:srgbClr val="000000"/>
                </a:solidFill>
                <a:effectLst/>
                <a:latin typeface="+mn-lt"/>
                <a:ea typeface="DengXian Light" panose="02010600030101010101" pitchFamily="2" charset="-122"/>
                <a:cs typeface="Segoe UI" panose="020B0502040204020203" pitchFamily="34" charset="0"/>
              </a:rPr>
              <a:t>methodological advancements</a:t>
            </a:r>
            <a:r>
              <a:rPr lang="en-US" sz="2400" kern="100" dirty="0">
                <a:solidFill>
                  <a:srgbClr val="000000"/>
                </a:solidFill>
                <a:effectLst/>
                <a:latin typeface="+mn-lt"/>
                <a:ea typeface="DengXian Light" panose="02010600030101010101" pitchFamily="2" charset="-122"/>
                <a:cs typeface="Segoe UI" panose="020B0502040204020203" pitchFamily="34" charset="0"/>
              </a:rPr>
              <a:t> and </a:t>
            </a:r>
            <a:r>
              <a:rPr lang="en-US" sz="2400" b="1" kern="100" dirty="0">
                <a:solidFill>
                  <a:srgbClr val="000000"/>
                </a:solidFill>
                <a:effectLst/>
                <a:latin typeface="+mn-lt"/>
                <a:ea typeface="DengXian Light" panose="02010600030101010101" pitchFamily="2" charset="-122"/>
                <a:cs typeface="Segoe UI" panose="020B0502040204020203" pitchFamily="34" charset="0"/>
              </a:rPr>
              <a:t>ongoing challenges</a:t>
            </a:r>
            <a:endParaRPr lang="en-US" sz="2400" b="1" kern="100" dirty="0">
              <a:effectLst/>
              <a:latin typeface="+mn-lt"/>
              <a:ea typeface="DengXian" panose="02010600030101010101" pitchFamily="2" charset="-122"/>
              <a:cs typeface="Times New Roman" panose="02020603050405020304" pitchFamily="18" charset="0"/>
            </a:endParaRPr>
          </a:p>
        </p:txBody>
      </p:sp>
      <p:sp>
        <p:nvSpPr>
          <p:cNvPr id="22" name="Oval 21">
            <a:extLst>
              <a:ext uri="{FF2B5EF4-FFF2-40B4-BE49-F238E27FC236}">
                <a16:creationId xmlns:a16="http://schemas.microsoft.com/office/drawing/2014/main" id="{3604CB76-721A-CE17-AD11-5879EC6EF578}"/>
              </a:ext>
            </a:extLst>
          </p:cNvPr>
          <p:cNvSpPr/>
          <p:nvPr/>
        </p:nvSpPr>
        <p:spPr>
          <a:xfrm>
            <a:off x="910678" y="1634116"/>
            <a:ext cx="206604" cy="206604"/>
          </a:xfrm>
          <a:prstGeom prst="ellipse">
            <a:avLst/>
          </a:prstGeom>
          <a:solidFill>
            <a:schemeClr val="bg1"/>
          </a:solidFill>
          <a:ln>
            <a:solidFill>
              <a:srgbClr val="54BDE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2E3386A8-7B66-0A71-B625-F944023C7039}"/>
              </a:ext>
            </a:extLst>
          </p:cNvPr>
          <p:cNvSpPr txBox="1"/>
          <p:nvPr/>
        </p:nvSpPr>
        <p:spPr>
          <a:xfrm>
            <a:off x="1616992" y="4194633"/>
            <a:ext cx="1562672" cy="369332"/>
          </a:xfrm>
          <a:prstGeom prst="rect">
            <a:avLst/>
          </a:prstGeom>
          <a:noFill/>
        </p:spPr>
        <p:txBody>
          <a:bodyPr wrap="none" rtlCol="0">
            <a:spAutoFit/>
          </a:bodyPr>
          <a:lstStyle/>
          <a:p>
            <a:r>
              <a:rPr lang="en-US" dirty="0"/>
              <a:t>Patstat (2011)</a:t>
            </a:r>
          </a:p>
        </p:txBody>
      </p:sp>
      <p:sp>
        <p:nvSpPr>
          <p:cNvPr id="27" name="TextBox 26">
            <a:extLst>
              <a:ext uri="{FF2B5EF4-FFF2-40B4-BE49-F238E27FC236}">
                <a16:creationId xmlns:a16="http://schemas.microsoft.com/office/drawing/2014/main" id="{4FD33F07-59E3-EB7B-8347-8C03C189595B}"/>
              </a:ext>
            </a:extLst>
          </p:cNvPr>
          <p:cNvSpPr txBox="1"/>
          <p:nvPr/>
        </p:nvSpPr>
        <p:spPr>
          <a:xfrm>
            <a:off x="3584171" y="4205417"/>
            <a:ext cx="2305696" cy="646331"/>
          </a:xfrm>
          <a:prstGeom prst="rect">
            <a:avLst/>
          </a:prstGeom>
          <a:noFill/>
        </p:spPr>
        <p:txBody>
          <a:bodyPr wrap="none" rtlCol="0">
            <a:spAutoFit/>
          </a:bodyPr>
          <a:lstStyle/>
          <a:p>
            <a:r>
              <a:rPr lang="en-US" sz="1800" dirty="0">
                <a:solidFill>
                  <a:srgbClr val="000000"/>
                </a:solidFill>
                <a:effectLst/>
                <a:ea typeface="DengXian Light" panose="02010600030101010101" pitchFamily="2" charset="-122"/>
                <a:cs typeface="Segoe UI" panose="020B0502040204020203" pitchFamily="34" charset="0"/>
              </a:rPr>
              <a:t>Amadeus / Bel-first </a:t>
            </a:r>
          </a:p>
          <a:p>
            <a:r>
              <a:rPr lang="en-US" sz="1800" dirty="0">
                <a:solidFill>
                  <a:srgbClr val="000000"/>
                </a:solidFill>
                <a:effectLst/>
                <a:ea typeface="DengXian Light" panose="02010600030101010101" pitchFamily="2" charset="-122"/>
                <a:cs typeface="Segoe UI" panose="020B0502040204020203" pitchFamily="34" charset="0"/>
              </a:rPr>
              <a:t>(BvD/Moody’s) (2012</a:t>
            </a:r>
            <a:r>
              <a:rPr lang="en-US" sz="1800" dirty="0">
                <a:solidFill>
                  <a:srgbClr val="000000"/>
                </a:solidFill>
                <a:ea typeface="DengXian Light" panose="02010600030101010101" pitchFamily="2" charset="-122"/>
                <a:cs typeface="Segoe UI" panose="020B0502040204020203" pitchFamily="34" charset="0"/>
              </a:rPr>
              <a:t>)</a:t>
            </a:r>
            <a:endParaRPr lang="en-US" dirty="0"/>
          </a:p>
        </p:txBody>
      </p:sp>
    </p:spTree>
    <p:extLst>
      <p:ext uri="{BB962C8B-B14F-4D97-AF65-F5344CB8AC3E}">
        <p14:creationId xmlns:p14="http://schemas.microsoft.com/office/powerpoint/2010/main" val="2671775126"/>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B4623-4D30-F4D0-707E-F37B31E76843}"/>
              </a:ext>
            </a:extLst>
          </p:cNvPr>
          <p:cNvSpPr txBox="1">
            <a:spLocks/>
          </p:cNvSpPr>
          <p:nvPr/>
        </p:nvSpPr>
        <p:spPr>
          <a:xfrm>
            <a:off x="1534549" y="380082"/>
            <a:ext cx="3231844" cy="8684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3800" b="1" dirty="0">
                <a:solidFill>
                  <a:schemeClr val="tx2"/>
                </a:solidFill>
                <a:latin typeface="+mn-lt"/>
                <a:ea typeface="DengXian Light" panose="02010600030101010101" pitchFamily="2" charset="-122"/>
              </a:rPr>
              <a:t>Significance</a:t>
            </a:r>
            <a:endParaRPr lang="en-US" sz="3800" dirty="0">
              <a:solidFill>
                <a:schemeClr val="tx2"/>
              </a:solidFill>
              <a:latin typeface="+mn-lt"/>
            </a:endParaRPr>
          </a:p>
        </p:txBody>
      </p:sp>
      <p:cxnSp>
        <p:nvCxnSpPr>
          <p:cNvPr id="10" name="Straight Connector 9">
            <a:extLst>
              <a:ext uri="{FF2B5EF4-FFF2-40B4-BE49-F238E27FC236}">
                <a16:creationId xmlns:a16="http://schemas.microsoft.com/office/drawing/2014/main" id="{7514FB67-B922-8CFF-8F3E-136AEAE6E811}"/>
              </a:ext>
            </a:extLst>
          </p:cNvPr>
          <p:cNvCxnSpPr>
            <a:cxnSpLocks/>
          </p:cNvCxnSpPr>
          <p:nvPr/>
        </p:nvCxnSpPr>
        <p:spPr>
          <a:xfrm>
            <a:off x="1009048" y="-59269"/>
            <a:ext cx="0" cy="702906"/>
          </a:xfrm>
          <a:prstGeom prst="line">
            <a:avLst/>
          </a:prstGeom>
          <a:ln>
            <a:solidFill>
              <a:srgbClr val="54BDEB"/>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84F31C6A-F0EC-36F0-CFE0-06BD143473C6}"/>
              </a:ext>
            </a:extLst>
          </p:cNvPr>
          <p:cNvCxnSpPr>
            <a:cxnSpLocks/>
          </p:cNvCxnSpPr>
          <p:nvPr/>
        </p:nvCxnSpPr>
        <p:spPr>
          <a:xfrm>
            <a:off x="1009048" y="965964"/>
            <a:ext cx="0" cy="5892036"/>
          </a:xfrm>
          <a:prstGeom prst="line">
            <a:avLst/>
          </a:prstGeom>
          <a:ln>
            <a:solidFill>
              <a:srgbClr val="54BDEB"/>
            </a:solidFill>
          </a:ln>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2BB72C40-1EF4-8649-E203-BE8A1571E193}"/>
              </a:ext>
            </a:extLst>
          </p:cNvPr>
          <p:cNvSpPr/>
          <p:nvPr/>
        </p:nvSpPr>
        <p:spPr>
          <a:xfrm>
            <a:off x="876045" y="670029"/>
            <a:ext cx="266007" cy="266007"/>
          </a:xfrm>
          <a:prstGeom prst="ellipse">
            <a:avLst/>
          </a:prstGeom>
          <a:solidFill>
            <a:srgbClr val="54BD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
        <p:nvSpPr>
          <p:cNvPr id="6" name="Oval 5">
            <a:extLst>
              <a:ext uri="{FF2B5EF4-FFF2-40B4-BE49-F238E27FC236}">
                <a16:creationId xmlns:a16="http://schemas.microsoft.com/office/drawing/2014/main" id="{E72FF374-0D02-F2D3-43EB-29F666936179}"/>
              </a:ext>
            </a:extLst>
          </p:cNvPr>
          <p:cNvSpPr/>
          <p:nvPr/>
        </p:nvSpPr>
        <p:spPr>
          <a:xfrm>
            <a:off x="903538" y="1823852"/>
            <a:ext cx="206604" cy="206604"/>
          </a:xfrm>
          <a:prstGeom prst="ellipse">
            <a:avLst/>
          </a:prstGeom>
          <a:solidFill>
            <a:schemeClr val="bg1"/>
          </a:solidFill>
          <a:ln>
            <a:solidFill>
              <a:srgbClr val="54BDE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EDD8BACD-5AB8-0FC4-3692-CA851A87B80D}"/>
              </a:ext>
            </a:extLst>
          </p:cNvPr>
          <p:cNvSpPr txBox="1">
            <a:spLocks/>
          </p:cNvSpPr>
          <p:nvPr/>
        </p:nvSpPr>
        <p:spPr>
          <a:xfrm>
            <a:off x="1534549" y="1659074"/>
            <a:ext cx="10245644" cy="44629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a:lnSpc>
                <a:spcPct val="110000"/>
              </a:lnSpc>
              <a:spcBef>
                <a:spcPts val="0"/>
              </a:spcBef>
              <a:spcAft>
                <a:spcPts val="400"/>
              </a:spcAft>
            </a:pPr>
            <a:r>
              <a:rPr lang="en-US" sz="2400" kern="100" dirty="0">
                <a:solidFill>
                  <a:schemeClr val="tx2"/>
                </a:solidFill>
                <a:latin typeface="+mn-lt"/>
                <a:ea typeface="DengXian Light" panose="02010600030101010101" pitchFamily="2" charset="-122"/>
                <a:cs typeface="Segoe UI" panose="020B0502040204020203" pitchFamily="34" charset="0"/>
              </a:rPr>
              <a:t>allow i</a:t>
            </a:r>
            <a:r>
              <a:rPr lang="en-US" sz="2400" kern="100" dirty="0">
                <a:solidFill>
                  <a:schemeClr val="tx2"/>
                </a:solidFill>
                <a:effectLst/>
                <a:latin typeface="+mn-lt"/>
                <a:ea typeface="DengXian Light" panose="02010600030101010101" pitchFamily="2" charset="-122"/>
                <a:cs typeface="Segoe UI" panose="020B0502040204020203" pitchFamily="34" charset="0"/>
              </a:rPr>
              <a:t>dentification of IP ownership at firm level</a:t>
            </a:r>
            <a:endParaRPr lang="en-US" sz="2000" kern="100" dirty="0">
              <a:solidFill>
                <a:schemeClr val="tx2"/>
              </a:solidFill>
              <a:effectLst/>
              <a:latin typeface="+mn-lt"/>
              <a:ea typeface="DengXian Light" panose="02010600030101010101" pitchFamily="2" charset="-122"/>
              <a:cs typeface="Segoe UI" panose="020B0502040204020203" pitchFamily="34" charset="0"/>
            </a:endParaRPr>
          </a:p>
          <a:p>
            <a:pPr marR="0">
              <a:lnSpc>
                <a:spcPct val="110000"/>
              </a:lnSpc>
              <a:spcBef>
                <a:spcPts val="0"/>
              </a:spcBef>
              <a:spcAft>
                <a:spcPts val="400"/>
              </a:spcAft>
            </a:pPr>
            <a:endParaRPr lang="en-US" sz="2000" kern="100" dirty="0">
              <a:solidFill>
                <a:schemeClr val="tx2"/>
              </a:solidFill>
              <a:latin typeface="+mn-lt"/>
              <a:ea typeface="DengXian Light" panose="02010600030101010101" pitchFamily="2" charset="-122"/>
              <a:cs typeface="Segoe UI" panose="020B0502040204020203" pitchFamily="34" charset="0"/>
            </a:endParaRPr>
          </a:p>
          <a:p>
            <a:pPr marR="0">
              <a:lnSpc>
                <a:spcPct val="110000"/>
              </a:lnSpc>
              <a:spcBef>
                <a:spcPts val="0"/>
              </a:spcBef>
              <a:spcAft>
                <a:spcPts val="400"/>
              </a:spcAft>
            </a:pPr>
            <a:r>
              <a:rPr lang="en-US" sz="2400" kern="100" dirty="0">
                <a:solidFill>
                  <a:schemeClr val="tx2"/>
                </a:solidFill>
                <a:latin typeface="+mn-lt"/>
                <a:ea typeface="DengXian Light" panose="02010600030101010101" pitchFamily="2" charset="-122"/>
                <a:cs typeface="Segoe UI" panose="020B0502040204020203" pitchFamily="34" charset="0"/>
              </a:rPr>
              <a:t>enable analyses on the relation between </a:t>
            </a:r>
            <a:r>
              <a:rPr lang="en-US" sz="2400" b="1" kern="100" dirty="0">
                <a:solidFill>
                  <a:schemeClr val="tx2"/>
                </a:solidFill>
                <a:latin typeface="+mn-lt"/>
                <a:ea typeface="DengXian Light" panose="02010600030101010101" pitchFamily="2" charset="-122"/>
                <a:cs typeface="Segoe UI" panose="020B0502040204020203" pitchFamily="34" charset="0"/>
              </a:rPr>
              <a:t>IP practices </a:t>
            </a:r>
            <a:r>
              <a:rPr lang="en-US" sz="2400" kern="100" dirty="0">
                <a:solidFill>
                  <a:schemeClr val="tx2"/>
                </a:solidFill>
                <a:latin typeface="+mn-lt"/>
                <a:ea typeface="DengXian Light" panose="02010600030101010101" pitchFamily="2" charset="-122"/>
                <a:cs typeface="Segoe UI" panose="020B0502040204020203" pitchFamily="34" charset="0"/>
              </a:rPr>
              <a:t>(size, scope, nature of IP portfolios) and </a:t>
            </a:r>
            <a:r>
              <a:rPr lang="en-US" sz="2400" b="1" kern="100" dirty="0">
                <a:solidFill>
                  <a:schemeClr val="tx2"/>
                </a:solidFill>
                <a:latin typeface="+mn-lt"/>
                <a:ea typeface="DengXian Light" panose="02010600030101010101" pitchFamily="2" charset="-122"/>
                <a:cs typeface="Segoe UI" panose="020B0502040204020203" pitchFamily="34" charset="0"/>
              </a:rPr>
              <a:t>financial performance</a:t>
            </a:r>
            <a:r>
              <a:rPr lang="en-US" sz="2400" kern="100" dirty="0">
                <a:solidFill>
                  <a:schemeClr val="tx2"/>
                </a:solidFill>
                <a:latin typeface="+mn-lt"/>
                <a:ea typeface="DengXian Light" panose="02010600030101010101" pitchFamily="2" charset="-122"/>
                <a:cs typeface="Segoe UI" panose="020B0502040204020203" pitchFamily="34" charset="0"/>
              </a:rPr>
              <a:t> (growth and value) on the firm level</a:t>
            </a:r>
          </a:p>
          <a:p>
            <a:pPr marR="0">
              <a:lnSpc>
                <a:spcPct val="110000"/>
              </a:lnSpc>
              <a:spcBef>
                <a:spcPts val="0"/>
              </a:spcBef>
              <a:spcAft>
                <a:spcPts val="400"/>
              </a:spcAft>
            </a:pPr>
            <a:endParaRPr lang="en-US" sz="2000" kern="100" dirty="0">
              <a:solidFill>
                <a:schemeClr val="tx2"/>
              </a:solidFill>
              <a:latin typeface="+mn-lt"/>
              <a:ea typeface="DengXian Light" panose="02010600030101010101" pitchFamily="2" charset="-122"/>
              <a:cs typeface="Segoe UI" panose="020B0502040204020203" pitchFamily="34" charset="0"/>
            </a:endParaRPr>
          </a:p>
          <a:p>
            <a:pPr marR="0">
              <a:lnSpc>
                <a:spcPct val="110000"/>
              </a:lnSpc>
              <a:spcBef>
                <a:spcPts val="0"/>
              </a:spcBef>
              <a:spcAft>
                <a:spcPts val="400"/>
              </a:spcAft>
            </a:pPr>
            <a:r>
              <a:rPr lang="en-US" sz="2400" kern="100" dirty="0">
                <a:solidFill>
                  <a:schemeClr val="tx2"/>
                </a:solidFill>
                <a:latin typeface="+mn-lt"/>
                <a:ea typeface="DengXian Light" panose="02010600030101010101" pitchFamily="2" charset="-122"/>
                <a:cs typeface="Segoe UI" panose="020B0502040204020203" pitchFamily="34" charset="0"/>
              </a:rPr>
              <a:t>support further development of indicators for assessing the performance of innovation systems</a:t>
            </a:r>
          </a:p>
          <a:p>
            <a:pPr marR="0">
              <a:lnSpc>
                <a:spcPct val="110000"/>
              </a:lnSpc>
              <a:spcBef>
                <a:spcPts val="0"/>
              </a:spcBef>
              <a:spcAft>
                <a:spcPts val="400"/>
              </a:spcAft>
            </a:pPr>
            <a:endParaRPr lang="en-US" sz="2000" kern="100" dirty="0">
              <a:solidFill>
                <a:schemeClr val="tx2"/>
              </a:solidFill>
              <a:effectLst/>
              <a:latin typeface="+mn-lt"/>
              <a:ea typeface="DengXian Light" panose="02010600030101010101" pitchFamily="2" charset="-122"/>
              <a:cs typeface="Segoe UI" panose="020B0502040204020203" pitchFamily="34" charset="0"/>
            </a:endParaRPr>
          </a:p>
          <a:p>
            <a:pPr marR="0">
              <a:lnSpc>
                <a:spcPct val="110000"/>
              </a:lnSpc>
              <a:spcBef>
                <a:spcPts val="0"/>
              </a:spcBef>
              <a:spcAft>
                <a:spcPts val="400"/>
              </a:spcAft>
            </a:pPr>
            <a:r>
              <a:rPr lang="en-GB" sz="2400" dirty="0">
                <a:solidFill>
                  <a:srgbClr val="000000"/>
                </a:solidFill>
                <a:effectLst/>
                <a:latin typeface="Segoe UI" panose="020B0502040204020203" pitchFamily="34" charset="0"/>
                <a:ea typeface="Times New Roman" panose="02020603050405020304" pitchFamily="18" charset="0"/>
                <a:cs typeface="Times New Roman" panose="02020603050405020304" pitchFamily="18" charset="0"/>
              </a:rPr>
              <a:t>allow policymakers and practitioners to better assess the dynamics of IP practices and their financial impact on firms</a:t>
            </a:r>
            <a:r>
              <a:rPr lang="en-US" sz="2400" dirty="0">
                <a:effectLst/>
              </a:rPr>
              <a:t> </a:t>
            </a:r>
            <a:endParaRPr lang="en-US" sz="2400" kern="100" dirty="0">
              <a:solidFill>
                <a:schemeClr val="tx2"/>
              </a:solidFill>
              <a:effectLst/>
              <a:latin typeface="+mn-lt"/>
              <a:ea typeface="DengXian" panose="02010600030101010101" pitchFamily="2" charset="-122"/>
              <a:cs typeface="Times New Roman" panose="02020603050405020304" pitchFamily="18" charset="0"/>
            </a:endParaRPr>
          </a:p>
        </p:txBody>
      </p:sp>
      <p:sp>
        <p:nvSpPr>
          <p:cNvPr id="4" name="Oval 3">
            <a:extLst>
              <a:ext uri="{FF2B5EF4-FFF2-40B4-BE49-F238E27FC236}">
                <a16:creationId xmlns:a16="http://schemas.microsoft.com/office/drawing/2014/main" id="{7574EB84-24B2-B46B-0F32-8C7114ABB9DB}"/>
              </a:ext>
            </a:extLst>
          </p:cNvPr>
          <p:cNvSpPr/>
          <p:nvPr/>
        </p:nvSpPr>
        <p:spPr>
          <a:xfrm>
            <a:off x="910871" y="2683170"/>
            <a:ext cx="206604" cy="206604"/>
          </a:xfrm>
          <a:prstGeom prst="ellipse">
            <a:avLst/>
          </a:prstGeom>
          <a:solidFill>
            <a:schemeClr val="bg1"/>
          </a:solidFill>
          <a:ln>
            <a:solidFill>
              <a:srgbClr val="54BDE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10738141-B998-9A6A-A648-5FA7FF56A224}"/>
              </a:ext>
            </a:extLst>
          </p:cNvPr>
          <p:cNvSpPr/>
          <p:nvPr/>
        </p:nvSpPr>
        <p:spPr>
          <a:xfrm>
            <a:off x="903538" y="3921193"/>
            <a:ext cx="206604" cy="206604"/>
          </a:xfrm>
          <a:prstGeom prst="ellipse">
            <a:avLst/>
          </a:prstGeom>
          <a:solidFill>
            <a:schemeClr val="bg1"/>
          </a:solidFill>
          <a:ln>
            <a:solidFill>
              <a:srgbClr val="54BDE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1FA0085-A8B4-F78E-34A4-E2A87F2D49B5}"/>
              </a:ext>
            </a:extLst>
          </p:cNvPr>
          <p:cNvSpPr/>
          <p:nvPr/>
        </p:nvSpPr>
        <p:spPr>
          <a:xfrm>
            <a:off x="910871" y="5139155"/>
            <a:ext cx="206604" cy="206604"/>
          </a:xfrm>
          <a:prstGeom prst="ellipse">
            <a:avLst/>
          </a:prstGeom>
          <a:solidFill>
            <a:schemeClr val="bg1"/>
          </a:solidFill>
          <a:ln>
            <a:solidFill>
              <a:srgbClr val="54BDE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1457692"/>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a:extLst>
              <a:ext uri="{FF2B5EF4-FFF2-40B4-BE49-F238E27FC236}">
                <a16:creationId xmlns:a16="http://schemas.microsoft.com/office/drawing/2014/main" id="{FFDD768E-19DF-213F-0A88-F44C0F58E650}"/>
              </a:ext>
            </a:extLst>
          </p:cNvPr>
          <p:cNvCxnSpPr>
            <a:cxnSpLocks/>
          </p:cNvCxnSpPr>
          <p:nvPr/>
        </p:nvCxnSpPr>
        <p:spPr>
          <a:xfrm>
            <a:off x="1009048" y="-59269"/>
            <a:ext cx="0" cy="3062819"/>
          </a:xfrm>
          <a:prstGeom prst="line">
            <a:avLst/>
          </a:prstGeom>
          <a:ln>
            <a:solidFill>
              <a:srgbClr val="54BDEB"/>
            </a:solidFill>
          </a:ln>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F02B4623-4D30-F4D0-707E-F37B31E76843}"/>
              </a:ext>
            </a:extLst>
          </p:cNvPr>
          <p:cNvSpPr txBox="1">
            <a:spLocks/>
          </p:cNvSpPr>
          <p:nvPr/>
        </p:nvSpPr>
        <p:spPr>
          <a:xfrm>
            <a:off x="1953219" y="2470809"/>
            <a:ext cx="5717264" cy="16034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en-US" sz="4600" b="1" dirty="0">
                <a:solidFill>
                  <a:schemeClr val="tx2"/>
                </a:solidFill>
                <a:latin typeface="+mn-lt"/>
                <a:ea typeface="DengXian Light" panose="02010600030101010101" pitchFamily="2" charset="-122"/>
              </a:rPr>
              <a:t>Outline of Methodology</a:t>
            </a:r>
            <a:endParaRPr lang="en-US" sz="4600" dirty="0">
              <a:solidFill>
                <a:schemeClr val="tx2"/>
              </a:solidFill>
              <a:latin typeface="+mn-lt"/>
            </a:endParaRPr>
          </a:p>
        </p:txBody>
      </p:sp>
      <p:cxnSp>
        <p:nvCxnSpPr>
          <p:cNvPr id="15" name="Straight Connector 14">
            <a:extLst>
              <a:ext uri="{FF2B5EF4-FFF2-40B4-BE49-F238E27FC236}">
                <a16:creationId xmlns:a16="http://schemas.microsoft.com/office/drawing/2014/main" id="{84F31C6A-F0EC-36F0-CFE0-06BD143473C6}"/>
              </a:ext>
            </a:extLst>
          </p:cNvPr>
          <p:cNvCxnSpPr>
            <a:cxnSpLocks/>
          </p:cNvCxnSpPr>
          <p:nvPr/>
        </p:nvCxnSpPr>
        <p:spPr>
          <a:xfrm>
            <a:off x="1005129" y="3117850"/>
            <a:ext cx="0" cy="3740150"/>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2BB72C40-1EF4-8649-E203-BE8A1571E193}"/>
              </a:ext>
            </a:extLst>
          </p:cNvPr>
          <p:cNvSpPr/>
          <p:nvPr/>
        </p:nvSpPr>
        <p:spPr>
          <a:xfrm>
            <a:off x="611071" y="2875837"/>
            <a:ext cx="793424" cy="793424"/>
          </a:xfrm>
          <a:prstGeom prst="ellipse">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graphicFrame>
        <p:nvGraphicFramePr>
          <p:cNvPr id="4" name="Object 3">
            <a:extLst>
              <a:ext uri="{FF2B5EF4-FFF2-40B4-BE49-F238E27FC236}">
                <a16:creationId xmlns:a16="http://schemas.microsoft.com/office/drawing/2014/main" id="{D8AAD099-61D1-141F-C11F-55C2684A7FDE}"/>
              </a:ext>
            </a:extLst>
          </p:cNvPr>
          <p:cNvGraphicFramePr>
            <a:graphicFrameLocks noChangeAspect="1"/>
          </p:cNvGraphicFramePr>
          <p:nvPr>
            <p:extLst>
              <p:ext uri="{D42A27DB-BD31-4B8C-83A1-F6EECF244321}">
                <p14:modId xmlns:p14="http://schemas.microsoft.com/office/powerpoint/2010/main" val="3455498533"/>
              </p:ext>
            </p:extLst>
          </p:nvPr>
        </p:nvGraphicFramePr>
        <p:xfrm>
          <a:off x="6020661" y="101055"/>
          <a:ext cx="5937804" cy="6432620"/>
        </p:xfrm>
        <a:graphic>
          <a:graphicData uri="http://schemas.openxmlformats.org/presentationml/2006/ole">
            <mc:AlternateContent xmlns:mc="http://schemas.openxmlformats.org/markup-compatibility/2006">
              <mc:Choice xmlns:v="urn:schemas-microsoft-com:vml" Requires="v">
                <p:oleObj name="Worksheet" r:id="rId2" imgW="11607800" imgH="13931900" progId="Excel.Sheet.12">
                  <p:embed/>
                </p:oleObj>
              </mc:Choice>
              <mc:Fallback>
                <p:oleObj name="Worksheet" r:id="rId2" imgW="11607800" imgH="13931900" progId="Excel.Sheet.12">
                  <p:embed/>
                  <p:pic>
                    <p:nvPicPr>
                      <p:cNvPr id="32" name="Object 31">
                        <a:extLst>
                          <a:ext uri="{FF2B5EF4-FFF2-40B4-BE49-F238E27FC236}">
                            <a16:creationId xmlns:a16="http://schemas.microsoft.com/office/drawing/2014/main" id="{4EA14D85-6A2B-0091-3928-5D90631AA5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0661" y="101055"/>
                        <a:ext cx="5937804" cy="6432620"/>
                      </a:xfrm>
                      <a:prstGeom prst="rect">
                        <a:avLst/>
                      </a:prstGeom>
                      <a:noFill/>
                    </p:spPr>
                  </p:pic>
                </p:oleObj>
              </mc:Fallback>
            </mc:AlternateContent>
          </a:graphicData>
        </a:graphic>
      </p:graphicFrame>
      <p:sp>
        <p:nvSpPr>
          <p:cNvPr id="13" name="Title 1">
            <a:extLst>
              <a:ext uri="{FF2B5EF4-FFF2-40B4-BE49-F238E27FC236}">
                <a16:creationId xmlns:a16="http://schemas.microsoft.com/office/drawing/2014/main" id="{F13339C9-709C-A34A-19AC-820FAECD006D}"/>
              </a:ext>
            </a:extLst>
          </p:cNvPr>
          <p:cNvSpPr txBox="1">
            <a:spLocks/>
          </p:cNvSpPr>
          <p:nvPr/>
        </p:nvSpPr>
        <p:spPr>
          <a:xfrm>
            <a:off x="758621" y="2875836"/>
            <a:ext cx="576456" cy="79342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600" b="1" dirty="0">
                <a:solidFill>
                  <a:schemeClr val="bg1"/>
                </a:solidFill>
                <a:latin typeface="+mn-lt"/>
                <a:ea typeface="DengXian Light" panose="02010600030101010101" pitchFamily="2" charset="-122"/>
              </a:rPr>
              <a:t>2</a:t>
            </a:r>
            <a:endParaRPr lang="en-US" sz="4600" dirty="0">
              <a:solidFill>
                <a:schemeClr val="bg1"/>
              </a:solidFill>
              <a:latin typeface="+mn-lt"/>
            </a:endParaRPr>
          </a:p>
        </p:txBody>
      </p:sp>
      <p:sp>
        <p:nvSpPr>
          <p:cNvPr id="16" name="TextBox 15">
            <a:extLst>
              <a:ext uri="{FF2B5EF4-FFF2-40B4-BE49-F238E27FC236}">
                <a16:creationId xmlns:a16="http://schemas.microsoft.com/office/drawing/2014/main" id="{EB698B5D-6602-DDA3-A918-C5934ABD7F92}"/>
              </a:ext>
            </a:extLst>
          </p:cNvPr>
          <p:cNvSpPr txBox="1"/>
          <p:nvPr/>
        </p:nvSpPr>
        <p:spPr>
          <a:xfrm>
            <a:off x="1953219" y="4154497"/>
            <a:ext cx="1840385" cy="501209"/>
          </a:xfrm>
          <a:prstGeom prst="rect">
            <a:avLst/>
          </a:prstGeom>
          <a:noFill/>
        </p:spPr>
        <p:txBody>
          <a:bodyPr wrap="square">
            <a:spAutoFit/>
          </a:bodyPr>
          <a:lstStyle/>
          <a:p>
            <a:pPr>
              <a:lnSpc>
                <a:spcPct val="125000"/>
              </a:lnSpc>
            </a:pPr>
            <a:r>
              <a:rPr lang="en-US" sz="2200" dirty="0">
                <a:solidFill>
                  <a:schemeClr val="tx2"/>
                </a:solidFill>
                <a:latin typeface="+mn-lt"/>
                <a:ea typeface="DengXian Light" panose="02010600030101010101" pitchFamily="2" charset="-122"/>
              </a:rPr>
              <a:t>Four steps </a:t>
            </a:r>
            <a:endParaRPr lang="en-US" sz="2200" dirty="0">
              <a:solidFill>
                <a:schemeClr val="tx2"/>
              </a:solidFill>
              <a:latin typeface="+mn-lt"/>
            </a:endParaRPr>
          </a:p>
        </p:txBody>
      </p:sp>
    </p:spTree>
    <p:extLst>
      <p:ext uri="{BB962C8B-B14F-4D97-AF65-F5344CB8AC3E}">
        <p14:creationId xmlns:p14="http://schemas.microsoft.com/office/powerpoint/2010/main" val="1523272221"/>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99A2372-E769-AABA-E183-51CE42F2A79C}"/>
              </a:ext>
            </a:extLst>
          </p:cNvPr>
          <p:cNvCxnSpPr>
            <a:cxnSpLocks/>
          </p:cNvCxnSpPr>
          <p:nvPr/>
        </p:nvCxnSpPr>
        <p:spPr>
          <a:xfrm>
            <a:off x="1010475" y="0"/>
            <a:ext cx="0" cy="643987"/>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sp>
        <p:nvSpPr>
          <p:cNvPr id="14" name="Oval 13">
            <a:extLst>
              <a:ext uri="{FF2B5EF4-FFF2-40B4-BE49-F238E27FC236}">
                <a16:creationId xmlns:a16="http://schemas.microsoft.com/office/drawing/2014/main" id="{0F262570-968C-B648-8B23-F8F1AB2F2DCD}"/>
              </a:ext>
            </a:extLst>
          </p:cNvPr>
          <p:cNvSpPr/>
          <p:nvPr/>
        </p:nvSpPr>
        <p:spPr>
          <a:xfrm>
            <a:off x="877471" y="663865"/>
            <a:ext cx="266007" cy="266007"/>
          </a:xfrm>
          <a:prstGeom prst="ellipse">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
        <p:nvSpPr>
          <p:cNvPr id="18" name="Title 1">
            <a:extLst>
              <a:ext uri="{FF2B5EF4-FFF2-40B4-BE49-F238E27FC236}">
                <a16:creationId xmlns:a16="http://schemas.microsoft.com/office/drawing/2014/main" id="{A55869D7-9C35-E997-89C7-04FCC6A825F9}"/>
              </a:ext>
            </a:extLst>
          </p:cNvPr>
          <p:cNvSpPr txBox="1">
            <a:spLocks/>
          </p:cNvSpPr>
          <p:nvPr/>
        </p:nvSpPr>
        <p:spPr>
          <a:xfrm>
            <a:off x="1634543" y="380082"/>
            <a:ext cx="9546982" cy="8684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3800" b="1" dirty="0">
                <a:solidFill>
                  <a:schemeClr val="tx2"/>
                </a:solidFill>
                <a:latin typeface="+mn-lt"/>
                <a:ea typeface="DengXian Light" panose="02010600030101010101" pitchFamily="2" charset="-122"/>
              </a:rPr>
              <a:t>Automated steps</a:t>
            </a:r>
            <a:endParaRPr lang="en-US" sz="3800" dirty="0">
              <a:solidFill>
                <a:schemeClr val="tx2"/>
              </a:solidFill>
              <a:latin typeface="+mn-lt"/>
            </a:endParaRPr>
          </a:p>
        </p:txBody>
      </p:sp>
      <p:sp>
        <p:nvSpPr>
          <p:cNvPr id="23" name="Title 1">
            <a:extLst>
              <a:ext uri="{FF2B5EF4-FFF2-40B4-BE49-F238E27FC236}">
                <a16:creationId xmlns:a16="http://schemas.microsoft.com/office/drawing/2014/main" id="{323C39AF-44A6-32F4-250A-CEEDD89F897A}"/>
              </a:ext>
            </a:extLst>
          </p:cNvPr>
          <p:cNvSpPr txBox="1">
            <a:spLocks/>
          </p:cNvSpPr>
          <p:nvPr/>
        </p:nvSpPr>
        <p:spPr>
          <a:xfrm>
            <a:off x="1657356" y="1716450"/>
            <a:ext cx="2527240" cy="61938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2600" b="1" dirty="0">
                <a:solidFill>
                  <a:schemeClr val="accent1"/>
                </a:solidFill>
                <a:latin typeface="+mn-lt"/>
                <a:ea typeface="DengXian Light" panose="02010600030101010101" pitchFamily="2" charset="-122"/>
              </a:rPr>
              <a:t>1 - Matching</a:t>
            </a:r>
            <a:endParaRPr lang="en-US" sz="2600" b="1" dirty="0">
              <a:solidFill>
                <a:schemeClr val="accent1"/>
              </a:solidFill>
              <a:latin typeface="+mn-lt"/>
            </a:endParaRPr>
          </a:p>
        </p:txBody>
      </p:sp>
      <p:sp>
        <p:nvSpPr>
          <p:cNvPr id="24" name="Title 1">
            <a:extLst>
              <a:ext uri="{FF2B5EF4-FFF2-40B4-BE49-F238E27FC236}">
                <a16:creationId xmlns:a16="http://schemas.microsoft.com/office/drawing/2014/main" id="{FA5F45E8-18A3-9CC7-0524-9620A2A6FD54}"/>
              </a:ext>
            </a:extLst>
          </p:cNvPr>
          <p:cNvSpPr txBox="1">
            <a:spLocks/>
          </p:cNvSpPr>
          <p:nvPr/>
        </p:nvSpPr>
        <p:spPr>
          <a:xfrm>
            <a:off x="1595056" y="3263030"/>
            <a:ext cx="3897852" cy="61938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2600" b="1" dirty="0">
                <a:solidFill>
                  <a:schemeClr val="accent1"/>
                </a:solidFill>
                <a:latin typeface="+mn-lt"/>
                <a:ea typeface="DengXian Light" panose="02010600030101010101" pitchFamily="2" charset="-122"/>
              </a:rPr>
              <a:t>2 - Disambiguation</a:t>
            </a:r>
            <a:endParaRPr lang="en-US" sz="2600" b="1" dirty="0">
              <a:solidFill>
                <a:schemeClr val="accent1"/>
              </a:solidFill>
              <a:latin typeface="+mn-lt"/>
            </a:endParaRPr>
          </a:p>
        </p:txBody>
      </p:sp>
      <p:sp>
        <p:nvSpPr>
          <p:cNvPr id="25" name="Title 1">
            <a:extLst>
              <a:ext uri="{FF2B5EF4-FFF2-40B4-BE49-F238E27FC236}">
                <a16:creationId xmlns:a16="http://schemas.microsoft.com/office/drawing/2014/main" id="{88AE5679-E38D-5AE0-C040-F2DB0FB8F01E}"/>
              </a:ext>
            </a:extLst>
          </p:cNvPr>
          <p:cNvSpPr txBox="1">
            <a:spLocks/>
          </p:cNvSpPr>
          <p:nvPr/>
        </p:nvSpPr>
        <p:spPr>
          <a:xfrm>
            <a:off x="1636900" y="4771332"/>
            <a:ext cx="2977293" cy="61938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2600" b="1" dirty="0">
                <a:solidFill>
                  <a:schemeClr val="accent1"/>
                </a:solidFill>
                <a:latin typeface="+mn-lt"/>
                <a:ea typeface="DengXian Light" panose="02010600030101010101" pitchFamily="2" charset="-122"/>
              </a:rPr>
              <a:t>3 - Classification</a:t>
            </a:r>
            <a:endParaRPr lang="en-US" sz="2600" b="1" dirty="0">
              <a:solidFill>
                <a:schemeClr val="accent1"/>
              </a:solidFill>
              <a:latin typeface="+mn-lt"/>
            </a:endParaRPr>
          </a:p>
        </p:txBody>
      </p:sp>
      <p:sp>
        <p:nvSpPr>
          <p:cNvPr id="30" name="TextBox 29">
            <a:extLst>
              <a:ext uri="{FF2B5EF4-FFF2-40B4-BE49-F238E27FC236}">
                <a16:creationId xmlns:a16="http://schemas.microsoft.com/office/drawing/2014/main" id="{117F5DBD-39D5-8E0D-C347-70FAC5E33C52}"/>
              </a:ext>
            </a:extLst>
          </p:cNvPr>
          <p:cNvSpPr txBox="1"/>
          <p:nvPr/>
        </p:nvSpPr>
        <p:spPr>
          <a:xfrm>
            <a:off x="2064201" y="2248776"/>
            <a:ext cx="9317889" cy="451855"/>
          </a:xfrm>
          <a:prstGeom prst="rect">
            <a:avLst/>
          </a:prstGeom>
          <a:noFill/>
        </p:spPr>
        <p:txBody>
          <a:bodyPr wrap="square" rtlCol="0">
            <a:spAutoFit/>
          </a:bodyPr>
          <a:lstStyle/>
          <a:p>
            <a:pPr>
              <a:lnSpc>
                <a:spcPct val="125000"/>
              </a:lnSpc>
            </a:pPr>
            <a:r>
              <a:rPr lang="en-US" sz="2000" dirty="0"/>
              <a:t>match patent applicant names to firm names from financial directories</a:t>
            </a:r>
          </a:p>
        </p:txBody>
      </p:sp>
      <p:sp>
        <p:nvSpPr>
          <p:cNvPr id="31" name="Rectangle 2">
            <a:extLst>
              <a:ext uri="{FF2B5EF4-FFF2-40B4-BE49-F238E27FC236}">
                <a16:creationId xmlns:a16="http://schemas.microsoft.com/office/drawing/2014/main" id="{AD6A3D26-317F-40FA-76A6-AAB10C2A5068}"/>
              </a:ext>
            </a:extLst>
          </p:cNvPr>
          <p:cNvSpPr>
            <a:spLocks noChangeArrowheads="1"/>
          </p:cNvSpPr>
          <p:nvPr/>
        </p:nvSpPr>
        <p:spPr bwMode="auto">
          <a:xfrm>
            <a:off x="7163900" y="94312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4" name="TextBox 33">
            <a:extLst>
              <a:ext uri="{FF2B5EF4-FFF2-40B4-BE49-F238E27FC236}">
                <a16:creationId xmlns:a16="http://schemas.microsoft.com/office/drawing/2014/main" id="{5F6F9AE1-0334-D4C1-14A5-068FB0759A39}"/>
              </a:ext>
            </a:extLst>
          </p:cNvPr>
          <p:cNvSpPr txBox="1"/>
          <p:nvPr/>
        </p:nvSpPr>
        <p:spPr>
          <a:xfrm>
            <a:off x="2064200" y="3792471"/>
            <a:ext cx="7641271" cy="416461"/>
          </a:xfrm>
          <a:prstGeom prst="rect">
            <a:avLst/>
          </a:prstGeom>
          <a:noFill/>
        </p:spPr>
        <p:txBody>
          <a:bodyPr wrap="square">
            <a:spAutoFit/>
          </a:bodyPr>
          <a:lstStyle/>
          <a:p>
            <a:pPr>
              <a:lnSpc>
                <a:spcPct val="110000"/>
              </a:lnSpc>
            </a:pPr>
            <a:r>
              <a:rPr lang="en-US" sz="2000" dirty="0">
                <a:solidFill>
                  <a:srgbClr val="000000"/>
                </a:solidFill>
              </a:rPr>
              <a:t>r</a:t>
            </a:r>
            <a:r>
              <a:rPr lang="en-US" sz="2000" b="0" i="0" u="none" strike="noStrike" dirty="0">
                <a:solidFill>
                  <a:srgbClr val="000000"/>
                </a:solidFill>
                <a:effectLst/>
              </a:rPr>
              <a:t>esolve multiple firm matches through automated rules</a:t>
            </a:r>
            <a:endParaRPr lang="en-US" sz="2000" dirty="0"/>
          </a:p>
        </p:txBody>
      </p:sp>
      <p:sp>
        <p:nvSpPr>
          <p:cNvPr id="35" name="TextBox 34">
            <a:extLst>
              <a:ext uri="{FF2B5EF4-FFF2-40B4-BE49-F238E27FC236}">
                <a16:creationId xmlns:a16="http://schemas.microsoft.com/office/drawing/2014/main" id="{3124AB0A-27C0-65B7-60A0-0FF3B39841A8}"/>
              </a:ext>
            </a:extLst>
          </p:cNvPr>
          <p:cNvSpPr txBox="1"/>
          <p:nvPr/>
        </p:nvSpPr>
        <p:spPr>
          <a:xfrm>
            <a:off x="2064199" y="5314037"/>
            <a:ext cx="9735441" cy="755784"/>
          </a:xfrm>
          <a:prstGeom prst="rect">
            <a:avLst/>
          </a:prstGeom>
          <a:noFill/>
        </p:spPr>
        <p:txBody>
          <a:bodyPr wrap="square" rtlCol="0">
            <a:spAutoFit/>
          </a:bodyPr>
          <a:lstStyle/>
          <a:p>
            <a:pPr>
              <a:lnSpc>
                <a:spcPct val="110000"/>
              </a:lnSpc>
            </a:pPr>
            <a:r>
              <a:rPr lang="en-US" sz="2000" dirty="0">
                <a:solidFill>
                  <a:srgbClr val="000000"/>
                </a:solidFill>
              </a:rPr>
              <a:t>c</a:t>
            </a:r>
            <a:r>
              <a:rPr lang="en-US" sz="2000" b="0" i="0" u="none" strike="noStrike" dirty="0">
                <a:solidFill>
                  <a:srgbClr val="000000"/>
                </a:solidFill>
                <a:effectLst/>
              </a:rPr>
              <a:t>lassify firms based on size (SME or large firms) using the European Commission’s (EC)  SME definition</a:t>
            </a:r>
            <a:endParaRPr lang="en-US" sz="2000" dirty="0"/>
          </a:p>
        </p:txBody>
      </p:sp>
      <p:cxnSp>
        <p:nvCxnSpPr>
          <p:cNvPr id="36" name="Straight Connector 35">
            <a:extLst>
              <a:ext uri="{FF2B5EF4-FFF2-40B4-BE49-F238E27FC236}">
                <a16:creationId xmlns:a16="http://schemas.microsoft.com/office/drawing/2014/main" id="{42204EC8-66E2-DB6F-3213-E77D37601EF8}"/>
              </a:ext>
            </a:extLst>
          </p:cNvPr>
          <p:cNvCxnSpPr>
            <a:cxnSpLocks/>
          </p:cNvCxnSpPr>
          <p:nvPr/>
        </p:nvCxnSpPr>
        <p:spPr>
          <a:xfrm>
            <a:off x="1009048" y="964671"/>
            <a:ext cx="0" cy="5893329"/>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sp>
        <p:nvSpPr>
          <p:cNvPr id="37" name="Oval 36">
            <a:extLst>
              <a:ext uri="{FF2B5EF4-FFF2-40B4-BE49-F238E27FC236}">
                <a16:creationId xmlns:a16="http://schemas.microsoft.com/office/drawing/2014/main" id="{3F93A1BF-1806-C191-92B8-6A3519571A67}"/>
              </a:ext>
            </a:extLst>
          </p:cNvPr>
          <p:cNvSpPr/>
          <p:nvPr/>
        </p:nvSpPr>
        <p:spPr>
          <a:xfrm>
            <a:off x="905746" y="1932566"/>
            <a:ext cx="206604" cy="206604"/>
          </a:xfrm>
          <a:prstGeom prst="ellipse">
            <a:avLst/>
          </a:prstGeom>
          <a:solidFill>
            <a:schemeClr val="bg1"/>
          </a:solid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B78BD581-92E3-A2E8-274B-5B20FAF2C220}"/>
              </a:ext>
            </a:extLst>
          </p:cNvPr>
          <p:cNvSpPr/>
          <p:nvPr/>
        </p:nvSpPr>
        <p:spPr>
          <a:xfrm>
            <a:off x="903538" y="3477718"/>
            <a:ext cx="206604" cy="206604"/>
          </a:xfrm>
          <a:prstGeom prst="ellipse">
            <a:avLst/>
          </a:prstGeom>
          <a:solidFill>
            <a:schemeClr val="bg1"/>
          </a:solid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CFCF8A32-B04F-EB2A-C1E2-9BB84D765DFA}"/>
              </a:ext>
            </a:extLst>
          </p:cNvPr>
          <p:cNvSpPr/>
          <p:nvPr/>
        </p:nvSpPr>
        <p:spPr>
          <a:xfrm>
            <a:off x="903538" y="4986444"/>
            <a:ext cx="206604" cy="206604"/>
          </a:xfrm>
          <a:prstGeom prst="ellipse">
            <a:avLst/>
          </a:prstGeom>
          <a:solidFill>
            <a:schemeClr val="bg1"/>
          </a:solid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7903547"/>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table of numbers with numbers on it&#10;&#10;Description automatically generated with medium confidence">
            <a:extLst>
              <a:ext uri="{FF2B5EF4-FFF2-40B4-BE49-F238E27FC236}">
                <a16:creationId xmlns:a16="http://schemas.microsoft.com/office/drawing/2014/main" id="{D7798DB6-C813-3AF6-433F-DC704CB99876}"/>
              </a:ext>
            </a:extLst>
          </p:cNvPr>
          <p:cNvPicPr>
            <a:picLocks noChangeAspect="1"/>
          </p:cNvPicPr>
          <p:nvPr/>
        </p:nvPicPr>
        <p:blipFill rotWithShape="1">
          <a:blip r:embed="rId3"/>
          <a:srcRect l="26917" t="10989" b="50065"/>
          <a:stretch/>
        </p:blipFill>
        <p:spPr>
          <a:xfrm>
            <a:off x="1231451" y="1336751"/>
            <a:ext cx="8197822" cy="3908998"/>
          </a:xfrm>
          <a:prstGeom prst="rect">
            <a:avLst/>
          </a:prstGeom>
        </p:spPr>
      </p:pic>
      <p:sp>
        <p:nvSpPr>
          <p:cNvPr id="9" name="Rectangle 8">
            <a:extLst>
              <a:ext uri="{FF2B5EF4-FFF2-40B4-BE49-F238E27FC236}">
                <a16:creationId xmlns:a16="http://schemas.microsoft.com/office/drawing/2014/main" id="{99FF4C6B-1646-F4C6-B62B-E3C7300B7DE2}"/>
              </a:ext>
            </a:extLst>
          </p:cNvPr>
          <p:cNvSpPr/>
          <p:nvPr/>
        </p:nvSpPr>
        <p:spPr>
          <a:xfrm>
            <a:off x="5429099" y="1249002"/>
            <a:ext cx="2963593" cy="4131900"/>
          </a:xfrm>
          <a:prstGeom prst="rect">
            <a:avLst/>
          </a:prstGeom>
          <a:solidFill>
            <a:schemeClr val="accent6">
              <a:alpha val="29508"/>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
        <p:nvSpPr>
          <p:cNvPr id="10" name="Title 1">
            <a:extLst>
              <a:ext uri="{FF2B5EF4-FFF2-40B4-BE49-F238E27FC236}">
                <a16:creationId xmlns:a16="http://schemas.microsoft.com/office/drawing/2014/main" id="{C7DDF4D7-1724-5FD8-04C9-76CA38FA6AD6}"/>
              </a:ext>
            </a:extLst>
          </p:cNvPr>
          <p:cNvSpPr txBox="1">
            <a:spLocks/>
          </p:cNvSpPr>
          <p:nvPr/>
        </p:nvSpPr>
        <p:spPr>
          <a:xfrm>
            <a:off x="1332544" y="270720"/>
            <a:ext cx="8197822" cy="133860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2200" dirty="0">
                <a:latin typeface="+mn-lt"/>
                <a:ea typeface="DengXian Light" panose="02010600030101010101" pitchFamily="2" charset="-122"/>
              </a:rPr>
              <a:t>Shares of patents attributable to actual SMEs and large firms </a:t>
            </a:r>
            <a:r>
              <a:rPr lang="en-US" sz="2200" b="1" dirty="0">
                <a:latin typeface="+mn-lt"/>
                <a:ea typeface="DengXian Light" panose="02010600030101010101" pitchFamily="2" charset="-122"/>
              </a:rPr>
              <a:t>after the classification stage </a:t>
            </a:r>
            <a:r>
              <a:rPr lang="en-US" sz="2200" dirty="0">
                <a:latin typeface="+mn-lt"/>
                <a:ea typeface="DengXian Light" panose="02010600030101010101" pitchFamily="2" charset="-122"/>
              </a:rPr>
              <a:t>(in %)</a:t>
            </a:r>
            <a:endParaRPr lang="en-US" sz="2200" dirty="0">
              <a:latin typeface="+mn-lt"/>
            </a:endParaRPr>
          </a:p>
        </p:txBody>
      </p:sp>
      <p:cxnSp>
        <p:nvCxnSpPr>
          <p:cNvPr id="11" name="Straight Connector 10">
            <a:extLst>
              <a:ext uri="{FF2B5EF4-FFF2-40B4-BE49-F238E27FC236}">
                <a16:creationId xmlns:a16="http://schemas.microsoft.com/office/drawing/2014/main" id="{F6411330-51B0-C692-ED91-C4D95CC641C9}"/>
              </a:ext>
            </a:extLst>
          </p:cNvPr>
          <p:cNvCxnSpPr>
            <a:cxnSpLocks/>
          </p:cNvCxnSpPr>
          <p:nvPr/>
        </p:nvCxnSpPr>
        <p:spPr>
          <a:xfrm>
            <a:off x="1009048" y="0"/>
            <a:ext cx="0" cy="6858000"/>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sp>
        <p:nvSpPr>
          <p:cNvPr id="12" name="Oval 11">
            <a:extLst>
              <a:ext uri="{FF2B5EF4-FFF2-40B4-BE49-F238E27FC236}">
                <a16:creationId xmlns:a16="http://schemas.microsoft.com/office/drawing/2014/main" id="{A6A6AA69-D904-6FFA-3390-AAB075BAFAF0}"/>
              </a:ext>
            </a:extLst>
          </p:cNvPr>
          <p:cNvSpPr/>
          <p:nvPr/>
        </p:nvSpPr>
        <p:spPr>
          <a:xfrm>
            <a:off x="903538" y="452946"/>
            <a:ext cx="206604" cy="206604"/>
          </a:xfrm>
          <a:prstGeom prst="ellipse">
            <a:avLst/>
          </a:prstGeom>
          <a:solidFill>
            <a:schemeClr val="bg1"/>
          </a:solid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516CAE8-EEF4-0520-DC70-2D9FED74F079}"/>
              </a:ext>
            </a:extLst>
          </p:cNvPr>
          <p:cNvSpPr txBox="1"/>
          <p:nvPr/>
        </p:nvSpPr>
        <p:spPr>
          <a:xfrm>
            <a:off x="1670326" y="5088903"/>
            <a:ext cx="558524" cy="487890"/>
          </a:xfrm>
          <a:prstGeom prst="rect">
            <a:avLst/>
          </a:prstGeom>
          <a:noFill/>
        </p:spPr>
        <p:txBody>
          <a:bodyPr wrap="square">
            <a:spAutoFit/>
          </a:bodyPr>
          <a:lstStyle/>
          <a:p>
            <a:pPr>
              <a:lnSpc>
                <a:spcPct val="125000"/>
              </a:lnSpc>
            </a:pPr>
            <a:r>
              <a:rPr lang="en-US" sz="2200" kern="100" dirty="0">
                <a:effectLst/>
                <a:latin typeface="Aptos Display" panose="020B0004020202020204" pitchFamily="34" charset="0"/>
                <a:ea typeface="DengXian" panose="02010600030101010101" pitchFamily="2" charset="-122"/>
                <a:cs typeface="Times New Roman" panose="02020603050405020304" pitchFamily="18" charset="0"/>
              </a:rPr>
              <a:t>…</a:t>
            </a:r>
            <a:endParaRPr lang="en-US" sz="2200" b="1" dirty="0"/>
          </a:p>
        </p:txBody>
      </p:sp>
      <p:sp>
        <p:nvSpPr>
          <p:cNvPr id="17" name="Oval 16">
            <a:extLst>
              <a:ext uri="{FF2B5EF4-FFF2-40B4-BE49-F238E27FC236}">
                <a16:creationId xmlns:a16="http://schemas.microsoft.com/office/drawing/2014/main" id="{84730FFE-FFC2-FB10-0CB5-C1F92FB348DF}"/>
              </a:ext>
            </a:extLst>
          </p:cNvPr>
          <p:cNvSpPr/>
          <p:nvPr/>
        </p:nvSpPr>
        <p:spPr>
          <a:xfrm>
            <a:off x="873836" y="5643184"/>
            <a:ext cx="266007" cy="266007"/>
          </a:xfrm>
          <a:prstGeom prst="ellipse">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
        <p:nvSpPr>
          <p:cNvPr id="2" name="TextBox 1">
            <a:extLst>
              <a:ext uri="{FF2B5EF4-FFF2-40B4-BE49-F238E27FC236}">
                <a16:creationId xmlns:a16="http://schemas.microsoft.com/office/drawing/2014/main" id="{97FC331D-D1E2-B962-38F1-86DE6A2B825E}"/>
              </a:ext>
            </a:extLst>
          </p:cNvPr>
          <p:cNvSpPr txBox="1"/>
          <p:nvPr/>
        </p:nvSpPr>
        <p:spPr>
          <a:xfrm>
            <a:off x="1332543" y="5521320"/>
            <a:ext cx="9348707" cy="1269130"/>
          </a:xfrm>
          <a:prstGeom prst="rect">
            <a:avLst/>
          </a:prstGeom>
          <a:noFill/>
        </p:spPr>
        <p:txBody>
          <a:bodyPr wrap="square">
            <a:spAutoFit/>
          </a:bodyPr>
          <a:lstStyle/>
          <a:p>
            <a:pPr>
              <a:lnSpc>
                <a:spcPct val="125000"/>
              </a:lnSpc>
            </a:pPr>
            <a:r>
              <a:rPr lang="en-US" sz="2200" kern="100" dirty="0">
                <a:effectLst/>
                <a:latin typeface="Aptos Display" panose="020B0004020202020204" pitchFamily="34" charset="0"/>
                <a:ea typeface="DengXian" panose="02010600030101010101" pitchFamily="2" charset="-122"/>
                <a:cs typeface="Times New Roman" panose="02020603050405020304" pitchFamily="18" charset="0"/>
              </a:rPr>
              <a:t>A non‑negligible portion of firm applicants remained unassigned</a:t>
            </a:r>
            <a:endParaRPr lang="en-US" sz="2200" kern="100" dirty="0">
              <a:latin typeface="Aptos Display" panose="020B0004020202020204" pitchFamily="34" charset="0"/>
              <a:ea typeface="DengXian" panose="02010600030101010101" pitchFamily="2" charset="-122"/>
              <a:cs typeface="Times New Roman" panose="02020603050405020304" pitchFamily="18" charset="0"/>
            </a:endParaRPr>
          </a:p>
          <a:p>
            <a:pPr marL="342900" indent="-342900">
              <a:lnSpc>
                <a:spcPct val="114000"/>
              </a:lnSpc>
              <a:buFont typeface="System Font Regular"/>
              <a:buChar char="−"/>
            </a:pPr>
            <a:r>
              <a:rPr lang="en-US" sz="2200" kern="100" dirty="0">
                <a:effectLst/>
                <a:latin typeface="Aptos Display" panose="020B0004020202020204" pitchFamily="34" charset="0"/>
                <a:ea typeface="DengXian" panose="02010600030101010101" pitchFamily="2" charset="-122"/>
                <a:cs typeface="Times New Roman" panose="02020603050405020304" pitchFamily="18" charset="0"/>
              </a:rPr>
              <a:t>no match was found</a:t>
            </a:r>
          </a:p>
          <a:p>
            <a:pPr marL="342900" indent="-342900">
              <a:lnSpc>
                <a:spcPct val="114000"/>
              </a:lnSpc>
              <a:buFont typeface="System Font Regular"/>
              <a:buChar char="−"/>
            </a:pPr>
            <a:r>
              <a:rPr lang="en-US" sz="2200" b="1" kern="100" dirty="0">
                <a:latin typeface="Aptos Display" panose="020B0004020202020204" pitchFamily="34" charset="0"/>
                <a:ea typeface="DengXian" panose="02010600030101010101" pitchFamily="2" charset="-122"/>
                <a:cs typeface="Times New Roman" panose="02020603050405020304" pitchFamily="18" charset="0"/>
              </a:rPr>
              <a:t>size information was missing</a:t>
            </a:r>
            <a:endParaRPr lang="en-US" sz="2200" b="1" dirty="0"/>
          </a:p>
        </p:txBody>
      </p:sp>
    </p:spTree>
    <p:extLst>
      <p:ext uri="{BB962C8B-B14F-4D97-AF65-F5344CB8AC3E}">
        <p14:creationId xmlns:p14="http://schemas.microsoft.com/office/powerpoint/2010/main" val="4216976975"/>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Straight Connector 36">
            <a:extLst>
              <a:ext uri="{FF2B5EF4-FFF2-40B4-BE49-F238E27FC236}">
                <a16:creationId xmlns:a16="http://schemas.microsoft.com/office/drawing/2014/main" id="{5655ABF4-37F4-B68B-5B24-3E1A1D92461C}"/>
              </a:ext>
            </a:extLst>
          </p:cNvPr>
          <p:cNvCxnSpPr>
            <a:cxnSpLocks/>
          </p:cNvCxnSpPr>
          <p:nvPr/>
        </p:nvCxnSpPr>
        <p:spPr>
          <a:xfrm>
            <a:off x="1009048" y="1926907"/>
            <a:ext cx="0" cy="4931093"/>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3" name="Title 1">
            <a:extLst>
              <a:ext uri="{FF2B5EF4-FFF2-40B4-BE49-F238E27FC236}">
                <a16:creationId xmlns:a16="http://schemas.microsoft.com/office/drawing/2014/main" id="{323C39AF-44A6-32F4-250A-CEEDD89F897A}"/>
              </a:ext>
            </a:extLst>
          </p:cNvPr>
          <p:cNvSpPr txBox="1">
            <a:spLocks/>
          </p:cNvSpPr>
          <p:nvPr/>
        </p:nvSpPr>
        <p:spPr>
          <a:xfrm>
            <a:off x="1528568" y="1569378"/>
            <a:ext cx="3835552" cy="61938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2600" b="1" dirty="0">
                <a:solidFill>
                  <a:schemeClr val="accent2">
                    <a:lumMod val="75000"/>
                  </a:schemeClr>
                </a:solidFill>
                <a:latin typeface="+mn-lt"/>
                <a:ea typeface="DengXian Light" panose="02010600030101010101" pitchFamily="2" charset="-122"/>
              </a:rPr>
              <a:t>4 – Extrapolating</a:t>
            </a:r>
            <a:endParaRPr lang="en-US" sz="2600" b="1" dirty="0">
              <a:solidFill>
                <a:schemeClr val="accent2">
                  <a:lumMod val="75000"/>
                </a:schemeClr>
              </a:solidFill>
              <a:latin typeface="+mn-lt"/>
            </a:endParaRPr>
          </a:p>
        </p:txBody>
      </p:sp>
      <p:sp>
        <p:nvSpPr>
          <p:cNvPr id="30" name="TextBox 29">
            <a:extLst>
              <a:ext uri="{FF2B5EF4-FFF2-40B4-BE49-F238E27FC236}">
                <a16:creationId xmlns:a16="http://schemas.microsoft.com/office/drawing/2014/main" id="{117F5DBD-39D5-8E0D-C347-70FAC5E33C52}"/>
              </a:ext>
            </a:extLst>
          </p:cNvPr>
          <p:cNvSpPr txBox="1"/>
          <p:nvPr/>
        </p:nvSpPr>
        <p:spPr>
          <a:xfrm>
            <a:off x="1528569" y="2188758"/>
            <a:ext cx="3507064" cy="1094402"/>
          </a:xfrm>
          <a:prstGeom prst="rect">
            <a:avLst/>
          </a:prstGeom>
          <a:noFill/>
        </p:spPr>
        <p:txBody>
          <a:bodyPr wrap="square" rtlCol="0">
            <a:spAutoFit/>
          </a:bodyPr>
          <a:lstStyle/>
          <a:p>
            <a:pPr>
              <a:lnSpc>
                <a:spcPct val="110000"/>
              </a:lnSpc>
            </a:pPr>
            <a:r>
              <a:rPr lang="en-US" sz="2000" kern="100" dirty="0">
                <a:effectLst/>
                <a:latin typeface="Aptos Display" panose="020B0004020202020204" pitchFamily="34" charset="0"/>
                <a:ea typeface="DengXian" panose="02010600030101010101" pitchFamily="2" charset="-122"/>
                <a:cs typeface="Times New Roman" panose="02020603050405020304" pitchFamily="18" charset="0"/>
              </a:rPr>
              <a:t>investigating stratified samples and extrapolating the findings to the population level</a:t>
            </a:r>
            <a:endParaRPr lang="en-US" sz="2000" dirty="0"/>
          </a:p>
        </p:txBody>
      </p:sp>
      <p:sp>
        <p:nvSpPr>
          <p:cNvPr id="31" name="Rectangle 2">
            <a:extLst>
              <a:ext uri="{FF2B5EF4-FFF2-40B4-BE49-F238E27FC236}">
                <a16:creationId xmlns:a16="http://schemas.microsoft.com/office/drawing/2014/main" id="{AD6A3D26-317F-40FA-76A6-AAB10C2A5068}"/>
              </a:ext>
            </a:extLst>
          </p:cNvPr>
          <p:cNvSpPr>
            <a:spLocks noChangeArrowheads="1"/>
          </p:cNvSpPr>
          <p:nvPr/>
        </p:nvSpPr>
        <p:spPr bwMode="auto">
          <a:xfrm>
            <a:off x="7163900" y="94312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cxnSp>
        <p:nvCxnSpPr>
          <p:cNvPr id="2" name="Straight Connector 1">
            <a:extLst>
              <a:ext uri="{FF2B5EF4-FFF2-40B4-BE49-F238E27FC236}">
                <a16:creationId xmlns:a16="http://schemas.microsoft.com/office/drawing/2014/main" id="{2E33302D-5207-4BFB-9781-756747107BCD}"/>
              </a:ext>
            </a:extLst>
          </p:cNvPr>
          <p:cNvCxnSpPr>
            <a:cxnSpLocks/>
          </p:cNvCxnSpPr>
          <p:nvPr/>
        </p:nvCxnSpPr>
        <p:spPr>
          <a:xfrm>
            <a:off x="1010475" y="-6824"/>
            <a:ext cx="0" cy="663469"/>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
        <p:nvSpPr>
          <p:cNvPr id="3" name="Oval 2">
            <a:extLst>
              <a:ext uri="{FF2B5EF4-FFF2-40B4-BE49-F238E27FC236}">
                <a16:creationId xmlns:a16="http://schemas.microsoft.com/office/drawing/2014/main" id="{0366F83C-0335-DE65-986A-88FEDCF3F345}"/>
              </a:ext>
            </a:extLst>
          </p:cNvPr>
          <p:cNvSpPr/>
          <p:nvPr/>
        </p:nvSpPr>
        <p:spPr>
          <a:xfrm>
            <a:off x="877471" y="677117"/>
            <a:ext cx="266007" cy="266007"/>
          </a:xfrm>
          <a:prstGeom prst="ellipse">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39C0BA"/>
              </a:solidFill>
            </a:endParaRPr>
          </a:p>
        </p:txBody>
      </p:sp>
      <p:sp>
        <p:nvSpPr>
          <p:cNvPr id="4" name="Title 1">
            <a:extLst>
              <a:ext uri="{FF2B5EF4-FFF2-40B4-BE49-F238E27FC236}">
                <a16:creationId xmlns:a16="http://schemas.microsoft.com/office/drawing/2014/main" id="{281E57FB-CC3F-9270-910C-170539095A79}"/>
              </a:ext>
            </a:extLst>
          </p:cNvPr>
          <p:cNvSpPr txBox="1">
            <a:spLocks/>
          </p:cNvSpPr>
          <p:nvPr/>
        </p:nvSpPr>
        <p:spPr>
          <a:xfrm>
            <a:off x="1505755" y="380082"/>
            <a:ext cx="9546982" cy="86844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5000"/>
              </a:lnSpc>
            </a:pPr>
            <a:r>
              <a:rPr lang="en-US" sz="3800" b="1" dirty="0">
                <a:solidFill>
                  <a:schemeClr val="tx2"/>
                </a:solidFill>
                <a:latin typeface="+mn-lt"/>
                <a:ea typeface="DengXian Light" panose="02010600030101010101" pitchFamily="2" charset="-122"/>
              </a:rPr>
              <a:t>Additional time intensive step</a:t>
            </a:r>
            <a:endParaRPr lang="en-US" sz="3800" dirty="0">
              <a:solidFill>
                <a:schemeClr val="tx2"/>
              </a:solidFill>
              <a:latin typeface="+mn-lt"/>
            </a:endParaRPr>
          </a:p>
        </p:txBody>
      </p:sp>
      <p:cxnSp>
        <p:nvCxnSpPr>
          <p:cNvPr id="15" name="Straight Connector 14">
            <a:extLst>
              <a:ext uri="{FF2B5EF4-FFF2-40B4-BE49-F238E27FC236}">
                <a16:creationId xmlns:a16="http://schemas.microsoft.com/office/drawing/2014/main" id="{14126BB2-FE55-65C8-660B-9CA48CDBFCFD}"/>
              </a:ext>
            </a:extLst>
          </p:cNvPr>
          <p:cNvCxnSpPr>
            <a:cxnSpLocks/>
            <a:endCxn id="16" idx="4"/>
          </p:cNvCxnSpPr>
          <p:nvPr/>
        </p:nvCxnSpPr>
        <p:spPr>
          <a:xfrm>
            <a:off x="1009048" y="964671"/>
            <a:ext cx="0" cy="1017699"/>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
        <p:nvSpPr>
          <p:cNvPr id="16" name="Oval 15">
            <a:extLst>
              <a:ext uri="{FF2B5EF4-FFF2-40B4-BE49-F238E27FC236}">
                <a16:creationId xmlns:a16="http://schemas.microsoft.com/office/drawing/2014/main" id="{17520D67-AC79-184E-E4CC-4EF2BA20B43D}"/>
              </a:ext>
            </a:extLst>
          </p:cNvPr>
          <p:cNvSpPr/>
          <p:nvPr/>
        </p:nvSpPr>
        <p:spPr>
          <a:xfrm>
            <a:off x="905746" y="1775766"/>
            <a:ext cx="206604" cy="206604"/>
          </a:xfrm>
          <a:prstGeom prst="ellipse">
            <a:avLst/>
          </a:prstGeom>
          <a:solidFill>
            <a:schemeClr val="bg1"/>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75000"/>
                </a:schemeClr>
              </a:solidFill>
            </a:endParaRPr>
          </a:p>
        </p:txBody>
      </p:sp>
      <p:pic>
        <p:nvPicPr>
          <p:cNvPr id="21" name="Picture 20" descr="A table of numbers with letters and numbers&#10;&#10;Description automatically generated">
            <a:extLst>
              <a:ext uri="{FF2B5EF4-FFF2-40B4-BE49-F238E27FC236}">
                <a16:creationId xmlns:a16="http://schemas.microsoft.com/office/drawing/2014/main" id="{7DACF6D3-B800-FA8F-555D-2F3C28A9C1A6}"/>
              </a:ext>
            </a:extLst>
          </p:cNvPr>
          <p:cNvPicPr>
            <a:picLocks noChangeAspect="1"/>
          </p:cNvPicPr>
          <p:nvPr/>
        </p:nvPicPr>
        <p:blipFill rotWithShape="1">
          <a:blip r:embed="rId2"/>
          <a:srcRect t="2207" b="52474"/>
          <a:stretch/>
        </p:blipFill>
        <p:spPr>
          <a:xfrm>
            <a:off x="4980942" y="1638003"/>
            <a:ext cx="7124753" cy="3850354"/>
          </a:xfrm>
          <a:prstGeom prst="rect">
            <a:avLst/>
          </a:prstGeom>
        </p:spPr>
      </p:pic>
      <p:sp>
        <p:nvSpPr>
          <p:cNvPr id="22" name="Rectangle 21">
            <a:extLst>
              <a:ext uri="{FF2B5EF4-FFF2-40B4-BE49-F238E27FC236}">
                <a16:creationId xmlns:a16="http://schemas.microsoft.com/office/drawing/2014/main" id="{BA80182E-0BCC-DE96-C5B2-83F31A892445}"/>
              </a:ext>
            </a:extLst>
          </p:cNvPr>
          <p:cNvSpPr/>
          <p:nvPr/>
        </p:nvSpPr>
        <p:spPr>
          <a:xfrm>
            <a:off x="7384570" y="1506167"/>
            <a:ext cx="3548648" cy="4124948"/>
          </a:xfrm>
          <a:prstGeom prst="rect">
            <a:avLst/>
          </a:prstGeom>
          <a:solidFill>
            <a:schemeClr val="accent2">
              <a:lumMod val="60000"/>
              <a:lumOff val="40000"/>
              <a:alpha val="29508"/>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77719123-74C7-E77E-1E17-EB069574BD07}"/>
              </a:ext>
            </a:extLst>
          </p:cNvPr>
          <p:cNvSpPr txBox="1"/>
          <p:nvPr/>
        </p:nvSpPr>
        <p:spPr>
          <a:xfrm>
            <a:off x="1586773" y="3338294"/>
            <a:ext cx="4123259" cy="451919"/>
          </a:xfrm>
          <a:prstGeom prst="rect">
            <a:avLst/>
          </a:prstGeom>
          <a:noFill/>
        </p:spPr>
        <p:txBody>
          <a:bodyPr wrap="square">
            <a:spAutoFit/>
          </a:bodyPr>
          <a:lstStyle/>
          <a:p>
            <a:pPr marL="342900" indent="-342900">
              <a:lnSpc>
                <a:spcPct val="125000"/>
              </a:lnSpc>
              <a:buFont typeface="Courier New" panose="02070309020205020404" pitchFamily="49" charset="0"/>
              <a:buChar char="o"/>
            </a:pPr>
            <a:r>
              <a:rPr lang="en-US" sz="2000" kern="100" dirty="0">
                <a:effectLst/>
                <a:latin typeface="Aptos Display" panose="020B0004020202020204" pitchFamily="34" charset="0"/>
                <a:ea typeface="DengXian" panose="02010600030101010101" pitchFamily="2" charset="-122"/>
                <a:cs typeface="Times New Roman" panose="02020603050405020304" pitchFamily="18" charset="0"/>
              </a:rPr>
              <a:t>time/resource consuming</a:t>
            </a:r>
            <a:endParaRPr lang="en-US" sz="2000" dirty="0"/>
          </a:p>
        </p:txBody>
      </p:sp>
    </p:spTree>
    <p:extLst>
      <p:ext uri="{BB962C8B-B14F-4D97-AF65-F5344CB8AC3E}">
        <p14:creationId xmlns:p14="http://schemas.microsoft.com/office/powerpoint/2010/main" val="177864504"/>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B4623-4D30-F4D0-707E-F37B31E76843}"/>
              </a:ext>
            </a:extLst>
          </p:cNvPr>
          <p:cNvSpPr txBox="1">
            <a:spLocks/>
          </p:cNvSpPr>
          <p:nvPr/>
        </p:nvSpPr>
        <p:spPr>
          <a:xfrm>
            <a:off x="1953219" y="2470809"/>
            <a:ext cx="5717264" cy="16034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en-US" sz="4600" b="1" dirty="0">
                <a:solidFill>
                  <a:schemeClr val="tx2"/>
                </a:solidFill>
                <a:latin typeface="+mn-lt"/>
                <a:ea typeface="DengXian Light" panose="02010600030101010101" pitchFamily="2" charset="-122"/>
              </a:rPr>
              <a:t>Ongoing</a:t>
            </a:r>
          </a:p>
          <a:p>
            <a:pPr>
              <a:lnSpc>
                <a:spcPct val="110000"/>
              </a:lnSpc>
            </a:pPr>
            <a:r>
              <a:rPr lang="en-US" sz="4600" b="1" dirty="0">
                <a:solidFill>
                  <a:schemeClr val="tx2"/>
                </a:solidFill>
                <a:latin typeface="+mn-lt"/>
                <a:ea typeface="DengXian Light" panose="02010600030101010101" pitchFamily="2" charset="-122"/>
              </a:rPr>
              <a:t>Challenges</a:t>
            </a:r>
            <a:endParaRPr lang="en-US" sz="4600" dirty="0">
              <a:solidFill>
                <a:schemeClr val="tx2"/>
              </a:solidFill>
              <a:latin typeface="+mn-lt"/>
            </a:endParaRPr>
          </a:p>
        </p:txBody>
      </p:sp>
      <p:cxnSp>
        <p:nvCxnSpPr>
          <p:cNvPr id="15" name="Straight Connector 14">
            <a:extLst>
              <a:ext uri="{FF2B5EF4-FFF2-40B4-BE49-F238E27FC236}">
                <a16:creationId xmlns:a16="http://schemas.microsoft.com/office/drawing/2014/main" id="{84F31C6A-F0EC-36F0-CFE0-06BD143473C6}"/>
              </a:ext>
            </a:extLst>
          </p:cNvPr>
          <p:cNvCxnSpPr>
            <a:cxnSpLocks/>
          </p:cNvCxnSpPr>
          <p:nvPr/>
        </p:nvCxnSpPr>
        <p:spPr>
          <a:xfrm>
            <a:off x="1005129" y="0"/>
            <a:ext cx="0" cy="685800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2BB72C40-1EF4-8649-E203-BE8A1571E193}"/>
              </a:ext>
            </a:extLst>
          </p:cNvPr>
          <p:cNvSpPr/>
          <p:nvPr/>
        </p:nvSpPr>
        <p:spPr>
          <a:xfrm>
            <a:off x="611071" y="2875837"/>
            <a:ext cx="793424" cy="793424"/>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75000"/>
                </a:schemeClr>
              </a:solidFill>
            </a:endParaRPr>
          </a:p>
        </p:txBody>
      </p:sp>
      <p:sp>
        <p:nvSpPr>
          <p:cNvPr id="13" name="Title 1">
            <a:extLst>
              <a:ext uri="{FF2B5EF4-FFF2-40B4-BE49-F238E27FC236}">
                <a16:creationId xmlns:a16="http://schemas.microsoft.com/office/drawing/2014/main" id="{F13339C9-709C-A34A-19AC-820FAECD006D}"/>
              </a:ext>
            </a:extLst>
          </p:cNvPr>
          <p:cNvSpPr txBox="1">
            <a:spLocks/>
          </p:cNvSpPr>
          <p:nvPr/>
        </p:nvSpPr>
        <p:spPr>
          <a:xfrm>
            <a:off x="747046" y="2875836"/>
            <a:ext cx="576456" cy="79342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600" b="1" dirty="0">
                <a:solidFill>
                  <a:schemeClr val="bg1"/>
                </a:solidFill>
                <a:latin typeface="+mn-lt"/>
                <a:ea typeface="DengXian Light" panose="02010600030101010101" pitchFamily="2" charset="-122"/>
              </a:rPr>
              <a:t>3</a:t>
            </a:r>
            <a:endParaRPr lang="en-US" sz="4600" dirty="0">
              <a:solidFill>
                <a:schemeClr val="bg1"/>
              </a:solidFill>
              <a:latin typeface="+mn-lt"/>
            </a:endParaRPr>
          </a:p>
        </p:txBody>
      </p:sp>
    </p:spTree>
    <p:extLst>
      <p:ext uri="{BB962C8B-B14F-4D97-AF65-F5344CB8AC3E}">
        <p14:creationId xmlns:p14="http://schemas.microsoft.com/office/powerpoint/2010/main" val="4238614722"/>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2328</TotalTime>
  <Words>1493</Words>
  <Application>Microsoft Macintosh PowerPoint</Application>
  <PresentationFormat>Widescreen</PresentationFormat>
  <Paragraphs>214</Paragraphs>
  <Slides>23</Slides>
  <Notes>5</Notes>
  <HiddenSlides>0</HiddenSlides>
  <MMClips>0</MMClips>
  <ScaleCrop>false</ScaleCrop>
  <HeadingPairs>
    <vt:vector size="8" baseType="variant">
      <vt:variant>
        <vt:lpstr>Fonts Used</vt:lpstr>
      </vt:variant>
      <vt:variant>
        <vt:i4>12</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8" baseType="lpstr">
      <vt:lpstr>DengXian Light</vt:lpstr>
      <vt:lpstr>System Font Regular</vt:lpstr>
      <vt:lpstr>Aptos</vt:lpstr>
      <vt:lpstr>Aptos Display</vt:lpstr>
      <vt:lpstr>Arial</vt:lpstr>
      <vt:lpstr>Calibri</vt:lpstr>
      <vt:lpstr>Calibri Light</vt:lpstr>
      <vt:lpstr>Century Gothic</vt:lpstr>
      <vt:lpstr>Courier New</vt:lpstr>
      <vt:lpstr>Optima</vt:lpstr>
      <vt:lpstr>Segoe UI</vt:lpstr>
      <vt:lpstr>Times New Roman</vt:lpstr>
      <vt:lpstr>Office Theme</vt:lpstr>
      <vt:lpstr>1_Office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Phoenix C</dc:creator>
  <cp:lastModifiedBy>Phoenix C</cp:lastModifiedBy>
  <cp:revision>66</cp:revision>
  <dcterms:created xsi:type="dcterms:W3CDTF">2024-10-01T11:30:05Z</dcterms:created>
  <dcterms:modified xsi:type="dcterms:W3CDTF">2024-10-16T21:40:09Z</dcterms:modified>
</cp:coreProperties>
</file>